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5" r:id="rId3"/>
    <p:sldMasterId id="2147483677" r:id="rId4"/>
  </p:sldMasterIdLst>
  <p:notesMasterIdLst>
    <p:notesMasterId r:id="rId21"/>
  </p:notesMasterIdLst>
  <p:sldIdLst>
    <p:sldId id="256" r:id="rId5"/>
    <p:sldId id="316" r:id="rId6"/>
    <p:sldId id="318" r:id="rId7"/>
    <p:sldId id="450" r:id="rId8"/>
    <p:sldId id="441" r:id="rId9"/>
    <p:sldId id="439" r:id="rId10"/>
    <p:sldId id="451" r:id="rId11"/>
    <p:sldId id="453" r:id="rId12"/>
    <p:sldId id="454" r:id="rId13"/>
    <p:sldId id="319" r:id="rId14"/>
    <p:sldId id="455" r:id="rId15"/>
    <p:sldId id="456" r:id="rId16"/>
    <p:sldId id="457" r:id="rId17"/>
    <p:sldId id="320" r:id="rId18"/>
    <p:sldId id="321" r:id="rId19"/>
    <p:sldId id="260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82F92-B5A1-4FFD-8817-57CD699E3D96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ACFB9-3A84-487C-B0AB-E8C16B3DE7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658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828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960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960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98EC7-23AC-427D-B06E-ED5954C8F8A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7834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98EC7-23AC-427D-B06E-ED5954C8F8A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4897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998EC7-23AC-427D-B06E-ED5954C8F8A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9384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960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960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6514FB-0BDD-4D31-B3F7-070891360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B56DA84-90C7-44D3-BDC7-EA57551C7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39D1E7-6112-4E47-9B10-445756C4E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F851BE-33CC-4DD4-8F11-7CA0433B2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1D8A96D-3262-46DE-B054-F9D26B323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905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05FB18-8422-445B-AC3D-AE24BEA53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4C4C01-052D-4CE2-A144-C112F3013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3FECDE-4B9D-4031-AF98-88EF4252B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EFB891-452B-4628-9D2C-21F3F0617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5F1725-B571-421F-BBEA-E9A0E5A70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837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4F79E6-BF34-48EA-959A-1263CEA0C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B5BC3E4-6A7D-4996-87E9-CA931C96AB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067F5A-90F5-4B31-B090-474729BC8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86F913-F4EA-46FF-99F7-ABFE53012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0F0FE0-8AF2-4FF0-9780-BA68EAC33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467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CE7FC0-6D84-4C2D-BEDD-5ED0234C2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28F290-D54B-433D-B3CF-2732631C8E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5BB469F-8E99-44F8-AAFD-DB4884045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5D7530B-77BB-4975-9B84-0E70BAF57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43387A-9863-4901-8B0F-4DE4E04A1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8F2B944-7F44-44CD-8BFA-784C32EE7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69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596DC2-E386-45FE-9E2E-4C4798C77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36FED1-BF19-4FE5-871B-CC0EEE12C8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875A417-D872-4A3D-887E-EF91CC8F12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FCD31AF-37F2-4267-89FA-089BDDC131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48675B8-EF4B-44C8-8ADA-E3547DAF66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6B92523-D71C-48B0-89CE-7E748D5CC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B250FDA-8924-4B62-921A-DA42D8DBB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C92DB9C-4BA7-4506-B78A-99DE77724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728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ED3B12-2B26-4AF9-973D-D0046F9CC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6814FFA-5D2B-46AA-A908-83724FC23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B398492-CC2B-4763-B469-211669630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4D0066D-7F7C-4ED4-BDD3-D1A624088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73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CC60A79-7E7A-4857-B437-70FFF3BA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3B4CCBA-C9C3-43BE-8291-B2E7F90B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CFB58F-5740-4ED4-888D-140777B3F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853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447A1E-0C5C-45E0-8558-FAF7199F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A19E87-0DAE-406E-BBCF-3522D74AA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887F13-89E9-4B03-8F33-1DC3915CA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6592A6F-2C96-46A0-BE79-E799D19E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3251BD-57BD-49CE-B162-3E91F52FF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C7A1334-D118-419F-AA2A-A966801E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444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97D81B-2F45-4F55-83EB-74D6EB9ED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F285E0F-2556-4DC5-BB1E-901248CDEA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0518EDB-1646-44FA-9D07-C77C08987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40C447C-C8E0-4E3C-9A92-C6189B8BD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A93C578-230D-4DCD-BC5F-8E61265C1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8A2AAB-834F-4713-8979-D39C02B62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917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ADCF17-9F7D-4376-BEC3-C8E82AAF6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D50EB3B-5575-49D2-877A-DF0B4B6B1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8C54AA5-FB7B-4C83-BEF2-C0A240F47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4DB465-9557-4974-82C3-8B0B05B15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62B04C-B4F6-453C-B3B3-CF417AD01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148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4A1663A-128F-4DD8-818E-91DE526E74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BD363E8-D809-4AD6-8C88-CB7D12331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29F95A7-3C9E-4E4C-9ADC-888AE8506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35D9DB9-3A4D-4561-8E7C-AC7B8D9C2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C572F6-1350-431E-92AD-F96D429D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29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85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22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84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A4E37400-0646-4690-B3CD-AFE7E0746041}" type="datetimeFigureOut">
              <a:rPr lang="zh-CN" altLang="en-US" smtClean="0"/>
              <a:pPr/>
              <a:t>2020/4/23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543FE73-A404-45C1-B77A-6DB3BD9EA95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77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517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lIns="121917" tIns="60958" rIns="121917" bIns="60958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233F8426-2A48-40C5-A8A5-B13F65329C51}" type="datetimeFigureOut">
              <a:rPr lang="zh-CN" altLang="en-US" sz="2500" smtClean="0">
                <a:solidFill>
                  <a:prstClr val="black"/>
                </a:solidFill>
              </a:rPr>
              <a:pPr defTabSz="1267723"/>
              <a:t>2020/4/23</a:t>
            </a:fld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3BA1A859-CAAA-4769-A11A-EDE449C120FA}" type="slidenum">
              <a:rPr lang="zh-CN" altLang="en-US" sz="2500" smtClean="0">
                <a:solidFill>
                  <a:prstClr val="black"/>
                </a:solidFill>
              </a:rPr>
              <a:pPr defTabSz="1267723"/>
              <a:t>‹#›</a:t>
            </a:fld>
            <a:endParaRPr lang="zh-C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5538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lIns="121917" tIns="60958" rIns="121917" bIns="60958" anchor="t"/>
          <a:lstStyle>
            <a:lvl1pPr algn="l">
              <a:defRPr sz="55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lIns="121917" tIns="60958" rIns="121917" bIns="60958"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386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6772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0158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53544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1693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8031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4370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507089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233F8426-2A48-40C5-A8A5-B13F65329C51}" type="datetimeFigureOut">
              <a:rPr lang="zh-CN" altLang="en-US" sz="2500" smtClean="0">
                <a:solidFill>
                  <a:prstClr val="black"/>
                </a:solidFill>
              </a:rPr>
              <a:pPr defTabSz="1267723"/>
              <a:t>2020/4/23</a:t>
            </a:fld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3BA1A859-CAAA-4769-A11A-EDE449C120FA}" type="slidenum">
              <a:rPr lang="zh-CN" altLang="en-US" sz="2500" smtClean="0">
                <a:solidFill>
                  <a:prstClr val="black"/>
                </a:solidFill>
              </a:rPr>
              <a:pPr defTabSz="1267723"/>
              <a:t>‹#›</a:t>
            </a:fld>
            <a:endParaRPr lang="zh-C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8960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384800" cy="4525963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233F8426-2A48-40C5-A8A5-B13F65329C51}" type="datetimeFigureOut">
              <a:rPr lang="zh-CN" altLang="en-US" sz="2500" smtClean="0">
                <a:solidFill>
                  <a:prstClr val="black"/>
                </a:solidFill>
              </a:rPr>
              <a:pPr defTabSz="1267723"/>
              <a:t>2020/4/23</a:t>
            </a:fld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3BA1A859-CAAA-4769-A11A-EDE449C120FA}" type="slidenum">
              <a:rPr lang="zh-CN" altLang="en-US" sz="2500" smtClean="0">
                <a:solidFill>
                  <a:prstClr val="black"/>
                </a:solidFill>
              </a:rPr>
              <a:pPr defTabSz="1267723"/>
              <a:t>‹#›</a:t>
            </a:fld>
            <a:endParaRPr lang="zh-C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703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3"/>
          </a:xfrm>
          <a:prstGeom prst="rect">
            <a:avLst/>
          </a:prstGeom>
        </p:spPr>
        <p:txBody>
          <a:bodyPr lIns="121917" tIns="60958" rIns="121917" bIns="60958" anchor="b"/>
          <a:lstStyle>
            <a:lvl1pPr marL="0" indent="0">
              <a:buNone/>
              <a:defRPr sz="3300" b="1"/>
            </a:lvl1pPr>
            <a:lvl2pPr marL="633861" indent="0">
              <a:buNone/>
              <a:defRPr sz="2800" b="1"/>
            </a:lvl2pPr>
            <a:lvl3pPr marL="1267723" indent="0">
              <a:buNone/>
              <a:defRPr sz="2500" b="1"/>
            </a:lvl3pPr>
            <a:lvl4pPr marL="1901584" indent="0">
              <a:buNone/>
              <a:defRPr sz="2300" b="1"/>
            </a:lvl4pPr>
            <a:lvl5pPr marL="2535446" indent="0">
              <a:buNone/>
              <a:defRPr sz="2300" b="1"/>
            </a:lvl5pPr>
            <a:lvl6pPr marL="3169307" indent="0">
              <a:buNone/>
              <a:defRPr sz="2300" b="1"/>
            </a:lvl6pPr>
            <a:lvl7pPr marL="3803169" indent="0">
              <a:buNone/>
              <a:defRPr sz="2300" b="1"/>
            </a:lvl7pPr>
            <a:lvl8pPr marL="4437030" indent="0">
              <a:buNone/>
              <a:defRPr sz="2300" b="1"/>
            </a:lvl8pPr>
            <a:lvl9pPr marL="5070892" indent="0">
              <a:buNone/>
              <a:defRPr sz="23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  <a:prstGeom prst="rect">
            <a:avLst/>
          </a:prstGeom>
        </p:spPr>
        <p:txBody>
          <a:bodyPr lIns="121917" tIns="60958" rIns="121917" bIns="60958" anchor="b"/>
          <a:lstStyle>
            <a:lvl1pPr marL="0" indent="0">
              <a:buNone/>
              <a:defRPr sz="3300" b="1"/>
            </a:lvl1pPr>
            <a:lvl2pPr marL="633861" indent="0">
              <a:buNone/>
              <a:defRPr sz="2800" b="1"/>
            </a:lvl2pPr>
            <a:lvl3pPr marL="1267723" indent="0">
              <a:buNone/>
              <a:defRPr sz="2500" b="1"/>
            </a:lvl3pPr>
            <a:lvl4pPr marL="1901584" indent="0">
              <a:buNone/>
              <a:defRPr sz="2300" b="1"/>
            </a:lvl4pPr>
            <a:lvl5pPr marL="2535446" indent="0">
              <a:buNone/>
              <a:defRPr sz="2300" b="1"/>
            </a:lvl5pPr>
            <a:lvl6pPr marL="3169307" indent="0">
              <a:buNone/>
              <a:defRPr sz="2300" b="1"/>
            </a:lvl6pPr>
            <a:lvl7pPr marL="3803169" indent="0">
              <a:buNone/>
              <a:defRPr sz="2300" b="1"/>
            </a:lvl7pPr>
            <a:lvl8pPr marL="4437030" indent="0">
              <a:buNone/>
              <a:defRPr sz="2300" b="1"/>
            </a:lvl8pPr>
            <a:lvl9pPr marL="5070892" indent="0">
              <a:buNone/>
              <a:defRPr sz="23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233F8426-2A48-40C5-A8A5-B13F65329C51}" type="datetimeFigureOut">
              <a:rPr lang="zh-CN" altLang="en-US" sz="2500" smtClean="0">
                <a:solidFill>
                  <a:prstClr val="black"/>
                </a:solidFill>
              </a:rPr>
              <a:pPr defTabSz="1267723"/>
              <a:t>2020/4/23</a:t>
            </a:fld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3BA1A859-CAAA-4769-A11A-EDE449C120FA}" type="slidenum">
              <a:rPr lang="zh-CN" altLang="en-US" sz="2500" smtClean="0">
                <a:solidFill>
                  <a:prstClr val="black"/>
                </a:solidFill>
              </a:rPr>
              <a:pPr defTabSz="1267723"/>
              <a:t>‹#›</a:t>
            </a:fld>
            <a:endParaRPr lang="zh-C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377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233F8426-2A48-40C5-A8A5-B13F65329C51}" type="datetimeFigureOut">
              <a:rPr lang="zh-CN" altLang="en-US" sz="2500" smtClean="0">
                <a:solidFill>
                  <a:prstClr val="black"/>
                </a:solidFill>
              </a:rPr>
              <a:pPr defTabSz="1267723"/>
              <a:t>2020/4/23</a:t>
            </a:fld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3BA1A859-CAAA-4769-A11A-EDE449C120FA}" type="slidenum">
              <a:rPr lang="zh-CN" altLang="en-US" sz="2500" smtClean="0">
                <a:solidFill>
                  <a:prstClr val="black"/>
                </a:solidFill>
              </a:rPr>
              <a:pPr defTabSz="1267723"/>
              <a:t>‹#›</a:t>
            </a:fld>
            <a:endParaRPr lang="zh-C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7110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233F8426-2A48-40C5-A8A5-B13F65329C51}" type="datetimeFigureOut">
              <a:rPr lang="zh-CN" altLang="en-US" sz="2500" smtClean="0">
                <a:solidFill>
                  <a:prstClr val="black"/>
                </a:solidFill>
              </a:rPr>
              <a:pPr defTabSz="1267723"/>
              <a:t>2020/4/23</a:t>
            </a:fld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3BA1A859-CAAA-4769-A11A-EDE449C120FA}" type="slidenum">
              <a:rPr lang="zh-CN" altLang="en-US" sz="2500" smtClean="0">
                <a:solidFill>
                  <a:prstClr val="black"/>
                </a:solidFill>
              </a:rPr>
              <a:pPr defTabSz="1267723"/>
              <a:t>‹#›</a:t>
            </a:fld>
            <a:endParaRPr lang="zh-C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378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  <a:prstGeom prst="rect">
            <a:avLst/>
          </a:prstGeom>
        </p:spPr>
        <p:txBody>
          <a:bodyPr lIns="121917" tIns="60958" rIns="121917" bIns="60958" anchor="b"/>
          <a:lstStyle>
            <a:lvl1pPr algn="l">
              <a:defRPr sz="2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</p:spPr>
        <p:txBody>
          <a:bodyPr lIns="121917" tIns="60958" rIns="121917" bIns="60958"/>
          <a:lstStyle>
            <a:lvl1pPr>
              <a:defRPr sz="4500"/>
            </a:lvl1pPr>
            <a:lvl2pPr>
              <a:defRPr sz="39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 lIns="121917" tIns="60958" rIns="121917" bIns="60958"/>
          <a:lstStyle>
            <a:lvl1pPr marL="0" indent="0">
              <a:buNone/>
              <a:defRPr sz="1900"/>
            </a:lvl1pPr>
            <a:lvl2pPr marL="633861" indent="0">
              <a:buNone/>
              <a:defRPr sz="1700"/>
            </a:lvl2pPr>
            <a:lvl3pPr marL="1267723" indent="0">
              <a:buNone/>
              <a:defRPr sz="1300"/>
            </a:lvl3pPr>
            <a:lvl4pPr marL="1901584" indent="0">
              <a:buNone/>
              <a:defRPr sz="1200"/>
            </a:lvl4pPr>
            <a:lvl5pPr marL="2535446" indent="0">
              <a:buNone/>
              <a:defRPr sz="1200"/>
            </a:lvl5pPr>
            <a:lvl6pPr marL="3169307" indent="0">
              <a:buNone/>
              <a:defRPr sz="1200"/>
            </a:lvl6pPr>
            <a:lvl7pPr marL="3803169" indent="0">
              <a:buNone/>
              <a:defRPr sz="1200"/>
            </a:lvl7pPr>
            <a:lvl8pPr marL="4437030" indent="0">
              <a:buNone/>
              <a:defRPr sz="1200"/>
            </a:lvl8pPr>
            <a:lvl9pPr marL="5070892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233F8426-2A48-40C5-A8A5-B13F65329C51}" type="datetimeFigureOut">
              <a:rPr lang="zh-CN" altLang="en-US" sz="2500" smtClean="0">
                <a:solidFill>
                  <a:prstClr val="black"/>
                </a:solidFill>
              </a:rPr>
              <a:pPr defTabSz="1267723"/>
              <a:t>2020/4/23</a:t>
            </a:fld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3BA1A859-CAAA-4769-A11A-EDE449C120FA}" type="slidenum">
              <a:rPr lang="zh-CN" altLang="en-US" sz="2500" smtClean="0">
                <a:solidFill>
                  <a:prstClr val="black"/>
                </a:solidFill>
              </a:rPr>
              <a:pPr defTabSz="1267723"/>
              <a:t>‹#›</a:t>
            </a:fld>
            <a:endParaRPr lang="zh-C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6668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lIns="121917" tIns="60958" rIns="121917" bIns="60958" anchor="b"/>
          <a:lstStyle>
            <a:lvl1pPr algn="l">
              <a:defRPr sz="2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lIns="121917" tIns="60958" rIns="121917" bIns="60958"/>
          <a:lstStyle>
            <a:lvl1pPr marL="0" indent="0">
              <a:buNone/>
              <a:defRPr sz="4500"/>
            </a:lvl1pPr>
            <a:lvl2pPr marL="633861" indent="0">
              <a:buNone/>
              <a:defRPr sz="3900"/>
            </a:lvl2pPr>
            <a:lvl3pPr marL="1267723" indent="0">
              <a:buNone/>
              <a:defRPr sz="3300"/>
            </a:lvl3pPr>
            <a:lvl4pPr marL="1901584" indent="0">
              <a:buNone/>
              <a:defRPr sz="2800"/>
            </a:lvl4pPr>
            <a:lvl5pPr marL="2535446" indent="0">
              <a:buNone/>
              <a:defRPr sz="2800"/>
            </a:lvl5pPr>
            <a:lvl6pPr marL="3169307" indent="0">
              <a:buNone/>
              <a:defRPr sz="2800"/>
            </a:lvl6pPr>
            <a:lvl7pPr marL="3803169" indent="0">
              <a:buNone/>
              <a:defRPr sz="2800"/>
            </a:lvl7pPr>
            <a:lvl8pPr marL="4437030" indent="0">
              <a:buNone/>
              <a:defRPr sz="2800"/>
            </a:lvl8pPr>
            <a:lvl9pPr marL="5070892" indent="0">
              <a:buNone/>
              <a:defRPr sz="28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  <a:prstGeom prst="rect">
            <a:avLst/>
          </a:prstGeom>
        </p:spPr>
        <p:txBody>
          <a:bodyPr lIns="121917" tIns="60958" rIns="121917" bIns="60958"/>
          <a:lstStyle>
            <a:lvl1pPr marL="0" indent="0">
              <a:buNone/>
              <a:defRPr sz="1900"/>
            </a:lvl1pPr>
            <a:lvl2pPr marL="633861" indent="0">
              <a:buNone/>
              <a:defRPr sz="1700"/>
            </a:lvl2pPr>
            <a:lvl3pPr marL="1267723" indent="0">
              <a:buNone/>
              <a:defRPr sz="1300"/>
            </a:lvl3pPr>
            <a:lvl4pPr marL="1901584" indent="0">
              <a:buNone/>
              <a:defRPr sz="1200"/>
            </a:lvl4pPr>
            <a:lvl5pPr marL="2535446" indent="0">
              <a:buNone/>
              <a:defRPr sz="1200"/>
            </a:lvl5pPr>
            <a:lvl6pPr marL="3169307" indent="0">
              <a:buNone/>
              <a:defRPr sz="1200"/>
            </a:lvl6pPr>
            <a:lvl7pPr marL="3803169" indent="0">
              <a:buNone/>
              <a:defRPr sz="1200"/>
            </a:lvl7pPr>
            <a:lvl8pPr marL="4437030" indent="0">
              <a:buNone/>
              <a:defRPr sz="1200"/>
            </a:lvl8pPr>
            <a:lvl9pPr marL="5070892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233F8426-2A48-40C5-A8A5-B13F65329C51}" type="datetimeFigureOut">
              <a:rPr lang="zh-CN" altLang="en-US" sz="2500" smtClean="0">
                <a:solidFill>
                  <a:prstClr val="black"/>
                </a:solidFill>
              </a:rPr>
              <a:pPr defTabSz="1267723"/>
              <a:t>2020/4/23</a:t>
            </a:fld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3BA1A859-CAAA-4769-A11A-EDE449C120FA}" type="slidenum">
              <a:rPr lang="zh-CN" altLang="en-US" sz="2500" smtClean="0">
                <a:solidFill>
                  <a:prstClr val="black"/>
                </a:solidFill>
              </a:rPr>
              <a:pPr defTabSz="1267723"/>
              <a:t>‹#›</a:t>
            </a:fld>
            <a:endParaRPr lang="zh-C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974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lIns="121917" tIns="60958" rIns="121917" bIns="60958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 lIns="121917" tIns="60958" rIns="121917" bIns="60958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233F8426-2A48-40C5-A8A5-B13F65329C51}" type="datetimeFigureOut">
              <a:rPr lang="zh-CN" altLang="en-US" sz="2500" smtClean="0">
                <a:solidFill>
                  <a:prstClr val="black"/>
                </a:solidFill>
              </a:rPr>
              <a:pPr defTabSz="1267723"/>
              <a:t>2020/4/23</a:t>
            </a:fld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3BA1A859-CAAA-4769-A11A-EDE449C120FA}" type="slidenum">
              <a:rPr lang="zh-CN" altLang="en-US" sz="2500" smtClean="0">
                <a:solidFill>
                  <a:prstClr val="black"/>
                </a:solidFill>
              </a:rPr>
              <a:pPr defTabSz="1267723"/>
              <a:t>‹#›</a:t>
            </a:fld>
            <a:endParaRPr lang="zh-C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8551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  <a:prstGeom prst="rect">
            <a:avLst/>
          </a:prstGeom>
        </p:spPr>
        <p:txBody>
          <a:bodyPr vert="eaVert" lIns="121917" tIns="60958" rIns="121917" bIns="60958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1" y="274640"/>
            <a:ext cx="8026400" cy="5851525"/>
          </a:xfrm>
          <a:prstGeom prst="rect">
            <a:avLst/>
          </a:prstGeom>
        </p:spPr>
        <p:txBody>
          <a:bodyPr vert="eaVert" lIns="121917" tIns="60958" rIns="121917" bIns="60958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233F8426-2A48-40C5-A8A5-B13F65329C51}" type="datetimeFigureOut">
              <a:rPr lang="zh-CN" altLang="en-US" sz="2500" smtClean="0">
                <a:solidFill>
                  <a:prstClr val="black"/>
                </a:solidFill>
              </a:rPr>
              <a:pPr defTabSz="1267723"/>
              <a:t>2020/4/23</a:t>
            </a:fld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endParaRPr lang="zh-CN" altLang="en-US" sz="25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67723"/>
            <a:fld id="{3BA1A859-CAAA-4769-A11A-EDE449C120FA}" type="slidenum">
              <a:rPr lang="zh-CN" altLang="en-US" sz="2500" smtClean="0">
                <a:solidFill>
                  <a:prstClr val="black"/>
                </a:solidFill>
              </a:rPr>
              <a:pPr defTabSz="1267723"/>
              <a:t>‹#›</a:t>
            </a:fld>
            <a:endParaRPr lang="zh-CN" altLang="en-US" sz="25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4152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E7C18F-C566-4998-A184-28ECB0265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AD853FB-F7F4-47BF-B899-233028012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DAE57BC-54E9-45D5-B647-CC9D9456A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9D58F9-4DB0-4489-A179-A8DB9D9B0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41D475-063A-413A-ACB9-63962FC29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8280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F6D378-EF9D-4FF0-895F-5187689C9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D838F6-17A8-4F83-86FA-ECB2126ED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485DF6-F426-46A2-9D9A-CF47052D4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F05844-38AD-4B8E-93C8-B780AB5D5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150DF5-F382-40FF-AB2D-098192646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3112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B1460E-4737-4B3A-B4F9-9CAE8D138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183952-1A3C-41EB-B10A-23D4137373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BEC6BA-BABD-49E0-B500-7678CE16A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1AC450-E72A-40B6-ACB1-8D17A723C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68E770-C8AD-44CE-BC57-E80E22F1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02776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53DCFB-C44E-40E2-A732-37017094D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F80BFF-1C1E-4CE9-BCB1-2CE060E815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5F1F37D-6DEC-420B-839A-1010671DF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7EAEECF-2020-40ED-9987-8BD95984D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2652F7-0CE2-4B5E-B72D-B24D112D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FC7A92F-15C6-4328-9484-5B3A91D6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3303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0C7C3C-8718-4D39-88DE-D89010BF5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2B30F24-6892-4159-A9E2-BBA98AAB0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7A37D22-2F64-4279-8487-50880E968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17E25B2-D380-41B9-8B6B-E94EB74D2B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34D6067-0969-4E20-886C-5DF64D630B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389FB3E-09CA-4378-9569-DBE5980B9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D883CD5-4A4D-4C52-9335-C8E5D104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C91578F-0A67-40AC-A70F-FBAD345C7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5512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831D02-B875-4176-97A8-8A0326BB0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F6F4408-ED7D-4332-80C0-881F21AB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5949CA3-5CA2-438F-B2D1-766604144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0013EA9-22DD-4659-9636-4A436F954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0927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2977A3D-EEC6-46DC-B1EF-E569DB51B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02B0ED8-6205-4071-9C96-1C3867D9D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566EF0-6666-4A57-B1E6-2BB1DF55A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718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B395F4-476B-4B6E-B45B-3D38932BA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1FE073-7B92-484D-AA38-F12740984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EA743D8-96F7-4A0F-B208-4144B7465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921FDFD-A220-4ECC-92FB-BBDD13DD2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5B6C2A8-C75A-4B59-A58F-681DAE986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1F64ECF-75FC-4C13-92D3-C7BC37144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87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F0DE0D-3F65-4946-9D77-BD52B63D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D17963C-FFA4-4DF8-9CB6-5CBF53DFBA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7F82539-C723-477F-AE7C-4A81BB321C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A444F5-3340-4A1B-82A1-FD8CB46B9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278EF90-4C2C-47CB-B573-40D0244C6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3F83817-3179-46F6-BB3E-576090360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0034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792248-ED05-4F78-92D6-382C30FB6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D53CA5F-5A8C-4FEC-B433-AC8F5475E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F3CDC9-A482-4F34-AE21-74E6AC028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8F550D-CF2A-420A-8D59-EDA86495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E602CB-208A-4565-B1A9-8038CE7F0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7969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C22117A-1BCF-4306-9003-0008F8C3B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90D9F36-75D4-454C-A51B-4A7104EF8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636DCE1-F5EA-4C40-A8E8-48FAB21A8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179D5F-A888-430B-885C-78A9E3FAE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AE948D-951F-4092-9155-F24EEDE4E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686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73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9525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microsoft.com/office/2007/relationships/hdphoto" Target="../media/hdphoto1.wdp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D669293-285A-4015-B07F-868A51BA6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352055C-8F84-4F32-9BAF-0BE9C62A3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2DDF13-2EC2-4B51-9BBB-E17B7595DF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A130D-6BE7-49CB-8B05-CEAFDE90EBEB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2F532CA-A71C-4593-820C-7B040E2F7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1D3E63-E55B-4FA4-83AE-47D1BD4C6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30C50-3D71-417C-94E5-29F57224F5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584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081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457189" indent="-457189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4267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990575" indent="-38099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3733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523962" indent="-304792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2133547" indent="-304792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743131" indent="-304792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667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 cstate="print">
            <a:lum contrast="4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6" y="-2667000"/>
            <a:ext cx="6857999" cy="12191999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0" y="6130992"/>
            <a:ext cx="8688288" cy="34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screen"/>
          <a:srcRect/>
          <a:stretch>
            <a:fillRect/>
          </a:stretch>
        </p:blipFill>
        <p:spPr bwMode="auto">
          <a:xfrm rot="10800000">
            <a:off x="10320469" y="6130991"/>
            <a:ext cx="1871531" cy="343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E:\亿达logo\亿达服务logo及应用手册\竖版字logo-01.png"/>
          <p:cNvPicPr>
            <a:picLocks noChangeAspect="1" noChangeArrowheads="1"/>
          </p:cNvPicPr>
          <p:nvPr userDrawn="1"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8880310" y="5637246"/>
            <a:ext cx="1330457" cy="13304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07808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1267723" rtl="0" eaLnBrk="1" latinLnBrk="0" hangingPunct="1"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5396" indent="-475396" algn="l" defTabSz="1267723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0025" indent="-396163" algn="l" defTabSz="1267723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4654" indent="-316931" algn="l" defTabSz="1267723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18515" indent="-316931" algn="l" defTabSz="12677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2378" indent="-316931" algn="l" defTabSz="1267723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86238" indent="-316931" algn="l" defTabSz="126772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20100" indent="-316931" algn="l" defTabSz="126772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53961" indent="-316931" algn="l" defTabSz="126772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87823" indent="-316931" algn="l" defTabSz="1267723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6772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3861" algn="l" defTabSz="126772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67723" algn="l" defTabSz="126772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1584" algn="l" defTabSz="126772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35446" algn="l" defTabSz="126772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69307" algn="l" defTabSz="126772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03169" algn="l" defTabSz="126772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37030" algn="l" defTabSz="126772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70892" algn="l" defTabSz="126772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7AE3975-74C3-4A31-A4AF-2286DA2B0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02D5124-72E3-423D-B479-C73FFB1A3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1A5E92-E82A-47C9-85C9-E78F3C5845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05238-0E54-43AC-9E34-77834FAE5AD9}" type="datetimeFigureOut">
              <a:rPr lang="zh-CN" altLang="en-US" smtClean="0"/>
              <a:t>2020/4/23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102B33-1196-4028-A2E0-80378AF4A9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2A68BF-F1BD-4400-B261-F43FF2447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153DE-63D4-4961-BE76-7DF998DF39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91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7.png"/><Relationship Id="rId5" Type="http://schemas.openxmlformats.org/officeDocument/2006/relationships/tags" Target="../tags/tag5.xml"/><Relationship Id="rId10" Type="http://schemas.openxmlformats.org/officeDocument/2006/relationships/image" Target="../media/image6.jpeg"/><Relationship Id="rId4" Type="http://schemas.openxmlformats.org/officeDocument/2006/relationships/tags" Target="../tags/tag4.xml"/><Relationship Id="rId9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99DE41B7-E5C5-4A88-B5D7-5179BCF3FA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" t="8439" r="718" b="84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C35B30-FCA1-40C7-B02A-4F483B652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" y="1678328"/>
            <a:ext cx="12191665" cy="3122271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373692C-626D-447A-B13C-33FB85909910}"/>
              </a:ext>
            </a:extLst>
          </p:cNvPr>
          <p:cNvSpPr>
            <a:spLocks/>
          </p:cNvSpPr>
          <p:nvPr/>
        </p:nvSpPr>
        <p:spPr bwMode="auto">
          <a:xfrm>
            <a:off x="335" y="1678329"/>
            <a:ext cx="3235572" cy="3122269"/>
          </a:xfrm>
          <a:custGeom>
            <a:avLst/>
            <a:gdLst>
              <a:gd name="T0" fmla="*/ 1349 w 1349"/>
              <a:gd name="T1" fmla="*/ 0 h 1818"/>
              <a:gd name="T2" fmla="*/ 0 w 1349"/>
              <a:gd name="T3" fmla="*/ 1818 h 1818"/>
              <a:gd name="T4" fmla="*/ 0 w 1349"/>
              <a:gd name="T5" fmla="*/ 0 h 1818"/>
              <a:gd name="T6" fmla="*/ 1349 w 1349"/>
              <a:gd name="T7" fmla="*/ 0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9" h="1818">
                <a:moveTo>
                  <a:pt x="1349" y="0"/>
                </a:moveTo>
                <a:lnTo>
                  <a:pt x="0" y="1818"/>
                </a:lnTo>
                <a:lnTo>
                  <a:pt x="0" y="0"/>
                </a:lnTo>
                <a:lnTo>
                  <a:pt x="1349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endParaRPr lang="zh-CN" altLang="en-US" sz="1707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1BCEDCE3-4071-475E-80AC-8E010C60A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0272" y="2168922"/>
            <a:ext cx="683065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b="1" cap="all" dirty="0">
                <a:cs typeface="Arial" panose="020B0604020202020204" pitchFamily="34" charset="0"/>
              </a:rPr>
              <a:t>金蝶</a:t>
            </a:r>
            <a:r>
              <a:rPr lang="en-US" altLang="zh-CN" sz="6600" b="1" cap="all" dirty="0">
                <a:cs typeface="Arial" panose="020B0604020202020204" pitchFamily="34" charset="0"/>
              </a:rPr>
              <a:t>EAS</a:t>
            </a:r>
            <a:r>
              <a:rPr lang="zh-CN" altLang="en-US" sz="6600" b="1" cap="all" dirty="0">
                <a:cs typeface="Arial" panose="020B0604020202020204" pitchFamily="34" charset="0"/>
              </a:rPr>
              <a:t>请款指引 </a:t>
            </a:r>
            <a:endParaRPr lang="zh-CN" altLang="en-US" sz="6600" cap="all" dirty="0">
              <a:cs typeface="Arial" panose="020B0604020202020204" pitchFamily="34" charset="0"/>
            </a:endParaRPr>
          </a:p>
        </p:txBody>
      </p:sp>
      <p:sp>
        <p:nvSpPr>
          <p:cNvPr id="13" name="矩形 259">
            <a:extLst>
              <a:ext uri="{FF2B5EF4-FFF2-40B4-BE49-F238E27FC236}">
                <a16:creationId xmlns:a16="http://schemas.microsoft.com/office/drawing/2014/main" id="{CF65D051-9D16-4EC6-BBE2-224AE3B0F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1963" y="3723380"/>
            <a:ext cx="2849702" cy="107721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cap="all" spc="284" dirty="0">
                <a:solidFill>
                  <a:schemeClr val="bg1"/>
                </a:solidFill>
                <a:cs typeface="Arial" panose="020B0604020202020204" pitchFamily="34" charset="0"/>
              </a:rPr>
              <a:t>2020</a:t>
            </a:r>
            <a:r>
              <a:rPr lang="zh-CN" altLang="en-US" cap="all" spc="284" dirty="0">
                <a:solidFill>
                  <a:schemeClr val="bg1"/>
                </a:solidFill>
                <a:cs typeface="Arial" panose="020B0604020202020204" pitchFamily="34" charset="0"/>
              </a:rPr>
              <a:t>年</a:t>
            </a:r>
            <a:r>
              <a:rPr lang="en-US" altLang="zh-CN" cap="all" spc="284" dirty="0">
                <a:solidFill>
                  <a:schemeClr val="bg1"/>
                </a:solidFill>
                <a:cs typeface="Arial" panose="020B0604020202020204" pitchFamily="34" charset="0"/>
              </a:rPr>
              <a:t>04</a:t>
            </a:r>
            <a:r>
              <a:rPr lang="zh-CN" altLang="en-US" cap="all" spc="284" dirty="0">
                <a:solidFill>
                  <a:schemeClr val="bg1"/>
                </a:solidFill>
                <a:cs typeface="Arial" panose="020B0604020202020204" pitchFamily="34" charset="0"/>
              </a:rPr>
              <a:t>月财务部</a:t>
            </a:r>
          </a:p>
        </p:txBody>
      </p:sp>
      <p:pic>
        <p:nvPicPr>
          <p:cNvPr id="14" name="图片 13" descr="服务集团VI-02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301910" y="168713"/>
            <a:ext cx="3792245" cy="118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6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65CB0AEC-4E46-44B5-B3A8-43138F9CE9F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" t="8439" r="718" b="8439"/>
          <a:stretch/>
        </p:blipFill>
        <p:spPr>
          <a:xfrm>
            <a:off x="0" y="-42"/>
            <a:ext cx="12192000" cy="6858000"/>
          </a:xfrm>
          <a:prstGeom prst="rect">
            <a:avLst/>
          </a:prstGeom>
        </p:spPr>
      </p:pic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1316803" y="2243263"/>
            <a:ext cx="2918468" cy="167802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0904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1211926" y="4003221"/>
            <a:ext cx="3128221" cy="6420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172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172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6438507" y="1689454"/>
            <a:ext cx="3722246" cy="6001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金蝶系统请款模块简介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6411567" y="2612455"/>
            <a:ext cx="3520284" cy="6001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请款要素解释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5"/>
            </p:custDataLst>
          </p:nvPr>
        </p:nvSpPr>
        <p:spPr>
          <a:xfrm>
            <a:off x="6411567" y="2134667"/>
            <a:ext cx="3208981" cy="6001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 descr="服务集团VI-02.png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-301910" y="168713"/>
            <a:ext cx="3792245" cy="1182459"/>
          </a:xfrm>
          <a:prstGeom prst="rect">
            <a:avLst/>
          </a:prstGeom>
        </p:spPr>
      </p:pic>
      <p:sp>
        <p:nvSpPr>
          <p:cNvPr id="12" name="MH_Entry_2">
            <a:extLst>
              <a:ext uri="{FF2B5EF4-FFF2-40B4-BE49-F238E27FC236}">
                <a16:creationId xmlns:a16="http://schemas.microsoft.com/office/drawing/2014/main" id="{FB5D07AB-7B62-4DD8-B9F7-CBFBBEA8ACD9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426553" y="4456873"/>
            <a:ext cx="3547224" cy="103105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金蝶请款指引费用类型及附件管理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2">
            <a:extLst>
              <a:ext uri="{FF2B5EF4-FFF2-40B4-BE49-F238E27FC236}">
                <a16:creationId xmlns:a16="http://schemas.microsoft.com/office/drawing/2014/main" id="{D36D19A5-7BC1-4922-AEB7-A260DF785EB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426553" y="3533872"/>
            <a:ext cx="3520284" cy="6001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实际操作演示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7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BE2130C4-ABF4-4E1D-A951-717F729B48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" t="8439" r="718" b="84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333" y="2203359"/>
            <a:ext cx="12191331" cy="2412879"/>
            <a:chOff x="170694" y="178257"/>
            <a:chExt cx="3936003" cy="779005"/>
          </a:xfrm>
        </p:grpSpPr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F2F2F2">
                <a:alpha val="6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5" tIns="45717" rIns="91435" bIns="45717" rtlCol="0" anchor="ctr"/>
            <a:lstStyle/>
            <a:p>
              <a:pPr algn="ctr"/>
              <a:endParaRPr lang="zh-CN" altLang="en-US" sz="170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662214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5" tIns="45717" rIns="91435" bIns="45717" rtlCol="0" anchor="ctr"/>
            <a:lstStyle/>
            <a:p>
              <a:pPr algn="ctr"/>
              <a:endParaRPr lang="zh-CN" altLang="en-US" sz="170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913343" y="284178"/>
              <a:ext cx="569115" cy="5299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066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1066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262580" y="3078840"/>
            <a:ext cx="5813915" cy="13542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金蝶系统请款模块简介</a:t>
            </a:r>
            <a:endParaRPr lang="en-US" altLang="zh-CN" sz="4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zh-CN" altLang="en-US" sz="4400" b="1" dirty="0">
              <a:solidFill>
                <a:schemeClr val="tx1">
                  <a:lumMod val="95000"/>
                  <a:lumOff val="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片 15" descr="服务集团VI-02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-301910" y="168713"/>
            <a:ext cx="3792245" cy="118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27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873058"/>
            <a:ext cx="10515600" cy="486019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en-US" altLang="zh-CN" sz="32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200" dirty="0"/>
              <a:t>        </a:t>
            </a:r>
            <a:r>
              <a:rPr lang="zh-CN" altLang="en-US" sz="2667" dirty="0"/>
              <a:t>为了更好实现费用（成本）报销与预算控制的紧密结合与集中管控，</a:t>
            </a:r>
            <a:r>
              <a:rPr lang="en-US" altLang="zh-CN" sz="2667" dirty="0"/>
              <a:t>EAS</a:t>
            </a:r>
            <a:r>
              <a:rPr lang="zh-CN" altLang="en-US" sz="2667" dirty="0"/>
              <a:t>财务系统设置费用报销平台与合同管理模块。该系统的合理使用有助于加强财务管理，提高请款效率。</a:t>
            </a:r>
            <a:endParaRPr lang="en-US" altLang="zh-CN" sz="2667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667" dirty="0"/>
              <a:t>         </a:t>
            </a:r>
            <a:r>
              <a:rPr lang="zh-CN" altLang="en-US" sz="2667" dirty="0"/>
              <a:t>为促进项目及业务部门请款效率，保证流程单据填写的准确性，出此培训课件。     </a:t>
            </a:r>
            <a:endParaRPr lang="en-US" altLang="zh-CN" sz="2667" dirty="0"/>
          </a:p>
        </p:txBody>
      </p:sp>
      <p:sp>
        <p:nvSpPr>
          <p:cNvPr id="4" name="TextBox 3"/>
          <p:cNvSpPr txBox="1"/>
          <p:nvPr/>
        </p:nvSpPr>
        <p:spPr>
          <a:xfrm>
            <a:off x="1007435" y="537065"/>
            <a:ext cx="2371162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267" b="1" dirty="0">
                <a:solidFill>
                  <a:srgbClr val="7F7F7F">
                    <a:lumMod val="50000"/>
                  </a:srgbClr>
                </a:solidFill>
                <a:latin typeface="微软雅黑"/>
                <a:ea typeface="微软雅黑"/>
              </a:rPr>
              <a:t>系统介绍</a:t>
            </a:r>
            <a:endParaRPr lang="en-US" altLang="zh-CN" sz="4267" b="1" dirty="0">
              <a:solidFill>
                <a:srgbClr val="7F7F7F">
                  <a:lumMod val="50000"/>
                </a:srgbClr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7487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651405" y="1955031"/>
            <a:ext cx="576064" cy="316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333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系统登录界面</a:t>
            </a:r>
          </a:p>
        </p:txBody>
      </p:sp>
      <p:cxnSp>
        <p:nvCxnSpPr>
          <p:cNvPr id="4" name="直接连接符​​ 14"/>
          <p:cNvCxnSpPr/>
          <p:nvPr/>
        </p:nvCxnSpPr>
        <p:spPr>
          <a:xfrm>
            <a:off x="1487488" y="1062806"/>
            <a:ext cx="0" cy="4800533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64985" y="1008427"/>
            <a:ext cx="788392" cy="788392"/>
            <a:chOff x="423739" y="756320"/>
            <a:chExt cx="591294" cy="591294"/>
          </a:xfrm>
        </p:grpSpPr>
        <p:grpSp>
          <p:nvGrpSpPr>
            <p:cNvPr id="12" name="组合 11"/>
            <p:cNvGrpSpPr/>
            <p:nvPr/>
          </p:nvGrpSpPr>
          <p:grpSpPr>
            <a:xfrm>
              <a:off x="423739" y="756320"/>
              <a:ext cx="591294" cy="591294"/>
              <a:chOff x="304800" y="673100"/>
              <a:chExt cx="4000500" cy="4000500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4" name="同心圆 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ysClr val="window" lastClr="FFFFFF"/>
                  </a:gs>
                  <a:gs pos="55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65000"/>
                    </a:sysClr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sysClr val="windowText" lastClr="000000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51000">
                    <a:sysClr val="window" lastClr="FFFFFF">
                      <a:lumMod val="95000"/>
                    </a:sysClr>
                  </a:gs>
                  <a:gs pos="100000">
                    <a:sysClr val="window" lastClr="FFFFFF">
                      <a:lumMod val="75000"/>
                    </a:sysClr>
                  </a:gs>
                </a:gsLst>
                <a:lin ang="18900000" scaled="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9170">
                  <a:defRPr/>
                </a:pPr>
                <a:endParaRPr lang="zh-CN" altLang="en-US" sz="2400" kern="0">
                  <a:solidFill>
                    <a:sysClr val="window" lastClr="FFFFFF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13" name="椭圆 12"/>
            <p:cNvSpPr/>
            <p:nvPr/>
          </p:nvSpPr>
          <p:spPr>
            <a:xfrm>
              <a:off x="482337" y="822487"/>
              <a:ext cx="462312" cy="4623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368300" dist="254000">
                <a:prstClr val="black">
                  <a:alpha val="2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prstClr val="white"/>
                </a:solidFill>
                <a:latin typeface="微软雅黑"/>
                <a:ea typeface="微软雅黑"/>
              </a:endParaRPr>
            </a:p>
          </p:txBody>
        </p:sp>
        <p:grpSp>
          <p:nvGrpSpPr>
            <p:cNvPr id="16" name="Group 34"/>
            <p:cNvGrpSpPr/>
            <p:nvPr/>
          </p:nvGrpSpPr>
          <p:grpSpPr>
            <a:xfrm>
              <a:off x="597717" y="930858"/>
              <a:ext cx="231552" cy="188419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12191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prstClr val="black"/>
                  </a:solidFill>
                  <a:latin typeface="微软雅黑"/>
                  <a:ea typeface="微软雅黑"/>
                </a:endParaRP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2151989" y="659325"/>
            <a:ext cx="4059188" cy="32823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133" b="1" dirty="0">
                <a:solidFill>
                  <a:srgbClr val="C00002">
                    <a:lumMod val="75000"/>
                  </a:srgbClr>
                </a:solidFill>
                <a:latin typeface="微软雅黑" pitchFamily="34" charset="-122"/>
                <a:ea typeface="微软雅黑" pitchFamily="34" charset="-122"/>
              </a:rPr>
              <a:t>http://10.10.9.86:6890/portal</a:t>
            </a:r>
            <a:endParaRPr lang="zh-CN" altLang="en-US" sz="2133" b="1" dirty="0">
              <a:solidFill>
                <a:srgbClr val="C00002">
                  <a:lumMod val="75000"/>
                </a:srgb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EAA7294-B7BA-46F8-A242-F801E8215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508" y="987556"/>
            <a:ext cx="8526483" cy="549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44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651405" y="1955031"/>
            <a:ext cx="576064" cy="2656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333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系统主界面</a:t>
            </a:r>
          </a:p>
        </p:txBody>
      </p:sp>
      <p:cxnSp>
        <p:nvCxnSpPr>
          <p:cNvPr id="4" name="直接连接符​​ 14"/>
          <p:cNvCxnSpPr/>
          <p:nvPr/>
        </p:nvCxnSpPr>
        <p:spPr>
          <a:xfrm>
            <a:off x="1487488" y="1062806"/>
            <a:ext cx="0" cy="4800533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64985" y="1008427"/>
            <a:ext cx="788392" cy="788392"/>
            <a:chOff x="304800" y="673100"/>
            <a:chExt cx="4000500" cy="40005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643116" y="1096649"/>
            <a:ext cx="616416" cy="616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368300" dist="254000">
              <a:prstClr val="black">
                <a:alpha val="2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grpSp>
        <p:nvGrpSpPr>
          <p:cNvPr id="14" name="Group 23"/>
          <p:cNvGrpSpPr/>
          <p:nvPr/>
        </p:nvGrpSpPr>
        <p:grpSpPr>
          <a:xfrm>
            <a:off x="823077" y="1255522"/>
            <a:ext cx="342593" cy="298671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15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6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7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0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1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4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5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45126A35-61AD-4025-8685-01826A5D3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508" y="991893"/>
            <a:ext cx="10375355" cy="4874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7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8"/>
          <p:cNvSpPr txBox="1">
            <a:spLocks noChangeArrowheads="1"/>
          </p:cNvSpPr>
          <p:nvPr/>
        </p:nvSpPr>
        <p:spPr bwMode="gray">
          <a:xfrm>
            <a:off x="651405" y="1955031"/>
            <a:ext cx="576064" cy="3169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333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表单填报界面</a:t>
            </a:r>
          </a:p>
        </p:txBody>
      </p:sp>
      <p:cxnSp>
        <p:nvCxnSpPr>
          <p:cNvPr id="4" name="直接连接符​​ 14"/>
          <p:cNvCxnSpPr/>
          <p:nvPr/>
        </p:nvCxnSpPr>
        <p:spPr>
          <a:xfrm>
            <a:off x="1487488" y="1062806"/>
            <a:ext cx="0" cy="4800533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64985" y="1008427"/>
            <a:ext cx="788392" cy="788392"/>
            <a:chOff x="304800" y="673100"/>
            <a:chExt cx="4000500" cy="40005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ysClr val="windowText" lastClr="000000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917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643116" y="1096649"/>
            <a:ext cx="616416" cy="61641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innerShdw blurRad="368300" dist="254000">
              <a:prstClr val="black">
                <a:alpha val="2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grpSp>
        <p:nvGrpSpPr>
          <p:cNvPr id="14" name="Group 23"/>
          <p:cNvGrpSpPr/>
          <p:nvPr/>
        </p:nvGrpSpPr>
        <p:grpSpPr>
          <a:xfrm>
            <a:off x="823077" y="1255522"/>
            <a:ext cx="342593" cy="298671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15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6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7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0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1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4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5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F285A84E-59C1-4C95-941E-8714ABBC60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38" y="1062806"/>
            <a:ext cx="10503016" cy="22036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8C801FA-9F20-4702-B3F5-162E31C9B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38" y="3463072"/>
            <a:ext cx="10427600" cy="276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7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411226-110C-4FB2-B1C3-0D78CA380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30334"/>
          </a:xfrm>
        </p:spPr>
        <p:txBody>
          <a:bodyPr/>
          <a:lstStyle/>
          <a:p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费用报销平台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A15931-D457-42AB-8DF7-16176AF70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904973"/>
            <a:ext cx="5384800" cy="5221191"/>
          </a:xfrm>
        </p:spPr>
        <p:txBody>
          <a:bodyPr/>
          <a:lstStyle/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借款单</a:t>
            </a:r>
            <a:endParaRPr lang="en-US" alt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用于预借款项如备用金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用于预付款项如预付水电费或预付材料款等。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借款单原则专款专用，请款时申请用于支付什么，核销时发票需要对应借款使用用途。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借款单核销：一，发票报销，借款单关联生成报销单，成本入账，核销借款。二，归还现金或者电汇至公司账户。</a:t>
            </a:r>
            <a:endParaRPr lang="en-US" alt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费用报销单</a:t>
            </a:r>
            <a:endParaRPr lang="en-US" alt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用于日常零星报销或事前取得发票的付款行为（原则上金额小于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万元，水电费除外）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D3208BD-D84B-4D03-B9AC-60778D536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904973"/>
            <a:ext cx="5384800" cy="5221191"/>
          </a:xfrm>
        </p:spPr>
        <p:txBody>
          <a:bodyPr/>
          <a:lstStyle/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出差借款单</a:t>
            </a:r>
            <a:endParaRPr lang="en-US" alt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仅用于出差相关的借款，包括出差产生的住宿费，交通费。需附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出差请示。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差旅费报销单</a:t>
            </a:r>
            <a:endParaRPr lang="en-US" alt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仅用于出差期间发生的住宿费，交通费等相关费用，需附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出差请示。出差过程中如发生业务招待费，业务招待费部分的报销需走费用报销单流程。</a:t>
            </a:r>
          </a:p>
        </p:txBody>
      </p:sp>
    </p:spTree>
    <p:extLst>
      <p:ext uri="{BB962C8B-B14F-4D97-AF65-F5344CB8AC3E}">
        <p14:creationId xmlns:p14="http://schemas.microsoft.com/office/powerpoint/2010/main" val="2501488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547443-F750-426C-AC33-5378EF89E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602054"/>
          </a:xfrm>
        </p:spPr>
        <p:txBody>
          <a:bodyPr/>
          <a:lstStyle/>
          <a:p>
            <a:r>
              <a:rPr lang="zh-CN" altLang="en-US" sz="3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合同管理模块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48F766D-EE04-4257-A17F-A6B5E7F747C2}"/>
              </a:ext>
            </a:extLst>
          </p:cNvPr>
          <p:cNvSpPr txBox="1"/>
          <p:nvPr/>
        </p:nvSpPr>
        <p:spPr>
          <a:xfrm>
            <a:off x="609600" y="1865245"/>
            <a:ext cx="109728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合同会签单：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、开口合同（主要适用于新业务采购）不需要填写付款计划，系统会自动生成付款记录回写到合同中。</a:t>
            </a: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、闭口合同和产值待确定的开口合同必须填写付款计划，后期的挂账单和付款申请单需要在当期的付款计划上填写金额。</a:t>
            </a: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、需要填写付款计划的合同，付款计划中的应付金额合计值必须等于合同总金额。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合同挂帐单：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合同挂账由付款合同关联生成，付款方式分为付现与挂账。需挂账的合同，选择挂账。可以直接支付的合同，选择付现。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付款申请单：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付款申请单由合同挂账单（付款方式为挂账）关联生成，附件挂收据即可。</a:t>
            </a:r>
          </a:p>
          <a:p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流程图: 过程 3">
            <a:extLst>
              <a:ext uri="{FF2B5EF4-FFF2-40B4-BE49-F238E27FC236}">
                <a16:creationId xmlns:a16="http://schemas.microsoft.com/office/drawing/2014/main" id="{46372F39-C752-4868-9DE7-B88B3AC355F4}"/>
              </a:ext>
            </a:extLst>
          </p:cNvPr>
          <p:cNvSpPr/>
          <p:nvPr/>
        </p:nvSpPr>
        <p:spPr>
          <a:xfrm>
            <a:off x="3483077" y="1299013"/>
            <a:ext cx="1343676" cy="394505"/>
          </a:xfrm>
          <a:prstGeom prst="flowChartProcess">
            <a:avLst/>
          </a:prstGeo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  <a:tileRect r="-100000" b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流程图: 过程 4">
            <a:extLst>
              <a:ext uri="{FF2B5EF4-FFF2-40B4-BE49-F238E27FC236}">
                <a16:creationId xmlns:a16="http://schemas.microsoft.com/office/drawing/2014/main" id="{9CAE6927-851A-4EBA-939B-6547F5902DA6}"/>
              </a:ext>
            </a:extLst>
          </p:cNvPr>
          <p:cNvSpPr/>
          <p:nvPr/>
        </p:nvSpPr>
        <p:spPr>
          <a:xfrm>
            <a:off x="1651587" y="1295015"/>
            <a:ext cx="1027352" cy="394505"/>
          </a:xfrm>
          <a:prstGeom prst="flowChartProcess">
            <a:avLst/>
          </a:prstGeo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  <a:tileRect r="-100000" b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66">
            <a:extLst>
              <a:ext uri="{FF2B5EF4-FFF2-40B4-BE49-F238E27FC236}">
                <a16:creationId xmlns:a16="http://schemas.microsoft.com/office/drawing/2014/main" id="{024B57A6-E695-4D2B-A311-F7BE4E955D4C}"/>
              </a:ext>
            </a:extLst>
          </p:cNvPr>
          <p:cNvSpPr txBox="1"/>
          <p:nvPr/>
        </p:nvSpPr>
        <p:spPr>
          <a:xfrm>
            <a:off x="1778798" y="1369156"/>
            <a:ext cx="82073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付款合同</a:t>
            </a: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79ED929B-BF58-4A3C-8FD5-E59B9021F78F}"/>
              </a:ext>
            </a:extLst>
          </p:cNvPr>
          <p:cNvCxnSpPr/>
          <p:nvPr/>
        </p:nvCxnSpPr>
        <p:spPr>
          <a:xfrm>
            <a:off x="2678938" y="1497878"/>
            <a:ext cx="832999" cy="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69">
            <a:extLst>
              <a:ext uri="{FF2B5EF4-FFF2-40B4-BE49-F238E27FC236}">
                <a16:creationId xmlns:a16="http://schemas.microsoft.com/office/drawing/2014/main" id="{764DD38D-4027-405D-8D63-6E1FAEB65DFF}"/>
              </a:ext>
            </a:extLst>
          </p:cNvPr>
          <p:cNvSpPr txBox="1"/>
          <p:nvPr/>
        </p:nvSpPr>
        <p:spPr>
          <a:xfrm>
            <a:off x="3595647" y="1373737"/>
            <a:ext cx="102592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600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合同挂账单</a:t>
            </a: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CB487318-A4BD-47F0-8BB5-6A6E1CBF4D63}"/>
              </a:ext>
            </a:extLst>
          </p:cNvPr>
          <p:cNvCxnSpPr/>
          <p:nvPr/>
        </p:nvCxnSpPr>
        <p:spPr>
          <a:xfrm>
            <a:off x="4826753" y="1500147"/>
            <a:ext cx="832999" cy="1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C9597D3-1FB1-41EE-B593-A960E3EB1C24}"/>
              </a:ext>
            </a:extLst>
          </p:cNvPr>
          <p:cNvGrpSpPr/>
          <p:nvPr/>
        </p:nvGrpSpPr>
        <p:grpSpPr>
          <a:xfrm>
            <a:off x="2801400" y="1095563"/>
            <a:ext cx="492713" cy="305925"/>
            <a:chOff x="4744591" y="1507887"/>
            <a:chExt cx="492713" cy="305925"/>
          </a:xfrm>
        </p:grpSpPr>
        <p:sp>
          <p:nvSpPr>
            <p:cNvPr id="11" name="流程图: 过程 10">
              <a:extLst>
                <a:ext uri="{FF2B5EF4-FFF2-40B4-BE49-F238E27FC236}">
                  <a16:creationId xmlns:a16="http://schemas.microsoft.com/office/drawing/2014/main" id="{8D468522-825A-443C-A8C1-228C5A129E17}"/>
                </a:ext>
              </a:extLst>
            </p:cNvPr>
            <p:cNvSpPr/>
            <p:nvPr/>
          </p:nvSpPr>
          <p:spPr>
            <a:xfrm>
              <a:off x="4744591" y="1507887"/>
              <a:ext cx="492713" cy="305925"/>
            </a:xfrm>
            <a:prstGeom prst="flowChartProcess">
              <a:avLst/>
            </a:prstGeom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  <a:tileRect r="-100000" b="-100000"/>
            </a:gra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6">
              <a:extLst>
                <a:ext uri="{FF2B5EF4-FFF2-40B4-BE49-F238E27FC236}">
                  <a16:creationId xmlns:a16="http://schemas.microsoft.com/office/drawing/2014/main" id="{2CD5753A-0DA3-4390-AB83-E04C27D5543D}"/>
                </a:ext>
              </a:extLst>
            </p:cNvPr>
            <p:cNvSpPr txBox="1"/>
            <p:nvPr/>
          </p:nvSpPr>
          <p:spPr>
            <a:xfrm>
              <a:off x="4779813" y="1549572"/>
              <a:ext cx="41036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下推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FC0C4AC-0168-4938-91F8-20639EFFFDA2}"/>
              </a:ext>
            </a:extLst>
          </p:cNvPr>
          <p:cNvGrpSpPr/>
          <p:nvPr/>
        </p:nvGrpSpPr>
        <p:grpSpPr>
          <a:xfrm>
            <a:off x="4923877" y="1077670"/>
            <a:ext cx="492713" cy="305925"/>
            <a:chOff x="4744591" y="1507887"/>
            <a:chExt cx="492713" cy="305925"/>
          </a:xfrm>
        </p:grpSpPr>
        <p:sp>
          <p:nvSpPr>
            <p:cNvPr id="14" name="流程图: 过程 13">
              <a:extLst>
                <a:ext uri="{FF2B5EF4-FFF2-40B4-BE49-F238E27FC236}">
                  <a16:creationId xmlns:a16="http://schemas.microsoft.com/office/drawing/2014/main" id="{58C696E6-EE91-4286-9FB4-D752FA61F75B}"/>
                </a:ext>
              </a:extLst>
            </p:cNvPr>
            <p:cNvSpPr/>
            <p:nvPr/>
          </p:nvSpPr>
          <p:spPr>
            <a:xfrm>
              <a:off x="4744591" y="1507887"/>
              <a:ext cx="492713" cy="305925"/>
            </a:xfrm>
            <a:prstGeom prst="flowChartProcess">
              <a:avLst/>
            </a:prstGeom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lin ang="5400000" scaled="0"/>
              <a:tileRect r="-100000" b="-100000"/>
            </a:gra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56">
              <a:extLst>
                <a:ext uri="{FF2B5EF4-FFF2-40B4-BE49-F238E27FC236}">
                  <a16:creationId xmlns:a16="http://schemas.microsoft.com/office/drawing/2014/main" id="{9882E504-BCC4-4979-84AB-DA477255CBF2}"/>
                </a:ext>
              </a:extLst>
            </p:cNvPr>
            <p:cNvSpPr txBox="1"/>
            <p:nvPr/>
          </p:nvSpPr>
          <p:spPr>
            <a:xfrm>
              <a:off x="4779813" y="1549572"/>
              <a:ext cx="41036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下推</a:t>
              </a:r>
            </a:p>
          </p:txBody>
        </p:sp>
      </p:grpSp>
      <p:sp>
        <p:nvSpPr>
          <p:cNvPr id="16" name="流程图: 过程 15">
            <a:extLst>
              <a:ext uri="{FF2B5EF4-FFF2-40B4-BE49-F238E27FC236}">
                <a16:creationId xmlns:a16="http://schemas.microsoft.com/office/drawing/2014/main" id="{053CB846-8E62-4031-8BAD-A1C2904761A8}"/>
              </a:ext>
            </a:extLst>
          </p:cNvPr>
          <p:cNvSpPr/>
          <p:nvPr/>
        </p:nvSpPr>
        <p:spPr>
          <a:xfrm>
            <a:off x="5737653" y="1291154"/>
            <a:ext cx="1343676" cy="394505"/>
          </a:xfrm>
          <a:prstGeom prst="flowChartProcess">
            <a:avLst/>
          </a:prstGeom>
          <a:gradFill flip="none"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  <a:tileRect r="-100000" b="-100000"/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付款申请单</a:t>
            </a:r>
          </a:p>
        </p:txBody>
      </p:sp>
    </p:spTree>
    <p:extLst>
      <p:ext uri="{BB962C8B-B14F-4D97-AF65-F5344CB8AC3E}">
        <p14:creationId xmlns:p14="http://schemas.microsoft.com/office/powerpoint/2010/main" val="2651097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BE2130C4-ABF4-4E1D-A951-717F729B48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" t="8439" r="718" b="84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333" y="2203359"/>
            <a:ext cx="12191331" cy="2412879"/>
            <a:chOff x="170694" y="178257"/>
            <a:chExt cx="3936003" cy="779005"/>
          </a:xfrm>
        </p:grpSpPr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F2F2F2">
                <a:alpha val="6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5" tIns="45717" rIns="91435" bIns="45717" rtlCol="0" anchor="ctr"/>
            <a:lstStyle/>
            <a:p>
              <a:pPr algn="ctr"/>
              <a:endParaRPr lang="zh-CN" altLang="en-US" sz="170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662214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5" tIns="45717" rIns="91435" bIns="45717" rtlCol="0" anchor="ctr"/>
            <a:lstStyle/>
            <a:p>
              <a:pPr algn="ctr"/>
              <a:endParaRPr lang="zh-CN" altLang="en-US" sz="170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913343" y="284178"/>
              <a:ext cx="569115" cy="5299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066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1066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262581" y="3078840"/>
            <a:ext cx="5032302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请款要素解释</a:t>
            </a:r>
            <a:endParaRPr lang="en-US" altLang="zh-CN" sz="44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chemeClr val="tx1">
                  <a:lumMod val="95000"/>
                  <a:lumOff val="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sz="4400" b="1" dirty="0">
              <a:solidFill>
                <a:schemeClr val="tx1">
                  <a:lumMod val="95000"/>
                  <a:lumOff val="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片 15" descr="服务集团VI-02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-301910" y="168713"/>
            <a:ext cx="3792245" cy="118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9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5703" y="378308"/>
            <a:ext cx="11084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67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请款界面主要填写要素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5BA598A-5DDE-4AEF-A023-DB3800619C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1391"/>
            <a:ext cx="12192000" cy="435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43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5703" y="378308"/>
            <a:ext cx="11084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67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请款界面主要填写要素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954D509-A458-4A1D-BB3F-20A1BE76B5C3}"/>
              </a:ext>
            </a:extLst>
          </p:cNvPr>
          <p:cNvSpPr txBox="1"/>
          <p:nvPr/>
        </p:nvSpPr>
        <p:spPr>
          <a:xfrm>
            <a:off x="634738" y="1138286"/>
            <a:ext cx="112053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费用承担公司：业务发生费用所属公司，登陆界面的当前组织，报销发票的名头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费用承担部门：主要分三类。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小区（预算）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车场（预算）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多经（预算）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XX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项目（预算）    各项目选择以上部门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）职能平台（预算）     平台全体管理人员发生费用选择该部门。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）市场部（预算）         市场拓展等销售费用选择该部门。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费用类型： 对应费用承担部门主要分为三类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）主营业务成本类       各项目发生的成本及费用选择该费用类型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）管理费用类              平台全体管理人员发生费用选择该费用类型。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）销售费用类              市场部发生费用选择该费用类型。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流程描述：流程描述的设置可以区别不同业务线负责人的审批。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附件：附件的作用主要为支撑费用报销的原始凭证，如发票、收据、签收单、验收单、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请示等</a:t>
            </a:r>
          </a:p>
        </p:txBody>
      </p:sp>
    </p:spTree>
    <p:extLst>
      <p:ext uri="{BB962C8B-B14F-4D97-AF65-F5344CB8AC3E}">
        <p14:creationId xmlns:p14="http://schemas.microsoft.com/office/powerpoint/2010/main" val="713620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85704" y="378308"/>
            <a:ext cx="7779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6769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合同付款计划及付款金额的注意事项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7F0C969-287F-4E3D-9A3B-8AD961B51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8" y="1410378"/>
            <a:ext cx="6953243" cy="465717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95E8FE6-7A4E-4806-97EF-CF81FBAA3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366" y="378308"/>
            <a:ext cx="3321553" cy="548369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1E07E95-6286-4636-B4B7-7C44FF4668EA}"/>
              </a:ext>
            </a:extLst>
          </p:cNvPr>
          <p:cNvSpPr txBox="1"/>
          <p:nvPr/>
        </p:nvSpPr>
        <p:spPr>
          <a:xfrm>
            <a:off x="848899" y="1041046"/>
            <a:ext cx="5920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红色框内的各合计金额需要相等</a:t>
            </a:r>
          </a:p>
        </p:txBody>
      </p:sp>
    </p:spTree>
    <p:extLst>
      <p:ext uri="{BB962C8B-B14F-4D97-AF65-F5344CB8AC3E}">
        <p14:creationId xmlns:p14="http://schemas.microsoft.com/office/powerpoint/2010/main" val="3056832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BE2130C4-ABF4-4E1D-A951-717F729B48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" t="8439" r="718" b="84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333" y="2203359"/>
            <a:ext cx="12191331" cy="2412879"/>
            <a:chOff x="170694" y="178257"/>
            <a:chExt cx="3936003" cy="779005"/>
          </a:xfrm>
        </p:grpSpPr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F2F2F2">
                <a:alpha val="6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5" tIns="45717" rIns="91435" bIns="45717" rtlCol="0" anchor="ctr"/>
            <a:lstStyle/>
            <a:p>
              <a:pPr algn="ctr"/>
              <a:endParaRPr lang="zh-CN" altLang="en-US" sz="170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662214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5" tIns="45717" rIns="91435" bIns="45717" rtlCol="0" anchor="ctr"/>
            <a:lstStyle/>
            <a:p>
              <a:pPr algn="ctr"/>
              <a:endParaRPr lang="zh-CN" altLang="en-US" sz="170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913343" y="284178"/>
              <a:ext cx="569115" cy="5299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066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1066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262581" y="3078840"/>
            <a:ext cx="5032302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实际操作演示</a:t>
            </a:r>
            <a:endParaRPr lang="en-US" altLang="zh-CN" sz="4400" b="1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2000" b="1" dirty="0">
              <a:solidFill>
                <a:schemeClr val="tx1">
                  <a:lumMod val="95000"/>
                  <a:lumOff val="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sz="4400" b="1" dirty="0">
              <a:solidFill>
                <a:schemeClr val="tx1">
                  <a:lumMod val="95000"/>
                  <a:lumOff val="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片 15" descr="服务集团VI-02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-301910" y="168713"/>
            <a:ext cx="3792245" cy="118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0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BE2130C4-ABF4-4E1D-A951-717F729B48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" t="8439" r="718" b="84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333" y="2203359"/>
            <a:ext cx="12191331" cy="2412879"/>
            <a:chOff x="170694" y="178257"/>
            <a:chExt cx="3936003" cy="779005"/>
          </a:xfrm>
        </p:grpSpPr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rgbClr val="F2F2F2">
                <a:alpha val="6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5" tIns="45717" rIns="91435" bIns="45717" rtlCol="0" anchor="ctr"/>
            <a:lstStyle/>
            <a:p>
              <a:pPr algn="ctr"/>
              <a:endParaRPr lang="zh-CN" altLang="en-US" sz="170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662214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5" tIns="45717" rIns="91435" bIns="45717" rtlCol="0" anchor="ctr"/>
            <a:lstStyle/>
            <a:p>
              <a:pPr algn="ctr"/>
              <a:endParaRPr lang="zh-CN" altLang="en-US" sz="170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913343" y="284178"/>
              <a:ext cx="569115" cy="5299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066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1066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262581" y="3078840"/>
            <a:ext cx="5032302" cy="203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金蝶请款指引费用类型及附件管理</a:t>
            </a:r>
            <a:endParaRPr lang="en-US" altLang="zh-CN" sz="2000" b="1" dirty="0">
              <a:solidFill>
                <a:schemeClr val="tx1">
                  <a:lumMod val="95000"/>
                  <a:lumOff val="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zh-CN" altLang="en-US" sz="4400" b="1" dirty="0">
              <a:solidFill>
                <a:schemeClr val="tx1">
                  <a:lumMod val="95000"/>
                  <a:lumOff val="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片 15" descr="服务集团VI-02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-301910" y="168713"/>
            <a:ext cx="3792245" cy="118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2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99DE41B7-E5C5-4A88-B5D7-5179BCF3FA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" t="8439" r="718" b="843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EC35B30-FCA1-40C7-B02A-4F483B652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6" y="1678328"/>
            <a:ext cx="12191665" cy="3122271"/>
          </a:xfrm>
          <a:prstGeom prst="rect">
            <a:avLst/>
          </a:prstGeom>
          <a:solidFill>
            <a:srgbClr val="FFFFFF">
              <a:alpha val="65098"/>
            </a:srgbClr>
          </a:solidFill>
          <a:ln>
            <a:noFill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373692C-626D-447A-B13C-33FB85909910}"/>
              </a:ext>
            </a:extLst>
          </p:cNvPr>
          <p:cNvSpPr>
            <a:spLocks/>
          </p:cNvSpPr>
          <p:nvPr/>
        </p:nvSpPr>
        <p:spPr bwMode="auto">
          <a:xfrm>
            <a:off x="335" y="1678329"/>
            <a:ext cx="3235572" cy="3122269"/>
          </a:xfrm>
          <a:custGeom>
            <a:avLst/>
            <a:gdLst>
              <a:gd name="T0" fmla="*/ 1349 w 1349"/>
              <a:gd name="T1" fmla="*/ 0 h 1818"/>
              <a:gd name="T2" fmla="*/ 0 w 1349"/>
              <a:gd name="T3" fmla="*/ 1818 h 1818"/>
              <a:gd name="T4" fmla="*/ 0 w 1349"/>
              <a:gd name="T5" fmla="*/ 0 h 1818"/>
              <a:gd name="T6" fmla="*/ 1349 w 1349"/>
              <a:gd name="T7" fmla="*/ 0 h 1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49" h="1818">
                <a:moveTo>
                  <a:pt x="1349" y="0"/>
                </a:moveTo>
                <a:lnTo>
                  <a:pt x="0" y="1818"/>
                </a:lnTo>
                <a:lnTo>
                  <a:pt x="0" y="0"/>
                </a:lnTo>
                <a:lnTo>
                  <a:pt x="134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srgbClr val="3F3F3F">
                  <a:lumMod val="95000"/>
                  <a:lumOff val="5000"/>
                </a:srgb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B55FC08-99E1-4E30-9DFC-D90C54A224B8}"/>
              </a:ext>
            </a:extLst>
          </p:cNvPr>
          <p:cNvSpPr>
            <a:spLocks/>
          </p:cNvSpPr>
          <p:nvPr/>
        </p:nvSpPr>
        <p:spPr bwMode="auto">
          <a:xfrm>
            <a:off x="9950929" y="3839854"/>
            <a:ext cx="2240736" cy="960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707" b="0" i="0" u="none" strike="noStrike" kern="1200" cap="none" spc="0" normalizeH="0" baseline="0" noProof="0">
              <a:ln>
                <a:noFill/>
              </a:ln>
              <a:solidFill>
                <a:srgbClr val="3F3F3F">
                  <a:lumMod val="85000"/>
                  <a:lumOff val="15000"/>
                </a:srgbClr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1BCEDCE3-4071-475E-80AC-8E010C60A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4332" y="2223800"/>
            <a:ext cx="393318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6600" b="1" i="0" u="none" strike="noStrike" kern="1200" cap="all" spc="0" normalizeH="0" baseline="0" noProof="0" dirty="0">
                <a:ln>
                  <a:noFill/>
                </a:ln>
                <a:solidFill>
                  <a:srgbClr val="3F3F3F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感谢聆听 </a:t>
            </a:r>
            <a:endParaRPr kumimoji="0" lang="zh-CN" altLang="en-US" sz="4800" b="0" i="0" u="none" strike="noStrike" kern="1200" cap="all" spc="0" normalizeH="0" baseline="0" noProof="0" dirty="0">
              <a:ln>
                <a:noFill/>
              </a:ln>
              <a:solidFill>
                <a:srgbClr val="3F3F3F">
                  <a:lumMod val="95000"/>
                  <a:lumOff val="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矩形 259">
            <a:extLst>
              <a:ext uri="{FF2B5EF4-FFF2-40B4-BE49-F238E27FC236}">
                <a16:creationId xmlns:a16="http://schemas.microsoft.com/office/drawing/2014/main" id="{B07BEAFB-E0F5-4F52-9230-E3A26CC3B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5093" y="3408967"/>
            <a:ext cx="491166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3F3F3F">
                    <a:lumMod val="95000"/>
                    <a:lumOff val="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THANKS FOR LISTENING</a:t>
            </a:r>
          </a:p>
        </p:txBody>
      </p:sp>
      <p:sp>
        <p:nvSpPr>
          <p:cNvPr id="13" name="矩形 259">
            <a:extLst>
              <a:ext uri="{FF2B5EF4-FFF2-40B4-BE49-F238E27FC236}">
                <a16:creationId xmlns:a16="http://schemas.microsoft.com/office/drawing/2014/main" id="{CF65D051-9D16-4EC6-BBE2-224AE3B0F2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36031" y="3852748"/>
            <a:ext cx="195529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5400" b="0" i="0" u="none" strike="noStrike" kern="1200" cap="all" spc="284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Calibri" panose="020F0502020204030204" pitchFamily="34" charset="0"/>
              </a:rPr>
              <a:t>2020</a:t>
            </a:r>
            <a:endParaRPr kumimoji="0" lang="zh-CN" altLang="en-US" sz="5400" b="0" i="0" u="none" strike="noStrike" kern="1200" cap="all" spc="284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pic>
        <p:nvPicPr>
          <p:cNvPr id="14" name="图片 13" descr="服务集团VI-02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-301910" y="168713"/>
            <a:ext cx="3792245" cy="118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910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​">
  <a:themeElements>
    <a:clrScheme name="自定义 274">
      <a:dk1>
        <a:sysClr val="windowText" lastClr="000000"/>
      </a:dk1>
      <a:lt1>
        <a:sysClr val="window" lastClr="FFFFFF"/>
      </a:lt1>
      <a:dk2>
        <a:srgbClr val="7F7F7F"/>
      </a:dk2>
      <a:lt2>
        <a:srgbClr val="7F7F7F"/>
      </a:lt2>
      <a:accent1>
        <a:srgbClr val="C00002"/>
      </a:accent1>
      <a:accent2>
        <a:srgbClr val="C00002"/>
      </a:accent2>
      <a:accent3>
        <a:srgbClr val="C00002"/>
      </a:accent3>
      <a:accent4>
        <a:srgbClr val="C00002"/>
      </a:accent4>
      <a:accent5>
        <a:srgbClr val="808080"/>
      </a:accent5>
      <a:accent6>
        <a:srgbClr val="808080"/>
      </a:accent6>
      <a:hlink>
        <a:srgbClr val="FFFFFF"/>
      </a:hlink>
      <a:folHlink>
        <a:srgbClr val="FFFFFF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主题​​">
  <a:themeElements>
    <a:clrScheme name="自定义 1748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C00000"/>
      </a:accent1>
      <a:accent2>
        <a:srgbClr val="1F1F1F"/>
      </a:accent2>
      <a:accent3>
        <a:srgbClr val="C00000"/>
      </a:accent3>
      <a:accent4>
        <a:srgbClr val="1F1F1F"/>
      </a:accent4>
      <a:accent5>
        <a:srgbClr val="C00000"/>
      </a:accent5>
      <a:accent6>
        <a:srgbClr val="1F1F1F"/>
      </a:accent6>
      <a:hlink>
        <a:srgbClr val="C00000"/>
      </a:hlink>
      <a:folHlink>
        <a:srgbClr val="C00000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743</Words>
  <Application>Microsoft Office PowerPoint</Application>
  <PresentationFormat>宽屏</PresentationFormat>
  <Paragraphs>82</Paragraphs>
  <Slides>16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等线 Light</vt:lpstr>
      <vt:lpstr>微软雅黑</vt:lpstr>
      <vt:lpstr>Arial</vt:lpstr>
      <vt:lpstr>Calibri</vt:lpstr>
      <vt:lpstr>Impact</vt:lpstr>
      <vt:lpstr>Office 主题​​</vt:lpstr>
      <vt:lpstr>第一PPT，www.1ppt.com​</vt:lpstr>
      <vt:lpstr>Office 主题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费用报销平台</vt:lpstr>
      <vt:lpstr>合同管理模块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璐一 边</dc:creator>
  <cp:lastModifiedBy>璐一 边</cp:lastModifiedBy>
  <cp:revision>19</cp:revision>
  <dcterms:created xsi:type="dcterms:W3CDTF">2020-04-22T06:12:42Z</dcterms:created>
  <dcterms:modified xsi:type="dcterms:W3CDTF">2020-04-23T04:05:15Z</dcterms:modified>
</cp:coreProperties>
</file>