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38.xml" ContentType="application/vnd.openxmlformats-officedocument.presentationml.notesSlide+xml"/>
  <Override PartName="/ppt/tags/tag28.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29.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8" r:id="rId3"/>
    <p:sldId id="273" r:id="rId4"/>
    <p:sldId id="285" r:id="rId5"/>
    <p:sldId id="259" r:id="rId6"/>
    <p:sldId id="331" r:id="rId7"/>
    <p:sldId id="287" r:id="rId8"/>
    <p:sldId id="332" r:id="rId9"/>
    <p:sldId id="333" r:id="rId10"/>
    <p:sldId id="334" r:id="rId11"/>
    <p:sldId id="362" r:id="rId12"/>
    <p:sldId id="335" r:id="rId13"/>
    <p:sldId id="336" r:id="rId14"/>
    <p:sldId id="337" r:id="rId15"/>
    <p:sldId id="338" r:id="rId16"/>
    <p:sldId id="339" r:id="rId17"/>
    <p:sldId id="340" r:id="rId18"/>
    <p:sldId id="341" r:id="rId19"/>
    <p:sldId id="342" r:id="rId20"/>
    <p:sldId id="343" r:id="rId21"/>
    <p:sldId id="344" r:id="rId22"/>
    <p:sldId id="345" r:id="rId23"/>
    <p:sldId id="346" r:id="rId24"/>
    <p:sldId id="347" r:id="rId25"/>
    <p:sldId id="348" r:id="rId26"/>
    <p:sldId id="349" r:id="rId27"/>
    <p:sldId id="350" r:id="rId28"/>
    <p:sldId id="355" r:id="rId29"/>
    <p:sldId id="356" r:id="rId30"/>
    <p:sldId id="357" r:id="rId31"/>
    <p:sldId id="358" r:id="rId32"/>
    <p:sldId id="359" r:id="rId33"/>
    <p:sldId id="360" r:id="rId34"/>
    <p:sldId id="317" r:id="rId35"/>
    <p:sldId id="361" r:id="rId36"/>
    <p:sldId id="328" r:id="rId37"/>
    <p:sldId id="319" r:id="rId38"/>
    <p:sldId id="320" r:id="rId39"/>
    <p:sldId id="321" r:id="rId40"/>
    <p:sldId id="322" r:id="rId41"/>
    <p:sldId id="323" r:id="rId42"/>
    <p:sldId id="324" r:id="rId43"/>
    <p:sldId id="325" r:id="rId44"/>
    <p:sldId id="326" r:id="rId45"/>
    <p:sldId id="327" r:id="rId46"/>
    <p:sldId id="260" r:id="rId47"/>
  </p:sldIdLst>
  <p:sldSz cx="9144000" cy="5143500" type="screen16x9"/>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A13"/>
    <a:srgbClr val="FFFFFF"/>
    <a:srgbClr val="52B16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31"/>
    <p:restoredTop sz="95179" autoAdjust="0"/>
  </p:normalViewPr>
  <p:slideViewPr>
    <p:cSldViewPr>
      <p:cViewPr varScale="1">
        <p:scale>
          <a:sx n="108" d="100"/>
          <a:sy n="108" d="100"/>
        </p:scale>
        <p:origin x="88" y="8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3780B-278C-44D9-92E3-D7BB1A6E9491}" type="datetimeFigureOut">
              <a:rPr lang="zh-CN" altLang="en-US" smtClean="0"/>
              <a:pPr/>
              <a:t>2020/5/20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8D04C9-E59F-4BE5-B676-B44B7756FF9F}" type="slidenum">
              <a:rPr lang="zh-CN" altLang="en-US" smtClean="0"/>
              <a:pPr/>
              <a:t>‹#›</a:t>
            </a:fld>
            <a:endParaRPr lang="zh-CN" altLang="en-US"/>
          </a:p>
        </p:txBody>
      </p:sp>
    </p:spTree>
    <p:extLst>
      <p:ext uri="{BB962C8B-B14F-4D97-AF65-F5344CB8AC3E}">
        <p14:creationId xmlns:p14="http://schemas.microsoft.com/office/powerpoint/2010/main" val="956841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a:t>
            </a:fld>
            <a:endParaRPr lang="zh-CN" altLang="en-US"/>
          </a:p>
        </p:txBody>
      </p:sp>
    </p:spTree>
    <p:extLst>
      <p:ext uri="{BB962C8B-B14F-4D97-AF65-F5344CB8AC3E}">
        <p14:creationId xmlns:p14="http://schemas.microsoft.com/office/powerpoint/2010/main" val="298056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a:t>
            </a:fld>
            <a:endParaRPr lang="zh-CN" altLang="en-US"/>
          </a:p>
        </p:txBody>
      </p:sp>
    </p:spTree>
    <p:extLst>
      <p:ext uri="{BB962C8B-B14F-4D97-AF65-F5344CB8AC3E}">
        <p14:creationId xmlns:p14="http://schemas.microsoft.com/office/powerpoint/2010/main" val="2090012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a:t>
            </a:fld>
            <a:endParaRPr lang="zh-CN" altLang="en-US"/>
          </a:p>
        </p:txBody>
      </p:sp>
    </p:spTree>
    <p:extLst>
      <p:ext uri="{BB962C8B-B14F-4D97-AF65-F5344CB8AC3E}">
        <p14:creationId xmlns:p14="http://schemas.microsoft.com/office/powerpoint/2010/main" val="3960927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a:t>
            </a:fld>
            <a:endParaRPr lang="zh-CN" altLang="en-US"/>
          </a:p>
        </p:txBody>
      </p:sp>
    </p:spTree>
    <p:extLst>
      <p:ext uri="{BB962C8B-B14F-4D97-AF65-F5344CB8AC3E}">
        <p14:creationId xmlns:p14="http://schemas.microsoft.com/office/powerpoint/2010/main" val="30156082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5</a:t>
            </a:fld>
            <a:endParaRPr lang="zh-CN" altLang="en-US"/>
          </a:p>
        </p:txBody>
      </p:sp>
    </p:spTree>
    <p:extLst>
      <p:ext uri="{BB962C8B-B14F-4D97-AF65-F5344CB8AC3E}">
        <p14:creationId xmlns:p14="http://schemas.microsoft.com/office/powerpoint/2010/main" val="1947134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6</a:t>
            </a:fld>
            <a:endParaRPr lang="zh-CN" altLang="en-US"/>
          </a:p>
        </p:txBody>
      </p:sp>
    </p:spTree>
    <p:extLst>
      <p:ext uri="{BB962C8B-B14F-4D97-AF65-F5344CB8AC3E}">
        <p14:creationId xmlns:p14="http://schemas.microsoft.com/office/powerpoint/2010/main" val="3779948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7</a:t>
            </a:fld>
            <a:endParaRPr lang="zh-CN" altLang="en-US"/>
          </a:p>
        </p:txBody>
      </p:sp>
    </p:spTree>
    <p:extLst>
      <p:ext uri="{BB962C8B-B14F-4D97-AF65-F5344CB8AC3E}">
        <p14:creationId xmlns:p14="http://schemas.microsoft.com/office/powerpoint/2010/main" val="6959621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8</a:t>
            </a:fld>
            <a:endParaRPr lang="zh-CN" altLang="en-US"/>
          </a:p>
        </p:txBody>
      </p:sp>
    </p:spTree>
    <p:extLst>
      <p:ext uri="{BB962C8B-B14F-4D97-AF65-F5344CB8AC3E}">
        <p14:creationId xmlns:p14="http://schemas.microsoft.com/office/powerpoint/2010/main" val="1690656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9</a:t>
            </a:fld>
            <a:endParaRPr lang="zh-CN" altLang="en-US"/>
          </a:p>
        </p:txBody>
      </p:sp>
    </p:spTree>
    <p:extLst>
      <p:ext uri="{BB962C8B-B14F-4D97-AF65-F5344CB8AC3E}">
        <p14:creationId xmlns:p14="http://schemas.microsoft.com/office/powerpoint/2010/main" val="4132058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10</a:t>
            </a:fld>
            <a:endParaRPr lang="zh-CN" altLang="en-US"/>
          </a:p>
        </p:txBody>
      </p:sp>
    </p:spTree>
    <p:extLst>
      <p:ext uri="{BB962C8B-B14F-4D97-AF65-F5344CB8AC3E}">
        <p14:creationId xmlns:p14="http://schemas.microsoft.com/office/powerpoint/2010/main" val="4101784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11</a:t>
            </a:fld>
            <a:endParaRPr lang="zh-CN" altLang="en-US"/>
          </a:p>
        </p:txBody>
      </p:sp>
    </p:spTree>
    <p:extLst>
      <p:ext uri="{BB962C8B-B14F-4D97-AF65-F5344CB8AC3E}">
        <p14:creationId xmlns:p14="http://schemas.microsoft.com/office/powerpoint/2010/main" val="8793462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12</a:t>
            </a:fld>
            <a:endParaRPr lang="zh-CN" altLang="en-US"/>
          </a:p>
        </p:txBody>
      </p:sp>
    </p:spTree>
    <p:extLst>
      <p:ext uri="{BB962C8B-B14F-4D97-AF65-F5344CB8AC3E}">
        <p14:creationId xmlns:p14="http://schemas.microsoft.com/office/powerpoint/2010/main" val="2500929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13</a:t>
            </a:fld>
            <a:endParaRPr lang="zh-CN" altLang="en-US"/>
          </a:p>
        </p:txBody>
      </p:sp>
    </p:spTree>
    <p:extLst>
      <p:ext uri="{BB962C8B-B14F-4D97-AF65-F5344CB8AC3E}">
        <p14:creationId xmlns:p14="http://schemas.microsoft.com/office/powerpoint/2010/main" val="596694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14</a:t>
            </a:fld>
            <a:endParaRPr lang="zh-CN" altLang="en-US"/>
          </a:p>
        </p:txBody>
      </p:sp>
    </p:spTree>
    <p:extLst>
      <p:ext uri="{BB962C8B-B14F-4D97-AF65-F5344CB8AC3E}">
        <p14:creationId xmlns:p14="http://schemas.microsoft.com/office/powerpoint/2010/main" val="29810488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15</a:t>
            </a:fld>
            <a:endParaRPr lang="zh-CN" altLang="en-US"/>
          </a:p>
        </p:txBody>
      </p:sp>
    </p:spTree>
    <p:extLst>
      <p:ext uri="{BB962C8B-B14F-4D97-AF65-F5344CB8AC3E}">
        <p14:creationId xmlns:p14="http://schemas.microsoft.com/office/powerpoint/2010/main" val="205434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16</a:t>
            </a:fld>
            <a:endParaRPr lang="zh-CN" altLang="en-US"/>
          </a:p>
        </p:txBody>
      </p:sp>
    </p:spTree>
    <p:extLst>
      <p:ext uri="{BB962C8B-B14F-4D97-AF65-F5344CB8AC3E}">
        <p14:creationId xmlns:p14="http://schemas.microsoft.com/office/powerpoint/2010/main" val="13555565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17</a:t>
            </a:fld>
            <a:endParaRPr lang="zh-CN" altLang="en-US"/>
          </a:p>
        </p:txBody>
      </p:sp>
    </p:spTree>
    <p:extLst>
      <p:ext uri="{BB962C8B-B14F-4D97-AF65-F5344CB8AC3E}">
        <p14:creationId xmlns:p14="http://schemas.microsoft.com/office/powerpoint/2010/main" val="1774615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18</a:t>
            </a:fld>
            <a:endParaRPr lang="zh-CN" altLang="en-US"/>
          </a:p>
        </p:txBody>
      </p:sp>
    </p:spTree>
    <p:extLst>
      <p:ext uri="{BB962C8B-B14F-4D97-AF65-F5344CB8AC3E}">
        <p14:creationId xmlns:p14="http://schemas.microsoft.com/office/powerpoint/2010/main" val="6915270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19</a:t>
            </a:fld>
            <a:endParaRPr lang="zh-CN" altLang="en-US"/>
          </a:p>
        </p:txBody>
      </p:sp>
    </p:spTree>
    <p:extLst>
      <p:ext uri="{BB962C8B-B14F-4D97-AF65-F5344CB8AC3E}">
        <p14:creationId xmlns:p14="http://schemas.microsoft.com/office/powerpoint/2010/main" val="3542760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20</a:t>
            </a:fld>
            <a:endParaRPr lang="zh-CN" altLang="en-US"/>
          </a:p>
        </p:txBody>
      </p:sp>
    </p:spTree>
    <p:extLst>
      <p:ext uri="{BB962C8B-B14F-4D97-AF65-F5344CB8AC3E}">
        <p14:creationId xmlns:p14="http://schemas.microsoft.com/office/powerpoint/2010/main" val="7169190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21</a:t>
            </a:fld>
            <a:endParaRPr lang="zh-CN" altLang="en-US"/>
          </a:p>
        </p:txBody>
      </p:sp>
    </p:spTree>
    <p:extLst>
      <p:ext uri="{BB962C8B-B14F-4D97-AF65-F5344CB8AC3E}">
        <p14:creationId xmlns:p14="http://schemas.microsoft.com/office/powerpoint/2010/main" val="25856703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22</a:t>
            </a:fld>
            <a:endParaRPr lang="zh-CN" altLang="en-US"/>
          </a:p>
        </p:txBody>
      </p:sp>
    </p:spTree>
    <p:extLst>
      <p:ext uri="{BB962C8B-B14F-4D97-AF65-F5344CB8AC3E}">
        <p14:creationId xmlns:p14="http://schemas.microsoft.com/office/powerpoint/2010/main" val="24593040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23</a:t>
            </a:fld>
            <a:endParaRPr lang="zh-CN" altLang="en-US"/>
          </a:p>
        </p:txBody>
      </p:sp>
    </p:spTree>
    <p:extLst>
      <p:ext uri="{BB962C8B-B14F-4D97-AF65-F5344CB8AC3E}">
        <p14:creationId xmlns:p14="http://schemas.microsoft.com/office/powerpoint/2010/main" val="255691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24</a:t>
            </a:fld>
            <a:endParaRPr lang="zh-CN" altLang="en-US"/>
          </a:p>
        </p:txBody>
      </p:sp>
    </p:spTree>
    <p:extLst>
      <p:ext uri="{BB962C8B-B14F-4D97-AF65-F5344CB8AC3E}">
        <p14:creationId xmlns:p14="http://schemas.microsoft.com/office/powerpoint/2010/main" val="1865011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25</a:t>
            </a:fld>
            <a:endParaRPr lang="zh-CN" altLang="en-US"/>
          </a:p>
        </p:txBody>
      </p:sp>
    </p:spTree>
    <p:extLst>
      <p:ext uri="{BB962C8B-B14F-4D97-AF65-F5344CB8AC3E}">
        <p14:creationId xmlns:p14="http://schemas.microsoft.com/office/powerpoint/2010/main" val="1334121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26</a:t>
            </a:fld>
            <a:endParaRPr lang="zh-CN" altLang="en-US"/>
          </a:p>
        </p:txBody>
      </p:sp>
    </p:spTree>
    <p:extLst>
      <p:ext uri="{BB962C8B-B14F-4D97-AF65-F5344CB8AC3E}">
        <p14:creationId xmlns:p14="http://schemas.microsoft.com/office/powerpoint/2010/main" val="294429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27</a:t>
            </a:fld>
            <a:endParaRPr lang="zh-CN" altLang="en-US"/>
          </a:p>
        </p:txBody>
      </p:sp>
    </p:spTree>
    <p:extLst>
      <p:ext uri="{BB962C8B-B14F-4D97-AF65-F5344CB8AC3E}">
        <p14:creationId xmlns:p14="http://schemas.microsoft.com/office/powerpoint/2010/main" val="1525332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28</a:t>
            </a:fld>
            <a:endParaRPr lang="zh-CN" altLang="en-US"/>
          </a:p>
        </p:txBody>
      </p:sp>
    </p:spTree>
    <p:extLst>
      <p:ext uri="{BB962C8B-B14F-4D97-AF65-F5344CB8AC3E}">
        <p14:creationId xmlns:p14="http://schemas.microsoft.com/office/powerpoint/2010/main" val="1893012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29</a:t>
            </a:fld>
            <a:endParaRPr lang="zh-CN" altLang="en-US"/>
          </a:p>
        </p:txBody>
      </p:sp>
    </p:spTree>
    <p:extLst>
      <p:ext uri="{BB962C8B-B14F-4D97-AF65-F5344CB8AC3E}">
        <p14:creationId xmlns:p14="http://schemas.microsoft.com/office/powerpoint/2010/main" val="4198221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30</a:t>
            </a:fld>
            <a:endParaRPr lang="zh-CN" altLang="en-US"/>
          </a:p>
        </p:txBody>
      </p:sp>
    </p:spTree>
    <p:extLst>
      <p:ext uri="{BB962C8B-B14F-4D97-AF65-F5344CB8AC3E}">
        <p14:creationId xmlns:p14="http://schemas.microsoft.com/office/powerpoint/2010/main" val="32816434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31</a:t>
            </a:fld>
            <a:endParaRPr lang="zh-CN" altLang="en-US"/>
          </a:p>
        </p:txBody>
      </p:sp>
    </p:spTree>
    <p:extLst>
      <p:ext uri="{BB962C8B-B14F-4D97-AF65-F5344CB8AC3E}">
        <p14:creationId xmlns:p14="http://schemas.microsoft.com/office/powerpoint/2010/main" val="24026903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32</a:t>
            </a:fld>
            <a:endParaRPr lang="zh-CN" altLang="en-US"/>
          </a:p>
        </p:txBody>
      </p:sp>
    </p:spTree>
    <p:extLst>
      <p:ext uri="{BB962C8B-B14F-4D97-AF65-F5344CB8AC3E}">
        <p14:creationId xmlns:p14="http://schemas.microsoft.com/office/powerpoint/2010/main" val="29944806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33</a:t>
            </a:fld>
            <a:endParaRPr lang="zh-CN" altLang="en-US"/>
          </a:p>
        </p:txBody>
      </p:sp>
    </p:spTree>
    <p:extLst>
      <p:ext uri="{BB962C8B-B14F-4D97-AF65-F5344CB8AC3E}">
        <p14:creationId xmlns:p14="http://schemas.microsoft.com/office/powerpoint/2010/main" val="1789072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34</a:t>
            </a:fld>
            <a:endParaRPr lang="zh-CN" altLang="en-US"/>
          </a:p>
        </p:txBody>
      </p:sp>
    </p:spTree>
    <p:extLst>
      <p:ext uri="{BB962C8B-B14F-4D97-AF65-F5344CB8AC3E}">
        <p14:creationId xmlns:p14="http://schemas.microsoft.com/office/powerpoint/2010/main" val="39671838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35</a:t>
            </a:fld>
            <a:endParaRPr lang="zh-CN" altLang="en-US"/>
          </a:p>
        </p:txBody>
      </p:sp>
    </p:spTree>
    <p:extLst>
      <p:ext uri="{BB962C8B-B14F-4D97-AF65-F5344CB8AC3E}">
        <p14:creationId xmlns:p14="http://schemas.microsoft.com/office/powerpoint/2010/main" val="3139888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36</a:t>
            </a:fld>
            <a:endParaRPr lang="zh-CN" altLang="en-US"/>
          </a:p>
        </p:txBody>
      </p:sp>
    </p:spTree>
    <p:extLst>
      <p:ext uri="{BB962C8B-B14F-4D97-AF65-F5344CB8AC3E}">
        <p14:creationId xmlns:p14="http://schemas.microsoft.com/office/powerpoint/2010/main" val="22268660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37</a:t>
            </a:fld>
            <a:endParaRPr lang="zh-CN" altLang="en-US"/>
          </a:p>
        </p:txBody>
      </p:sp>
    </p:spTree>
    <p:extLst>
      <p:ext uri="{BB962C8B-B14F-4D97-AF65-F5344CB8AC3E}">
        <p14:creationId xmlns:p14="http://schemas.microsoft.com/office/powerpoint/2010/main" val="35863810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38</a:t>
            </a:fld>
            <a:endParaRPr lang="zh-CN" altLang="en-US"/>
          </a:p>
        </p:txBody>
      </p:sp>
    </p:spTree>
    <p:extLst>
      <p:ext uri="{BB962C8B-B14F-4D97-AF65-F5344CB8AC3E}">
        <p14:creationId xmlns:p14="http://schemas.microsoft.com/office/powerpoint/2010/main" val="1900896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39</a:t>
            </a:fld>
            <a:endParaRPr lang="zh-CN" altLang="en-US"/>
          </a:p>
        </p:txBody>
      </p:sp>
    </p:spTree>
    <p:extLst>
      <p:ext uri="{BB962C8B-B14F-4D97-AF65-F5344CB8AC3E}">
        <p14:creationId xmlns:p14="http://schemas.microsoft.com/office/powerpoint/2010/main" val="18204748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40</a:t>
            </a:fld>
            <a:endParaRPr lang="zh-CN" altLang="en-US"/>
          </a:p>
        </p:txBody>
      </p:sp>
    </p:spTree>
    <p:extLst>
      <p:ext uri="{BB962C8B-B14F-4D97-AF65-F5344CB8AC3E}">
        <p14:creationId xmlns:p14="http://schemas.microsoft.com/office/powerpoint/2010/main" val="43897424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41</a:t>
            </a:fld>
            <a:endParaRPr lang="zh-CN" altLang="en-US"/>
          </a:p>
        </p:txBody>
      </p:sp>
    </p:spTree>
    <p:extLst>
      <p:ext uri="{BB962C8B-B14F-4D97-AF65-F5344CB8AC3E}">
        <p14:creationId xmlns:p14="http://schemas.microsoft.com/office/powerpoint/2010/main" val="20484210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42</a:t>
            </a:fld>
            <a:endParaRPr lang="zh-CN" altLang="en-US"/>
          </a:p>
        </p:txBody>
      </p:sp>
    </p:spTree>
    <p:extLst>
      <p:ext uri="{BB962C8B-B14F-4D97-AF65-F5344CB8AC3E}">
        <p14:creationId xmlns:p14="http://schemas.microsoft.com/office/powerpoint/2010/main" val="6323729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43</a:t>
            </a:fld>
            <a:endParaRPr lang="zh-CN" altLang="en-US"/>
          </a:p>
        </p:txBody>
      </p:sp>
    </p:spTree>
    <p:extLst>
      <p:ext uri="{BB962C8B-B14F-4D97-AF65-F5344CB8AC3E}">
        <p14:creationId xmlns:p14="http://schemas.microsoft.com/office/powerpoint/2010/main" val="998380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44</a:t>
            </a:fld>
            <a:endParaRPr lang="zh-CN" altLang="en-US"/>
          </a:p>
        </p:txBody>
      </p:sp>
    </p:spTree>
    <p:extLst>
      <p:ext uri="{BB962C8B-B14F-4D97-AF65-F5344CB8AC3E}">
        <p14:creationId xmlns:p14="http://schemas.microsoft.com/office/powerpoint/2010/main" val="34039368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45</a:t>
            </a:fld>
            <a:endParaRPr lang="zh-CN" altLang="en-US"/>
          </a:p>
        </p:txBody>
      </p:sp>
    </p:spTree>
    <p:extLst>
      <p:ext uri="{BB962C8B-B14F-4D97-AF65-F5344CB8AC3E}">
        <p14:creationId xmlns:p14="http://schemas.microsoft.com/office/powerpoint/2010/main" val="35384713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46</a:t>
            </a:fld>
            <a:endParaRPr lang="zh-CN" altLang="en-US"/>
          </a:p>
        </p:txBody>
      </p:sp>
    </p:spTree>
    <p:extLst>
      <p:ext uri="{BB962C8B-B14F-4D97-AF65-F5344CB8AC3E}">
        <p14:creationId xmlns:p14="http://schemas.microsoft.com/office/powerpoint/2010/main" val="477738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697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0">
    <p:spTree>
      <p:nvGrpSpPr>
        <p:cNvPr id="1" name=""/>
        <p:cNvGrpSpPr/>
        <p:nvPr/>
      </p:nvGrpSpPr>
      <p:grpSpPr>
        <a:xfrm>
          <a:off x="0" y="0"/>
          <a:ext cx="0" cy="0"/>
          <a:chOff x="0" y="0"/>
          <a:chExt cx="0" cy="0"/>
        </a:xfrm>
      </p:grpSpPr>
      <p:pic>
        <p:nvPicPr>
          <p:cNvPr id="2" name="Picture 9" descr="C:\Users\ABC\Desktop\未标题-1.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1">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a:t>单击此处编辑母版标题样式</a:t>
            </a:r>
          </a:p>
        </p:txBody>
      </p:sp>
      <p:sp>
        <p:nvSpPr>
          <p:cNvPr id="6" name="Freeform 6"/>
          <p:cNvSpPr>
            <a:spLocks/>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TextBox 6"/>
          <p:cNvSpPr txBox="1"/>
          <p:nvPr userDrawn="1"/>
        </p:nvSpPr>
        <p:spPr>
          <a:xfrm>
            <a:off x="658773" y="555526"/>
            <a:ext cx="356188"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a:solidFill>
                  <a:srgbClr val="163A23">
                    <a:alpha val="70000"/>
                  </a:srgbClr>
                </a:solidFill>
              </a:rPr>
              <a:t>1.</a:t>
            </a:r>
            <a:endParaRPr lang="zh-CN" altLang="en-US" sz="2000" dirty="0">
              <a:solidFill>
                <a:srgbClr val="163A23">
                  <a:alpha val="70000"/>
                </a:srgb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2">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a:t>单击此处编辑母版标题样式</a:t>
            </a:r>
          </a:p>
        </p:txBody>
      </p:sp>
      <p:sp>
        <p:nvSpPr>
          <p:cNvPr id="6" name="Freeform 6"/>
          <p:cNvSpPr>
            <a:spLocks/>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TextBox 6"/>
          <p:cNvSpPr txBox="1"/>
          <p:nvPr userDrawn="1"/>
        </p:nvSpPr>
        <p:spPr>
          <a:xfrm>
            <a:off x="656369" y="555526"/>
            <a:ext cx="360996"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a:solidFill>
                  <a:srgbClr val="163A23">
                    <a:alpha val="70000"/>
                  </a:srgbClr>
                </a:solidFill>
              </a:rPr>
              <a:t>2.</a:t>
            </a:r>
            <a:endParaRPr lang="zh-CN" altLang="en-US" sz="2000" dirty="0">
              <a:solidFill>
                <a:srgbClr val="163A23">
                  <a:alpha val="70000"/>
                </a:srgbClr>
              </a:solidFill>
            </a:endParaRPr>
          </a:p>
        </p:txBody>
      </p:sp>
    </p:spTree>
    <p:extLst>
      <p:ext uri="{BB962C8B-B14F-4D97-AF65-F5344CB8AC3E}">
        <p14:creationId xmlns:p14="http://schemas.microsoft.com/office/powerpoint/2010/main" val="1544052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3">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a:t>单击此处编辑母版标题样式</a:t>
            </a:r>
          </a:p>
        </p:txBody>
      </p:sp>
      <p:sp>
        <p:nvSpPr>
          <p:cNvPr id="6" name="Freeform 6"/>
          <p:cNvSpPr>
            <a:spLocks/>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TextBox 6"/>
          <p:cNvSpPr txBox="1"/>
          <p:nvPr userDrawn="1"/>
        </p:nvSpPr>
        <p:spPr>
          <a:xfrm>
            <a:off x="658773" y="555526"/>
            <a:ext cx="356188"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a:solidFill>
                  <a:srgbClr val="163A23">
                    <a:alpha val="70000"/>
                  </a:srgbClr>
                </a:solidFill>
              </a:rPr>
              <a:t>3.</a:t>
            </a:r>
            <a:endParaRPr lang="zh-CN" altLang="en-US" sz="2000" dirty="0">
              <a:solidFill>
                <a:srgbClr val="163A23">
                  <a:alpha val="70000"/>
                </a:srgbClr>
              </a:solidFill>
            </a:endParaRPr>
          </a:p>
        </p:txBody>
      </p:sp>
    </p:spTree>
    <p:extLst>
      <p:ext uri="{BB962C8B-B14F-4D97-AF65-F5344CB8AC3E}">
        <p14:creationId xmlns:p14="http://schemas.microsoft.com/office/powerpoint/2010/main" val="3249694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4">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a:t>单击此处编辑母版标题样式</a:t>
            </a:r>
          </a:p>
        </p:txBody>
      </p:sp>
      <p:sp>
        <p:nvSpPr>
          <p:cNvPr id="6" name="Freeform 6"/>
          <p:cNvSpPr>
            <a:spLocks/>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TextBox 6"/>
          <p:cNvSpPr txBox="1"/>
          <p:nvPr userDrawn="1"/>
        </p:nvSpPr>
        <p:spPr>
          <a:xfrm>
            <a:off x="656369" y="555526"/>
            <a:ext cx="360996"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a:solidFill>
                  <a:srgbClr val="163A23">
                    <a:alpha val="70000"/>
                  </a:srgbClr>
                </a:solidFill>
              </a:rPr>
              <a:t>4.</a:t>
            </a:r>
            <a:endParaRPr lang="zh-CN" altLang="en-US" sz="2000" dirty="0">
              <a:solidFill>
                <a:srgbClr val="163A23">
                  <a:alpha val="70000"/>
                </a:srgbClr>
              </a:solidFill>
            </a:endParaRPr>
          </a:p>
        </p:txBody>
      </p:sp>
    </p:spTree>
    <p:extLst>
      <p:ext uri="{BB962C8B-B14F-4D97-AF65-F5344CB8AC3E}">
        <p14:creationId xmlns:p14="http://schemas.microsoft.com/office/powerpoint/2010/main" val="3229962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5">
    <p:spTree>
      <p:nvGrpSpPr>
        <p:cNvPr id="1" name=""/>
        <p:cNvGrpSpPr/>
        <p:nvPr/>
      </p:nvGrpSpPr>
      <p:grpSpPr>
        <a:xfrm>
          <a:off x="0" y="0"/>
          <a:ext cx="0" cy="0"/>
          <a:chOff x="0" y="0"/>
          <a:chExt cx="0" cy="0"/>
        </a:xfrm>
      </p:grpSpPr>
      <p:pic>
        <p:nvPicPr>
          <p:cNvPr id="3" name="Picture 9" descr="C:\Users\ABC\Desktop\未标题-1.png"/>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5536" y="3554046"/>
            <a:ext cx="1381202" cy="126513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1" descr="C:\Users\ABC\Desktop\未标题-1.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2158" y="333803"/>
            <a:ext cx="616818" cy="102559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5"/>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47819" y="4175363"/>
            <a:ext cx="1348678" cy="6080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标题 1"/>
          <p:cNvSpPr>
            <a:spLocks noGrp="1"/>
          </p:cNvSpPr>
          <p:nvPr>
            <p:ph type="title"/>
          </p:nvPr>
        </p:nvSpPr>
        <p:spPr>
          <a:xfrm>
            <a:off x="1130449" y="596989"/>
            <a:ext cx="5097735" cy="400110"/>
          </a:xfrm>
          <a:prstGeom prst="rect">
            <a:avLst/>
          </a:prstGeom>
          <a:noFill/>
        </p:spPr>
        <p:txBody>
          <a:bodyPr wrap="square" rtlCol="0">
            <a:spAutoFit/>
          </a:bodyPr>
          <a:lstStyle>
            <a:lvl1pPr algn="l">
              <a:defRPr lang="zh-CN" altLang="en-US" sz="2000" b="0">
                <a:solidFill>
                  <a:schemeClr val="bg1">
                    <a:alpha val="70000"/>
                  </a:schemeClr>
                </a:solidFill>
                <a:latin typeface="+mj-ea"/>
                <a:cs typeface="+mn-cs"/>
              </a:defRPr>
            </a:lvl1pPr>
          </a:lstStyle>
          <a:p>
            <a:pPr marL="0" lvl="0"/>
            <a:r>
              <a:rPr lang="zh-CN" altLang="en-US" dirty="0"/>
              <a:t>单击此处编辑母版标题样式</a:t>
            </a:r>
          </a:p>
        </p:txBody>
      </p:sp>
      <p:sp>
        <p:nvSpPr>
          <p:cNvPr id="6" name="Freeform 6"/>
          <p:cNvSpPr>
            <a:spLocks/>
          </p:cNvSpPr>
          <p:nvPr userDrawn="1"/>
        </p:nvSpPr>
        <p:spPr bwMode="auto">
          <a:xfrm>
            <a:off x="573397" y="586388"/>
            <a:ext cx="526940" cy="456974"/>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TextBox 6"/>
          <p:cNvSpPr txBox="1"/>
          <p:nvPr userDrawn="1"/>
        </p:nvSpPr>
        <p:spPr>
          <a:xfrm>
            <a:off x="656369" y="555526"/>
            <a:ext cx="360996" cy="400110"/>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sz="2000" dirty="0">
                <a:solidFill>
                  <a:srgbClr val="163A23">
                    <a:alpha val="70000"/>
                  </a:srgbClr>
                </a:solidFill>
              </a:rPr>
              <a:t>5.</a:t>
            </a:r>
            <a:endParaRPr lang="zh-CN" altLang="en-US" sz="2000" dirty="0">
              <a:solidFill>
                <a:srgbClr val="163A23">
                  <a:alpha val="70000"/>
                </a:srgbClr>
              </a:solidFill>
            </a:endParaRPr>
          </a:p>
        </p:txBody>
      </p:sp>
    </p:spTree>
    <p:extLst>
      <p:ext uri="{BB962C8B-B14F-4D97-AF65-F5344CB8AC3E}">
        <p14:creationId xmlns:p14="http://schemas.microsoft.com/office/powerpoint/2010/main" val="509307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microsoft.com/office/2007/relationships/hdphoto" Target="../media/hdphoto1.wdp"/><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BC\Desktop\绿色课板\黑板.pn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0" y="-1"/>
            <a:ext cx="9144000" cy="5155177"/>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211452" y="54166"/>
            <a:ext cx="8712968" cy="267494"/>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flipV="1">
            <a:off x="211451" y="4835553"/>
            <a:ext cx="8712968" cy="267494"/>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rot="5400000">
            <a:off x="6566777" y="2457729"/>
            <a:ext cx="4737320" cy="241759"/>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rot="16200000" flipH="1">
            <a:off x="-2157199" y="2456707"/>
            <a:ext cx="4737320" cy="241759"/>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5" descr="C:\Users\ABC\Desktop\图片1.png"/>
          <p:cNvPicPr>
            <a:picLocks noChangeAspect="1" noChangeArrowheads="1"/>
          </p:cNvPicPr>
          <p:nvPr userDrawn="1"/>
        </p:nvPicPr>
        <p:blipFill>
          <a:blip r:embed="rId10" cstate="print">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66676" y="-45938"/>
            <a:ext cx="9247188" cy="525293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6" r:id="rId1"/>
    <p:sldLayoutId id="2147483655" r:id="rId2"/>
    <p:sldLayoutId id="2147483654" r:id="rId3"/>
    <p:sldLayoutId id="2147483657" r:id="rId4"/>
    <p:sldLayoutId id="2147483658" r:id="rId5"/>
    <p:sldLayoutId id="2147483659" r:id="rId6"/>
    <p:sldLayoutId id="2147483660" r:id="rId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slideLayout" Target="../slideLayouts/slideLayout4.xml"/><Relationship Id="rId3" Type="http://schemas.openxmlformats.org/officeDocument/2006/relationships/tags" Target="../tags/tag5.xml"/><Relationship Id="rId21" Type="http://schemas.openxmlformats.org/officeDocument/2006/relationships/tags" Target="../tags/tag23.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tags" Target="../tags/tag27.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29" Type="http://schemas.openxmlformats.org/officeDocument/2006/relationships/image" Target="../media/image38.wmf"/><Relationship Id="rId1" Type="http://schemas.openxmlformats.org/officeDocument/2006/relationships/vmlDrawing" Target="../drawings/vmlDrawing1.v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tags" Target="../tags/tag26.xml"/><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package" Target="../embeddings/Microsoft_Word___1.docx"/><Relationship Id="rId10" Type="http://schemas.openxmlformats.org/officeDocument/2006/relationships/tags" Target="../tags/tag12.xml"/><Relationship Id="rId19" Type="http://schemas.openxmlformats.org/officeDocument/2006/relationships/tags" Target="../tags/tag21.xml"/><Relationship Id="rId31" Type="http://schemas.openxmlformats.org/officeDocument/2006/relationships/image" Target="../media/image39.wmf"/><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notesSlide" Target="../notesSlides/notesSlide38.xml"/><Relationship Id="rId30" Type="http://schemas.openxmlformats.org/officeDocument/2006/relationships/package" Target="../embeddings/Microsoft_Word___2.docx"/></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7" Type="http://schemas.openxmlformats.org/officeDocument/2006/relationships/image" Target="../media/image42.png"/><Relationship Id="rId2" Type="http://schemas.openxmlformats.org/officeDocument/2006/relationships/slideLayout" Target="../slideLayouts/slideLayout5.xml"/><Relationship Id="rId1" Type="http://schemas.openxmlformats.org/officeDocument/2006/relationships/tags" Target="../tags/tag28.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40.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45.png"/><Relationship Id="rId4" Type="http://schemas.microsoft.com/office/2007/relationships/hdphoto" Target="../media/hdphoto2.wdp"/></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notesSlide" Target="../notesSlides/notesSlide45.xml"/><Relationship Id="rId7" Type="http://schemas.openxmlformats.org/officeDocument/2006/relationships/image" Target="../media/image53.png"/><Relationship Id="rId2" Type="http://schemas.openxmlformats.org/officeDocument/2006/relationships/slideLayout" Target="../slideLayouts/slideLayout6.xml"/><Relationship Id="rId1" Type="http://schemas.openxmlformats.org/officeDocument/2006/relationships/tags" Target="../tags/tag2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BC\Desktop\Nipic_10605672_2012122609043554032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510750" y="711200"/>
            <a:ext cx="983587" cy="56440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5" descr="C:\Users\ABC\Desktop\Nipic_10605672_2012122609043554032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906044">
            <a:off x="860646" y="634378"/>
            <a:ext cx="575189" cy="3300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BC\Desktop\Nipic_10605672_20121226090435540320.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939697" y="3579863"/>
            <a:ext cx="5176754" cy="126593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ABC\Desktop\未标题-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229417" y="3579862"/>
            <a:ext cx="1343740" cy="1077627"/>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56"/>
          <p:cNvGrpSpPr/>
          <p:nvPr/>
        </p:nvGrpSpPr>
        <p:grpSpPr>
          <a:xfrm rot="883535">
            <a:off x="7607327" y="497902"/>
            <a:ext cx="908440" cy="770432"/>
            <a:chOff x="5461399" y="161631"/>
            <a:chExt cx="3434840" cy="2913027"/>
          </a:xfrm>
        </p:grpSpPr>
        <p:sp>
          <p:nvSpPr>
            <p:cNvPr id="58" name="任意多边形 57"/>
            <p:cNvSpPr/>
            <p:nvPr/>
          </p:nvSpPr>
          <p:spPr>
            <a:xfrm>
              <a:off x="5461399" y="161631"/>
              <a:ext cx="3434840" cy="2913027"/>
            </a:xfrm>
            <a:custGeom>
              <a:avLst/>
              <a:gdLst>
                <a:gd name="connsiteX0" fmla="*/ 2273327 w 3839361"/>
                <a:gd name="connsiteY0" fmla="*/ 490237 h 2903244"/>
                <a:gd name="connsiteX1" fmla="*/ 2457477 w 3839361"/>
                <a:gd name="connsiteY1" fmla="*/ 217187 h 2903244"/>
                <a:gd name="connsiteX2" fmla="*/ 2870227 w 3839361"/>
                <a:gd name="connsiteY2" fmla="*/ 96537 h 2903244"/>
                <a:gd name="connsiteX3" fmla="*/ 3003577 w 3839361"/>
                <a:gd name="connsiteY3" fmla="*/ 102887 h 2903244"/>
                <a:gd name="connsiteX4" fmla="*/ 2889277 w 3839361"/>
                <a:gd name="connsiteY4" fmla="*/ 22353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89277 w 3839361"/>
                <a:gd name="connsiteY4" fmla="*/ 22353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34387 w 3839361"/>
                <a:gd name="connsiteY11" fmla="*/ 86107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34387 w 3839361"/>
                <a:gd name="connsiteY11" fmla="*/ 861077 h 2903244"/>
                <a:gd name="connsiteX12" fmla="*/ 3294407 w 3839361"/>
                <a:gd name="connsiteY12" fmla="*/ 111380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34387 w 3839361"/>
                <a:gd name="connsiteY11" fmla="*/ 861077 h 2903244"/>
                <a:gd name="connsiteX12" fmla="*/ 3294407 w 3839361"/>
                <a:gd name="connsiteY12" fmla="*/ 1113807 h 2903244"/>
                <a:gd name="connsiteX13" fmla="*/ 3549677 w 3839361"/>
                <a:gd name="connsiteY13" fmla="*/ 122810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622"/>
                <a:gd name="connsiteY0" fmla="*/ 490237 h 2903244"/>
                <a:gd name="connsiteX1" fmla="*/ 2518437 w 3839622"/>
                <a:gd name="connsiteY1" fmla="*/ 209567 h 2903244"/>
                <a:gd name="connsiteX2" fmla="*/ 2870227 w 3839622"/>
                <a:gd name="connsiteY2" fmla="*/ 96537 h 2903244"/>
                <a:gd name="connsiteX3" fmla="*/ 3003577 w 3839622"/>
                <a:gd name="connsiteY3" fmla="*/ 102887 h 2903244"/>
                <a:gd name="connsiteX4" fmla="*/ 2843557 w 3839622"/>
                <a:gd name="connsiteY4" fmla="*/ 231157 h 2903244"/>
                <a:gd name="connsiteX5" fmla="*/ 2735607 w 3839622"/>
                <a:gd name="connsiteY5" fmla="*/ 438167 h 2903244"/>
                <a:gd name="connsiteX6" fmla="*/ 2774977 w 3839622"/>
                <a:gd name="connsiteY6" fmla="*/ 591837 h 2903244"/>
                <a:gd name="connsiteX7" fmla="*/ 2971827 w 3839622"/>
                <a:gd name="connsiteY7" fmla="*/ 483887 h 2903244"/>
                <a:gd name="connsiteX8" fmla="*/ 3182647 w 3839622"/>
                <a:gd name="connsiteY8" fmla="*/ 439437 h 2903244"/>
                <a:gd name="connsiteX9" fmla="*/ 3418867 w 3839622"/>
                <a:gd name="connsiteY9" fmla="*/ 499127 h 2903244"/>
                <a:gd name="connsiteX10" fmla="*/ 3251227 w 3839622"/>
                <a:gd name="connsiteY10" fmla="*/ 629937 h 2903244"/>
                <a:gd name="connsiteX11" fmla="*/ 3134387 w 3839622"/>
                <a:gd name="connsiteY11" fmla="*/ 861077 h 2903244"/>
                <a:gd name="connsiteX12" fmla="*/ 3294407 w 3839622"/>
                <a:gd name="connsiteY12" fmla="*/ 1113807 h 2903244"/>
                <a:gd name="connsiteX13" fmla="*/ 3549677 w 3839622"/>
                <a:gd name="connsiteY13" fmla="*/ 1228107 h 2903244"/>
                <a:gd name="connsiteX14" fmla="*/ 3238527 w 3839622"/>
                <a:gd name="connsiteY14" fmla="*/ 1404637 h 2903244"/>
                <a:gd name="connsiteX15" fmla="*/ 3420137 w 3839622"/>
                <a:gd name="connsiteY15" fmla="*/ 1572277 h 2903244"/>
                <a:gd name="connsiteX16" fmla="*/ 3689377 w 3839622"/>
                <a:gd name="connsiteY16" fmla="*/ 1938037 h 2903244"/>
                <a:gd name="connsiteX17" fmla="*/ 3816377 w 3839622"/>
                <a:gd name="connsiteY17" fmla="*/ 2045987 h 2903244"/>
                <a:gd name="connsiteX18" fmla="*/ 3219477 w 3839622"/>
                <a:gd name="connsiteY18" fmla="*/ 1887237 h 2903244"/>
                <a:gd name="connsiteX19" fmla="*/ 3009927 w 3839622"/>
                <a:gd name="connsiteY19" fmla="*/ 2147587 h 2903244"/>
                <a:gd name="connsiteX20" fmla="*/ 2959127 w 3839622"/>
                <a:gd name="connsiteY20" fmla="*/ 2547637 h 2903244"/>
                <a:gd name="connsiteX21" fmla="*/ 2914677 w 3839622"/>
                <a:gd name="connsiteY21" fmla="*/ 2719087 h 2903244"/>
                <a:gd name="connsiteX22" fmla="*/ 2813077 w 3839622"/>
                <a:gd name="connsiteY22" fmla="*/ 2344437 h 2903244"/>
                <a:gd name="connsiteX23" fmla="*/ 2527327 w 3839622"/>
                <a:gd name="connsiteY23" fmla="*/ 2293637 h 2903244"/>
                <a:gd name="connsiteX24" fmla="*/ 2317777 w 3839622"/>
                <a:gd name="connsiteY24" fmla="*/ 2477787 h 2903244"/>
                <a:gd name="connsiteX25" fmla="*/ 2286027 w 3839622"/>
                <a:gd name="connsiteY25" fmla="*/ 2757187 h 2903244"/>
                <a:gd name="connsiteX26" fmla="*/ 2241577 w 3839622"/>
                <a:gd name="connsiteY26" fmla="*/ 2807987 h 2903244"/>
                <a:gd name="connsiteX27" fmla="*/ 2139977 w 3839622"/>
                <a:gd name="connsiteY27" fmla="*/ 2452387 h 2903244"/>
                <a:gd name="connsiteX28" fmla="*/ 1873277 w 3839622"/>
                <a:gd name="connsiteY28" fmla="*/ 2433337 h 2903244"/>
                <a:gd name="connsiteX29" fmla="*/ 2000277 w 3839622"/>
                <a:gd name="connsiteY29" fmla="*/ 2712737 h 2903244"/>
                <a:gd name="connsiteX30" fmla="*/ 1860577 w 3839622"/>
                <a:gd name="connsiteY30" fmla="*/ 2903237 h 2903244"/>
                <a:gd name="connsiteX31" fmla="*/ 1816127 w 3839622"/>
                <a:gd name="connsiteY31" fmla="*/ 2706387 h 2903244"/>
                <a:gd name="connsiteX32" fmla="*/ 1555777 w 3839622"/>
                <a:gd name="connsiteY32" fmla="*/ 2376187 h 2903244"/>
                <a:gd name="connsiteX33" fmla="*/ 1403377 w 3839622"/>
                <a:gd name="connsiteY33" fmla="*/ 2509537 h 2903244"/>
                <a:gd name="connsiteX34" fmla="*/ 1384327 w 3839622"/>
                <a:gd name="connsiteY34" fmla="*/ 2884187 h 2903244"/>
                <a:gd name="connsiteX35" fmla="*/ 1085877 w 3839622"/>
                <a:gd name="connsiteY35" fmla="*/ 2477787 h 2903244"/>
                <a:gd name="connsiteX36" fmla="*/ 1231927 w 3839622"/>
                <a:gd name="connsiteY36" fmla="*/ 2103137 h 2903244"/>
                <a:gd name="connsiteX37" fmla="*/ 927127 w 3839622"/>
                <a:gd name="connsiteY37" fmla="*/ 2242837 h 2903244"/>
                <a:gd name="connsiteX38" fmla="*/ 336577 w 3839622"/>
                <a:gd name="connsiteY38" fmla="*/ 2350787 h 2903244"/>
                <a:gd name="connsiteX39" fmla="*/ 806477 w 3839622"/>
                <a:gd name="connsiteY39" fmla="*/ 2058687 h 2903244"/>
                <a:gd name="connsiteX40" fmla="*/ 876327 w 3839622"/>
                <a:gd name="connsiteY40" fmla="*/ 1652287 h 2903244"/>
                <a:gd name="connsiteX41" fmla="*/ 774727 w 3839622"/>
                <a:gd name="connsiteY41" fmla="*/ 1734837 h 2903244"/>
                <a:gd name="connsiteX42" fmla="*/ 412777 w 3839622"/>
                <a:gd name="connsiteY42" fmla="*/ 1931687 h 2903244"/>
                <a:gd name="connsiteX43" fmla="*/ 27 w 3839622"/>
                <a:gd name="connsiteY43" fmla="*/ 1766587 h 2903244"/>
                <a:gd name="connsiteX44" fmla="*/ 393727 w 3839622"/>
                <a:gd name="connsiteY44" fmla="*/ 1671337 h 2903244"/>
                <a:gd name="connsiteX45" fmla="*/ 723927 w 3839622"/>
                <a:gd name="connsiteY45" fmla="*/ 1391937 h 2903244"/>
                <a:gd name="connsiteX46" fmla="*/ 882677 w 3839622"/>
                <a:gd name="connsiteY46" fmla="*/ 1226837 h 2903244"/>
                <a:gd name="connsiteX47" fmla="*/ 469927 w 3839622"/>
                <a:gd name="connsiteY47" fmla="*/ 1271287 h 2903244"/>
                <a:gd name="connsiteX48" fmla="*/ 209577 w 3839622"/>
                <a:gd name="connsiteY48" fmla="*/ 1156987 h 2903244"/>
                <a:gd name="connsiteX49" fmla="*/ 158777 w 3839622"/>
                <a:gd name="connsiteY49" fmla="*/ 934737 h 2903244"/>
                <a:gd name="connsiteX50" fmla="*/ 469927 w 3839622"/>
                <a:gd name="connsiteY50" fmla="*/ 1029987 h 2903244"/>
                <a:gd name="connsiteX51" fmla="*/ 812827 w 3839622"/>
                <a:gd name="connsiteY51" fmla="*/ 928387 h 2903244"/>
                <a:gd name="connsiteX52" fmla="*/ 831877 w 3839622"/>
                <a:gd name="connsiteY52" fmla="*/ 604537 h 2903244"/>
                <a:gd name="connsiteX53" fmla="*/ 965227 w 3839622"/>
                <a:gd name="connsiteY53" fmla="*/ 261637 h 2903244"/>
                <a:gd name="connsiteX54" fmla="*/ 1130327 w 3839622"/>
                <a:gd name="connsiteY54" fmla="*/ 166387 h 2903244"/>
                <a:gd name="connsiteX55" fmla="*/ 1200177 w 3839622"/>
                <a:gd name="connsiteY55" fmla="*/ 420387 h 2903244"/>
                <a:gd name="connsiteX56" fmla="*/ 1536727 w 3839622"/>
                <a:gd name="connsiteY56" fmla="*/ 521987 h 2903244"/>
                <a:gd name="connsiteX57" fmla="*/ 1714527 w 3839622"/>
                <a:gd name="connsiteY57" fmla="*/ 90187 h 2903244"/>
                <a:gd name="connsiteX58" fmla="*/ 1841527 w 3839622"/>
                <a:gd name="connsiteY58" fmla="*/ 20337 h 2903244"/>
                <a:gd name="connsiteX59" fmla="*/ 1873277 w 3839622"/>
                <a:gd name="connsiteY59" fmla="*/ 356887 h 2903244"/>
                <a:gd name="connsiteX60" fmla="*/ 2057427 w 3839622"/>
                <a:gd name="connsiteY60" fmla="*/ 458487 h 2903244"/>
                <a:gd name="connsiteX61" fmla="*/ 2228877 w 3839622"/>
                <a:gd name="connsiteY61" fmla="*/ 261637 h 2903244"/>
                <a:gd name="connsiteX62" fmla="*/ 2273327 w 3839622"/>
                <a:gd name="connsiteY62" fmla="*/ 490237 h 2903244"/>
                <a:gd name="connsiteX0" fmla="*/ 2273327 w 3832732"/>
                <a:gd name="connsiteY0" fmla="*/ 490237 h 2903244"/>
                <a:gd name="connsiteX1" fmla="*/ 2518437 w 3832732"/>
                <a:gd name="connsiteY1" fmla="*/ 209567 h 2903244"/>
                <a:gd name="connsiteX2" fmla="*/ 2870227 w 3832732"/>
                <a:gd name="connsiteY2" fmla="*/ 96537 h 2903244"/>
                <a:gd name="connsiteX3" fmla="*/ 3003577 w 3832732"/>
                <a:gd name="connsiteY3" fmla="*/ 102887 h 2903244"/>
                <a:gd name="connsiteX4" fmla="*/ 2843557 w 3832732"/>
                <a:gd name="connsiteY4" fmla="*/ 231157 h 2903244"/>
                <a:gd name="connsiteX5" fmla="*/ 2735607 w 3832732"/>
                <a:gd name="connsiteY5" fmla="*/ 438167 h 2903244"/>
                <a:gd name="connsiteX6" fmla="*/ 2774977 w 3832732"/>
                <a:gd name="connsiteY6" fmla="*/ 591837 h 2903244"/>
                <a:gd name="connsiteX7" fmla="*/ 2971827 w 3832732"/>
                <a:gd name="connsiteY7" fmla="*/ 483887 h 2903244"/>
                <a:gd name="connsiteX8" fmla="*/ 3182647 w 3832732"/>
                <a:gd name="connsiteY8" fmla="*/ 439437 h 2903244"/>
                <a:gd name="connsiteX9" fmla="*/ 3418867 w 3832732"/>
                <a:gd name="connsiteY9" fmla="*/ 499127 h 2903244"/>
                <a:gd name="connsiteX10" fmla="*/ 3251227 w 3832732"/>
                <a:gd name="connsiteY10" fmla="*/ 629937 h 2903244"/>
                <a:gd name="connsiteX11" fmla="*/ 3134387 w 3832732"/>
                <a:gd name="connsiteY11" fmla="*/ 861077 h 2903244"/>
                <a:gd name="connsiteX12" fmla="*/ 3294407 w 3832732"/>
                <a:gd name="connsiteY12" fmla="*/ 1113807 h 2903244"/>
                <a:gd name="connsiteX13" fmla="*/ 3549677 w 3832732"/>
                <a:gd name="connsiteY13" fmla="*/ 1228107 h 2903244"/>
                <a:gd name="connsiteX14" fmla="*/ 3238527 w 3832732"/>
                <a:gd name="connsiteY14" fmla="*/ 1404637 h 2903244"/>
                <a:gd name="connsiteX15" fmla="*/ 3420137 w 3832732"/>
                <a:gd name="connsiteY15" fmla="*/ 1572277 h 2903244"/>
                <a:gd name="connsiteX16" fmla="*/ 3643657 w 3832732"/>
                <a:gd name="connsiteY16" fmla="*/ 1778017 h 2903244"/>
                <a:gd name="connsiteX17" fmla="*/ 3816377 w 3832732"/>
                <a:gd name="connsiteY17" fmla="*/ 2045987 h 2903244"/>
                <a:gd name="connsiteX18" fmla="*/ 3219477 w 3832732"/>
                <a:gd name="connsiteY18" fmla="*/ 1887237 h 2903244"/>
                <a:gd name="connsiteX19" fmla="*/ 3009927 w 3832732"/>
                <a:gd name="connsiteY19" fmla="*/ 2147587 h 2903244"/>
                <a:gd name="connsiteX20" fmla="*/ 2959127 w 3832732"/>
                <a:gd name="connsiteY20" fmla="*/ 2547637 h 2903244"/>
                <a:gd name="connsiteX21" fmla="*/ 2914677 w 3832732"/>
                <a:gd name="connsiteY21" fmla="*/ 2719087 h 2903244"/>
                <a:gd name="connsiteX22" fmla="*/ 2813077 w 3832732"/>
                <a:gd name="connsiteY22" fmla="*/ 2344437 h 2903244"/>
                <a:gd name="connsiteX23" fmla="*/ 2527327 w 3832732"/>
                <a:gd name="connsiteY23" fmla="*/ 2293637 h 2903244"/>
                <a:gd name="connsiteX24" fmla="*/ 2317777 w 3832732"/>
                <a:gd name="connsiteY24" fmla="*/ 2477787 h 2903244"/>
                <a:gd name="connsiteX25" fmla="*/ 2286027 w 3832732"/>
                <a:gd name="connsiteY25" fmla="*/ 2757187 h 2903244"/>
                <a:gd name="connsiteX26" fmla="*/ 2241577 w 3832732"/>
                <a:gd name="connsiteY26" fmla="*/ 2807987 h 2903244"/>
                <a:gd name="connsiteX27" fmla="*/ 2139977 w 3832732"/>
                <a:gd name="connsiteY27" fmla="*/ 2452387 h 2903244"/>
                <a:gd name="connsiteX28" fmla="*/ 1873277 w 3832732"/>
                <a:gd name="connsiteY28" fmla="*/ 2433337 h 2903244"/>
                <a:gd name="connsiteX29" fmla="*/ 2000277 w 3832732"/>
                <a:gd name="connsiteY29" fmla="*/ 2712737 h 2903244"/>
                <a:gd name="connsiteX30" fmla="*/ 1860577 w 3832732"/>
                <a:gd name="connsiteY30" fmla="*/ 2903237 h 2903244"/>
                <a:gd name="connsiteX31" fmla="*/ 1816127 w 3832732"/>
                <a:gd name="connsiteY31" fmla="*/ 2706387 h 2903244"/>
                <a:gd name="connsiteX32" fmla="*/ 1555777 w 3832732"/>
                <a:gd name="connsiteY32" fmla="*/ 2376187 h 2903244"/>
                <a:gd name="connsiteX33" fmla="*/ 1403377 w 3832732"/>
                <a:gd name="connsiteY33" fmla="*/ 2509537 h 2903244"/>
                <a:gd name="connsiteX34" fmla="*/ 1384327 w 3832732"/>
                <a:gd name="connsiteY34" fmla="*/ 2884187 h 2903244"/>
                <a:gd name="connsiteX35" fmla="*/ 1085877 w 3832732"/>
                <a:gd name="connsiteY35" fmla="*/ 2477787 h 2903244"/>
                <a:gd name="connsiteX36" fmla="*/ 1231927 w 3832732"/>
                <a:gd name="connsiteY36" fmla="*/ 2103137 h 2903244"/>
                <a:gd name="connsiteX37" fmla="*/ 927127 w 3832732"/>
                <a:gd name="connsiteY37" fmla="*/ 2242837 h 2903244"/>
                <a:gd name="connsiteX38" fmla="*/ 336577 w 3832732"/>
                <a:gd name="connsiteY38" fmla="*/ 2350787 h 2903244"/>
                <a:gd name="connsiteX39" fmla="*/ 806477 w 3832732"/>
                <a:gd name="connsiteY39" fmla="*/ 2058687 h 2903244"/>
                <a:gd name="connsiteX40" fmla="*/ 876327 w 3832732"/>
                <a:gd name="connsiteY40" fmla="*/ 1652287 h 2903244"/>
                <a:gd name="connsiteX41" fmla="*/ 774727 w 3832732"/>
                <a:gd name="connsiteY41" fmla="*/ 1734837 h 2903244"/>
                <a:gd name="connsiteX42" fmla="*/ 412777 w 3832732"/>
                <a:gd name="connsiteY42" fmla="*/ 1931687 h 2903244"/>
                <a:gd name="connsiteX43" fmla="*/ 27 w 3832732"/>
                <a:gd name="connsiteY43" fmla="*/ 1766587 h 2903244"/>
                <a:gd name="connsiteX44" fmla="*/ 393727 w 3832732"/>
                <a:gd name="connsiteY44" fmla="*/ 1671337 h 2903244"/>
                <a:gd name="connsiteX45" fmla="*/ 723927 w 3832732"/>
                <a:gd name="connsiteY45" fmla="*/ 1391937 h 2903244"/>
                <a:gd name="connsiteX46" fmla="*/ 882677 w 3832732"/>
                <a:gd name="connsiteY46" fmla="*/ 1226837 h 2903244"/>
                <a:gd name="connsiteX47" fmla="*/ 469927 w 3832732"/>
                <a:gd name="connsiteY47" fmla="*/ 1271287 h 2903244"/>
                <a:gd name="connsiteX48" fmla="*/ 209577 w 3832732"/>
                <a:gd name="connsiteY48" fmla="*/ 1156987 h 2903244"/>
                <a:gd name="connsiteX49" fmla="*/ 158777 w 3832732"/>
                <a:gd name="connsiteY49" fmla="*/ 934737 h 2903244"/>
                <a:gd name="connsiteX50" fmla="*/ 469927 w 3832732"/>
                <a:gd name="connsiteY50" fmla="*/ 1029987 h 2903244"/>
                <a:gd name="connsiteX51" fmla="*/ 812827 w 3832732"/>
                <a:gd name="connsiteY51" fmla="*/ 928387 h 2903244"/>
                <a:gd name="connsiteX52" fmla="*/ 831877 w 3832732"/>
                <a:gd name="connsiteY52" fmla="*/ 604537 h 2903244"/>
                <a:gd name="connsiteX53" fmla="*/ 965227 w 3832732"/>
                <a:gd name="connsiteY53" fmla="*/ 261637 h 2903244"/>
                <a:gd name="connsiteX54" fmla="*/ 1130327 w 3832732"/>
                <a:gd name="connsiteY54" fmla="*/ 166387 h 2903244"/>
                <a:gd name="connsiteX55" fmla="*/ 1200177 w 3832732"/>
                <a:gd name="connsiteY55" fmla="*/ 420387 h 2903244"/>
                <a:gd name="connsiteX56" fmla="*/ 1536727 w 3832732"/>
                <a:gd name="connsiteY56" fmla="*/ 521987 h 2903244"/>
                <a:gd name="connsiteX57" fmla="*/ 1714527 w 3832732"/>
                <a:gd name="connsiteY57" fmla="*/ 90187 h 2903244"/>
                <a:gd name="connsiteX58" fmla="*/ 1841527 w 3832732"/>
                <a:gd name="connsiteY58" fmla="*/ 20337 h 2903244"/>
                <a:gd name="connsiteX59" fmla="*/ 1873277 w 3832732"/>
                <a:gd name="connsiteY59" fmla="*/ 356887 h 2903244"/>
                <a:gd name="connsiteX60" fmla="*/ 2057427 w 3832732"/>
                <a:gd name="connsiteY60" fmla="*/ 458487 h 2903244"/>
                <a:gd name="connsiteX61" fmla="*/ 2228877 w 3832732"/>
                <a:gd name="connsiteY61" fmla="*/ 261637 h 2903244"/>
                <a:gd name="connsiteX62" fmla="*/ 2273327 w 3832732"/>
                <a:gd name="connsiteY62" fmla="*/ 490237 h 2903244"/>
                <a:gd name="connsiteX0" fmla="*/ 2273327 w 3699361"/>
                <a:gd name="connsiteY0" fmla="*/ 490237 h 2903244"/>
                <a:gd name="connsiteX1" fmla="*/ 2518437 w 3699361"/>
                <a:gd name="connsiteY1" fmla="*/ 209567 h 2903244"/>
                <a:gd name="connsiteX2" fmla="*/ 2870227 w 3699361"/>
                <a:gd name="connsiteY2" fmla="*/ 96537 h 2903244"/>
                <a:gd name="connsiteX3" fmla="*/ 3003577 w 3699361"/>
                <a:gd name="connsiteY3" fmla="*/ 102887 h 2903244"/>
                <a:gd name="connsiteX4" fmla="*/ 2843557 w 3699361"/>
                <a:gd name="connsiteY4" fmla="*/ 231157 h 2903244"/>
                <a:gd name="connsiteX5" fmla="*/ 2735607 w 3699361"/>
                <a:gd name="connsiteY5" fmla="*/ 438167 h 2903244"/>
                <a:gd name="connsiteX6" fmla="*/ 2774977 w 3699361"/>
                <a:gd name="connsiteY6" fmla="*/ 591837 h 2903244"/>
                <a:gd name="connsiteX7" fmla="*/ 2971827 w 3699361"/>
                <a:gd name="connsiteY7" fmla="*/ 483887 h 2903244"/>
                <a:gd name="connsiteX8" fmla="*/ 3182647 w 3699361"/>
                <a:gd name="connsiteY8" fmla="*/ 439437 h 2903244"/>
                <a:gd name="connsiteX9" fmla="*/ 3418867 w 3699361"/>
                <a:gd name="connsiteY9" fmla="*/ 499127 h 2903244"/>
                <a:gd name="connsiteX10" fmla="*/ 3251227 w 3699361"/>
                <a:gd name="connsiteY10" fmla="*/ 629937 h 2903244"/>
                <a:gd name="connsiteX11" fmla="*/ 3134387 w 3699361"/>
                <a:gd name="connsiteY11" fmla="*/ 861077 h 2903244"/>
                <a:gd name="connsiteX12" fmla="*/ 3294407 w 3699361"/>
                <a:gd name="connsiteY12" fmla="*/ 1113807 h 2903244"/>
                <a:gd name="connsiteX13" fmla="*/ 3549677 w 3699361"/>
                <a:gd name="connsiteY13" fmla="*/ 1228107 h 2903244"/>
                <a:gd name="connsiteX14" fmla="*/ 3238527 w 3699361"/>
                <a:gd name="connsiteY14" fmla="*/ 1404637 h 2903244"/>
                <a:gd name="connsiteX15" fmla="*/ 3420137 w 3699361"/>
                <a:gd name="connsiteY15" fmla="*/ 1572277 h 2903244"/>
                <a:gd name="connsiteX16" fmla="*/ 3643657 w 3699361"/>
                <a:gd name="connsiteY16" fmla="*/ 1778017 h 2903244"/>
                <a:gd name="connsiteX17" fmla="*/ 3663977 w 3699361"/>
                <a:gd name="connsiteY17" fmla="*/ 1969787 h 2903244"/>
                <a:gd name="connsiteX18" fmla="*/ 3219477 w 3699361"/>
                <a:gd name="connsiteY18" fmla="*/ 1887237 h 2903244"/>
                <a:gd name="connsiteX19" fmla="*/ 3009927 w 3699361"/>
                <a:gd name="connsiteY19" fmla="*/ 2147587 h 2903244"/>
                <a:gd name="connsiteX20" fmla="*/ 2959127 w 3699361"/>
                <a:gd name="connsiteY20" fmla="*/ 2547637 h 2903244"/>
                <a:gd name="connsiteX21" fmla="*/ 2914677 w 3699361"/>
                <a:gd name="connsiteY21" fmla="*/ 2719087 h 2903244"/>
                <a:gd name="connsiteX22" fmla="*/ 2813077 w 3699361"/>
                <a:gd name="connsiteY22" fmla="*/ 2344437 h 2903244"/>
                <a:gd name="connsiteX23" fmla="*/ 2527327 w 3699361"/>
                <a:gd name="connsiteY23" fmla="*/ 2293637 h 2903244"/>
                <a:gd name="connsiteX24" fmla="*/ 2317777 w 3699361"/>
                <a:gd name="connsiteY24" fmla="*/ 2477787 h 2903244"/>
                <a:gd name="connsiteX25" fmla="*/ 2286027 w 3699361"/>
                <a:gd name="connsiteY25" fmla="*/ 2757187 h 2903244"/>
                <a:gd name="connsiteX26" fmla="*/ 2241577 w 3699361"/>
                <a:gd name="connsiteY26" fmla="*/ 2807987 h 2903244"/>
                <a:gd name="connsiteX27" fmla="*/ 2139977 w 3699361"/>
                <a:gd name="connsiteY27" fmla="*/ 2452387 h 2903244"/>
                <a:gd name="connsiteX28" fmla="*/ 1873277 w 3699361"/>
                <a:gd name="connsiteY28" fmla="*/ 2433337 h 2903244"/>
                <a:gd name="connsiteX29" fmla="*/ 2000277 w 3699361"/>
                <a:gd name="connsiteY29" fmla="*/ 2712737 h 2903244"/>
                <a:gd name="connsiteX30" fmla="*/ 1860577 w 3699361"/>
                <a:gd name="connsiteY30" fmla="*/ 2903237 h 2903244"/>
                <a:gd name="connsiteX31" fmla="*/ 1816127 w 3699361"/>
                <a:gd name="connsiteY31" fmla="*/ 2706387 h 2903244"/>
                <a:gd name="connsiteX32" fmla="*/ 1555777 w 3699361"/>
                <a:gd name="connsiteY32" fmla="*/ 2376187 h 2903244"/>
                <a:gd name="connsiteX33" fmla="*/ 1403377 w 3699361"/>
                <a:gd name="connsiteY33" fmla="*/ 2509537 h 2903244"/>
                <a:gd name="connsiteX34" fmla="*/ 1384327 w 3699361"/>
                <a:gd name="connsiteY34" fmla="*/ 2884187 h 2903244"/>
                <a:gd name="connsiteX35" fmla="*/ 1085877 w 3699361"/>
                <a:gd name="connsiteY35" fmla="*/ 2477787 h 2903244"/>
                <a:gd name="connsiteX36" fmla="*/ 1231927 w 3699361"/>
                <a:gd name="connsiteY36" fmla="*/ 2103137 h 2903244"/>
                <a:gd name="connsiteX37" fmla="*/ 927127 w 3699361"/>
                <a:gd name="connsiteY37" fmla="*/ 2242837 h 2903244"/>
                <a:gd name="connsiteX38" fmla="*/ 336577 w 3699361"/>
                <a:gd name="connsiteY38" fmla="*/ 2350787 h 2903244"/>
                <a:gd name="connsiteX39" fmla="*/ 806477 w 3699361"/>
                <a:gd name="connsiteY39" fmla="*/ 2058687 h 2903244"/>
                <a:gd name="connsiteX40" fmla="*/ 876327 w 3699361"/>
                <a:gd name="connsiteY40" fmla="*/ 1652287 h 2903244"/>
                <a:gd name="connsiteX41" fmla="*/ 774727 w 3699361"/>
                <a:gd name="connsiteY41" fmla="*/ 1734837 h 2903244"/>
                <a:gd name="connsiteX42" fmla="*/ 412777 w 3699361"/>
                <a:gd name="connsiteY42" fmla="*/ 1931687 h 2903244"/>
                <a:gd name="connsiteX43" fmla="*/ 27 w 3699361"/>
                <a:gd name="connsiteY43" fmla="*/ 1766587 h 2903244"/>
                <a:gd name="connsiteX44" fmla="*/ 393727 w 3699361"/>
                <a:gd name="connsiteY44" fmla="*/ 1671337 h 2903244"/>
                <a:gd name="connsiteX45" fmla="*/ 723927 w 3699361"/>
                <a:gd name="connsiteY45" fmla="*/ 1391937 h 2903244"/>
                <a:gd name="connsiteX46" fmla="*/ 882677 w 3699361"/>
                <a:gd name="connsiteY46" fmla="*/ 1226837 h 2903244"/>
                <a:gd name="connsiteX47" fmla="*/ 469927 w 3699361"/>
                <a:gd name="connsiteY47" fmla="*/ 1271287 h 2903244"/>
                <a:gd name="connsiteX48" fmla="*/ 209577 w 3699361"/>
                <a:gd name="connsiteY48" fmla="*/ 1156987 h 2903244"/>
                <a:gd name="connsiteX49" fmla="*/ 158777 w 3699361"/>
                <a:gd name="connsiteY49" fmla="*/ 934737 h 2903244"/>
                <a:gd name="connsiteX50" fmla="*/ 469927 w 3699361"/>
                <a:gd name="connsiteY50" fmla="*/ 1029987 h 2903244"/>
                <a:gd name="connsiteX51" fmla="*/ 812827 w 3699361"/>
                <a:gd name="connsiteY51" fmla="*/ 928387 h 2903244"/>
                <a:gd name="connsiteX52" fmla="*/ 831877 w 3699361"/>
                <a:gd name="connsiteY52" fmla="*/ 604537 h 2903244"/>
                <a:gd name="connsiteX53" fmla="*/ 965227 w 3699361"/>
                <a:gd name="connsiteY53" fmla="*/ 261637 h 2903244"/>
                <a:gd name="connsiteX54" fmla="*/ 1130327 w 3699361"/>
                <a:gd name="connsiteY54" fmla="*/ 166387 h 2903244"/>
                <a:gd name="connsiteX55" fmla="*/ 1200177 w 3699361"/>
                <a:gd name="connsiteY55" fmla="*/ 420387 h 2903244"/>
                <a:gd name="connsiteX56" fmla="*/ 1536727 w 3699361"/>
                <a:gd name="connsiteY56" fmla="*/ 521987 h 2903244"/>
                <a:gd name="connsiteX57" fmla="*/ 1714527 w 3699361"/>
                <a:gd name="connsiteY57" fmla="*/ 90187 h 2903244"/>
                <a:gd name="connsiteX58" fmla="*/ 1841527 w 3699361"/>
                <a:gd name="connsiteY58" fmla="*/ 20337 h 2903244"/>
                <a:gd name="connsiteX59" fmla="*/ 1873277 w 3699361"/>
                <a:gd name="connsiteY59" fmla="*/ 356887 h 2903244"/>
                <a:gd name="connsiteX60" fmla="*/ 2057427 w 3699361"/>
                <a:gd name="connsiteY60" fmla="*/ 458487 h 2903244"/>
                <a:gd name="connsiteX61" fmla="*/ 2228877 w 3699361"/>
                <a:gd name="connsiteY61" fmla="*/ 261637 h 2903244"/>
                <a:gd name="connsiteX62" fmla="*/ 2273327 w 3699361"/>
                <a:gd name="connsiteY62" fmla="*/ 490237 h 2903244"/>
                <a:gd name="connsiteX0" fmla="*/ 2273327 w 3694316"/>
                <a:gd name="connsiteY0" fmla="*/ 490237 h 2903244"/>
                <a:gd name="connsiteX1" fmla="*/ 2518437 w 3694316"/>
                <a:gd name="connsiteY1" fmla="*/ 209567 h 2903244"/>
                <a:gd name="connsiteX2" fmla="*/ 2870227 w 3694316"/>
                <a:gd name="connsiteY2" fmla="*/ 96537 h 2903244"/>
                <a:gd name="connsiteX3" fmla="*/ 3003577 w 3694316"/>
                <a:gd name="connsiteY3" fmla="*/ 102887 h 2903244"/>
                <a:gd name="connsiteX4" fmla="*/ 2843557 w 3694316"/>
                <a:gd name="connsiteY4" fmla="*/ 231157 h 2903244"/>
                <a:gd name="connsiteX5" fmla="*/ 2735607 w 3694316"/>
                <a:gd name="connsiteY5" fmla="*/ 438167 h 2903244"/>
                <a:gd name="connsiteX6" fmla="*/ 2774977 w 3694316"/>
                <a:gd name="connsiteY6" fmla="*/ 591837 h 2903244"/>
                <a:gd name="connsiteX7" fmla="*/ 2971827 w 3694316"/>
                <a:gd name="connsiteY7" fmla="*/ 483887 h 2903244"/>
                <a:gd name="connsiteX8" fmla="*/ 3182647 w 3694316"/>
                <a:gd name="connsiteY8" fmla="*/ 439437 h 2903244"/>
                <a:gd name="connsiteX9" fmla="*/ 3418867 w 3694316"/>
                <a:gd name="connsiteY9" fmla="*/ 499127 h 2903244"/>
                <a:gd name="connsiteX10" fmla="*/ 3251227 w 3694316"/>
                <a:gd name="connsiteY10" fmla="*/ 629937 h 2903244"/>
                <a:gd name="connsiteX11" fmla="*/ 3134387 w 3694316"/>
                <a:gd name="connsiteY11" fmla="*/ 861077 h 2903244"/>
                <a:gd name="connsiteX12" fmla="*/ 3294407 w 3694316"/>
                <a:gd name="connsiteY12" fmla="*/ 1113807 h 2903244"/>
                <a:gd name="connsiteX13" fmla="*/ 3549677 w 3694316"/>
                <a:gd name="connsiteY13" fmla="*/ 1228107 h 2903244"/>
                <a:gd name="connsiteX14" fmla="*/ 3238527 w 3694316"/>
                <a:gd name="connsiteY14" fmla="*/ 1404637 h 2903244"/>
                <a:gd name="connsiteX15" fmla="*/ 3420137 w 3694316"/>
                <a:gd name="connsiteY15" fmla="*/ 1572277 h 2903244"/>
                <a:gd name="connsiteX16" fmla="*/ 3643657 w 3694316"/>
                <a:gd name="connsiteY16" fmla="*/ 1778017 h 2903244"/>
                <a:gd name="connsiteX17" fmla="*/ 3663977 w 3694316"/>
                <a:gd name="connsiteY17" fmla="*/ 1969787 h 2903244"/>
                <a:gd name="connsiteX18" fmla="*/ 3288057 w 3694316"/>
                <a:gd name="connsiteY18" fmla="*/ 1902477 h 2903244"/>
                <a:gd name="connsiteX19" fmla="*/ 3009927 w 3694316"/>
                <a:gd name="connsiteY19" fmla="*/ 2147587 h 2903244"/>
                <a:gd name="connsiteX20" fmla="*/ 2959127 w 3694316"/>
                <a:gd name="connsiteY20" fmla="*/ 2547637 h 2903244"/>
                <a:gd name="connsiteX21" fmla="*/ 2914677 w 3694316"/>
                <a:gd name="connsiteY21" fmla="*/ 2719087 h 2903244"/>
                <a:gd name="connsiteX22" fmla="*/ 2813077 w 3694316"/>
                <a:gd name="connsiteY22" fmla="*/ 2344437 h 2903244"/>
                <a:gd name="connsiteX23" fmla="*/ 2527327 w 3694316"/>
                <a:gd name="connsiteY23" fmla="*/ 2293637 h 2903244"/>
                <a:gd name="connsiteX24" fmla="*/ 2317777 w 3694316"/>
                <a:gd name="connsiteY24" fmla="*/ 2477787 h 2903244"/>
                <a:gd name="connsiteX25" fmla="*/ 2286027 w 3694316"/>
                <a:gd name="connsiteY25" fmla="*/ 2757187 h 2903244"/>
                <a:gd name="connsiteX26" fmla="*/ 2241577 w 3694316"/>
                <a:gd name="connsiteY26" fmla="*/ 2807987 h 2903244"/>
                <a:gd name="connsiteX27" fmla="*/ 2139977 w 3694316"/>
                <a:gd name="connsiteY27" fmla="*/ 2452387 h 2903244"/>
                <a:gd name="connsiteX28" fmla="*/ 1873277 w 3694316"/>
                <a:gd name="connsiteY28" fmla="*/ 2433337 h 2903244"/>
                <a:gd name="connsiteX29" fmla="*/ 2000277 w 3694316"/>
                <a:gd name="connsiteY29" fmla="*/ 2712737 h 2903244"/>
                <a:gd name="connsiteX30" fmla="*/ 1860577 w 3694316"/>
                <a:gd name="connsiteY30" fmla="*/ 2903237 h 2903244"/>
                <a:gd name="connsiteX31" fmla="*/ 1816127 w 3694316"/>
                <a:gd name="connsiteY31" fmla="*/ 2706387 h 2903244"/>
                <a:gd name="connsiteX32" fmla="*/ 1555777 w 3694316"/>
                <a:gd name="connsiteY32" fmla="*/ 2376187 h 2903244"/>
                <a:gd name="connsiteX33" fmla="*/ 1403377 w 3694316"/>
                <a:gd name="connsiteY33" fmla="*/ 2509537 h 2903244"/>
                <a:gd name="connsiteX34" fmla="*/ 1384327 w 3694316"/>
                <a:gd name="connsiteY34" fmla="*/ 2884187 h 2903244"/>
                <a:gd name="connsiteX35" fmla="*/ 1085877 w 3694316"/>
                <a:gd name="connsiteY35" fmla="*/ 2477787 h 2903244"/>
                <a:gd name="connsiteX36" fmla="*/ 1231927 w 3694316"/>
                <a:gd name="connsiteY36" fmla="*/ 2103137 h 2903244"/>
                <a:gd name="connsiteX37" fmla="*/ 927127 w 3694316"/>
                <a:gd name="connsiteY37" fmla="*/ 2242837 h 2903244"/>
                <a:gd name="connsiteX38" fmla="*/ 336577 w 3694316"/>
                <a:gd name="connsiteY38" fmla="*/ 2350787 h 2903244"/>
                <a:gd name="connsiteX39" fmla="*/ 806477 w 3694316"/>
                <a:gd name="connsiteY39" fmla="*/ 2058687 h 2903244"/>
                <a:gd name="connsiteX40" fmla="*/ 876327 w 3694316"/>
                <a:gd name="connsiteY40" fmla="*/ 1652287 h 2903244"/>
                <a:gd name="connsiteX41" fmla="*/ 774727 w 3694316"/>
                <a:gd name="connsiteY41" fmla="*/ 1734837 h 2903244"/>
                <a:gd name="connsiteX42" fmla="*/ 412777 w 3694316"/>
                <a:gd name="connsiteY42" fmla="*/ 1931687 h 2903244"/>
                <a:gd name="connsiteX43" fmla="*/ 27 w 3694316"/>
                <a:gd name="connsiteY43" fmla="*/ 1766587 h 2903244"/>
                <a:gd name="connsiteX44" fmla="*/ 393727 w 3694316"/>
                <a:gd name="connsiteY44" fmla="*/ 1671337 h 2903244"/>
                <a:gd name="connsiteX45" fmla="*/ 723927 w 3694316"/>
                <a:gd name="connsiteY45" fmla="*/ 1391937 h 2903244"/>
                <a:gd name="connsiteX46" fmla="*/ 882677 w 3694316"/>
                <a:gd name="connsiteY46" fmla="*/ 1226837 h 2903244"/>
                <a:gd name="connsiteX47" fmla="*/ 469927 w 3694316"/>
                <a:gd name="connsiteY47" fmla="*/ 1271287 h 2903244"/>
                <a:gd name="connsiteX48" fmla="*/ 209577 w 3694316"/>
                <a:gd name="connsiteY48" fmla="*/ 1156987 h 2903244"/>
                <a:gd name="connsiteX49" fmla="*/ 158777 w 3694316"/>
                <a:gd name="connsiteY49" fmla="*/ 934737 h 2903244"/>
                <a:gd name="connsiteX50" fmla="*/ 469927 w 3694316"/>
                <a:gd name="connsiteY50" fmla="*/ 1029987 h 2903244"/>
                <a:gd name="connsiteX51" fmla="*/ 812827 w 3694316"/>
                <a:gd name="connsiteY51" fmla="*/ 928387 h 2903244"/>
                <a:gd name="connsiteX52" fmla="*/ 831877 w 3694316"/>
                <a:gd name="connsiteY52" fmla="*/ 604537 h 2903244"/>
                <a:gd name="connsiteX53" fmla="*/ 965227 w 3694316"/>
                <a:gd name="connsiteY53" fmla="*/ 261637 h 2903244"/>
                <a:gd name="connsiteX54" fmla="*/ 1130327 w 3694316"/>
                <a:gd name="connsiteY54" fmla="*/ 166387 h 2903244"/>
                <a:gd name="connsiteX55" fmla="*/ 1200177 w 3694316"/>
                <a:gd name="connsiteY55" fmla="*/ 420387 h 2903244"/>
                <a:gd name="connsiteX56" fmla="*/ 1536727 w 3694316"/>
                <a:gd name="connsiteY56" fmla="*/ 521987 h 2903244"/>
                <a:gd name="connsiteX57" fmla="*/ 1714527 w 3694316"/>
                <a:gd name="connsiteY57" fmla="*/ 90187 h 2903244"/>
                <a:gd name="connsiteX58" fmla="*/ 1841527 w 3694316"/>
                <a:gd name="connsiteY58" fmla="*/ 20337 h 2903244"/>
                <a:gd name="connsiteX59" fmla="*/ 1873277 w 3694316"/>
                <a:gd name="connsiteY59" fmla="*/ 356887 h 2903244"/>
                <a:gd name="connsiteX60" fmla="*/ 2057427 w 3694316"/>
                <a:gd name="connsiteY60" fmla="*/ 458487 h 2903244"/>
                <a:gd name="connsiteX61" fmla="*/ 2228877 w 3694316"/>
                <a:gd name="connsiteY61" fmla="*/ 261637 h 2903244"/>
                <a:gd name="connsiteX62" fmla="*/ 2273327 w 3694316"/>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009927 w 3764972"/>
                <a:gd name="connsiteY19" fmla="*/ 2147587 h 2903244"/>
                <a:gd name="connsiteX20" fmla="*/ 2959127 w 3764972"/>
                <a:gd name="connsiteY20" fmla="*/ 2547637 h 2903244"/>
                <a:gd name="connsiteX21" fmla="*/ 2914677 w 3764972"/>
                <a:gd name="connsiteY21" fmla="*/ 271908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2959127 w 3764972"/>
                <a:gd name="connsiteY20" fmla="*/ 2547637 h 2903244"/>
                <a:gd name="connsiteX21" fmla="*/ 2914677 w 3764972"/>
                <a:gd name="connsiteY21" fmla="*/ 271908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3058187 w 3764972"/>
                <a:gd name="connsiteY20" fmla="*/ 2379997 h 2903244"/>
                <a:gd name="connsiteX21" fmla="*/ 2914677 w 3764972"/>
                <a:gd name="connsiteY21" fmla="*/ 271908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3058187 w 3764972"/>
                <a:gd name="connsiteY20" fmla="*/ 2379997 h 2903244"/>
                <a:gd name="connsiteX21" fmla="*/ 3105177 w 3764972"/>
                <a:gd name="connsiteY21" fmla="*/ 261240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3058187 w 3764972"/>
                <a:gd name="connsiteY20" fmla="*/ 2379997 h 2903244"/>
                <a:gd name="connsiteX21" fmla="*/ 3105177 w 3764972"/>
                <a:gd name="connsiteY21" fmla="*/ 2612407 h 2903244"/>
                <a:gd name="connsiteX22" fmla="*/ 2813077 w 3764972"/>
                <a:gd name="connsiteY22" fmla="*/ 2344437 h 2903244"/>
                <a:gd name="connsiteX23" fmla="*/ 261876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16607 w 3764972"/>
                <a:gd name="connsiteY19" fmla="*/ 2101867 h 2903244"/>
                <a:gd name="connsiteX20" fmla="*/ 3058187 w 3764972"/>
                <a:gd name="connsiteY20" fmla="*/ 2379997 h 2903244"/>
                <a:gd name="connsiteX21" fmla="*/ 3105177 w 3764972"/>
                <a:gd name="connsiteY21" fmla="*/ 2612407 h 2903244"/>
                <a:gd name="connsiteX22" fmla="*/ 2813077 w 3764972"/>
                <a:gd name="connsiteY22" fmla="*/ 2344437 h 2903244"/>
                <a:gd name="connsiteX23" fmla="*/ 261876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317777 w 3765465"/>
                <a:gd name="connsiteY24" fmla="*/ 2477787 h 2903244"/>
                <a:gd name="connsiteX25" fmla="*/ 2286027 w 3765465"/>
                <a:gd name="connsiteY25" fmla="*/ 2757187 h 2903244"/>
                <a:gd name="connsiteX26" fmla="*/ 2241577 w 3765465"/>
                <a:gd name="connsiteY26" fmla="*/ 2807987 h 2903244"/>
                <a:gd name="connsiteX27" fmla="*/ 2139977 w 3765465"/>
                <a:gd name="connsiteY27" fmla="*/ 2452387 h 2903244"/>
                <a:gd name="connsiteX28" fmla="*/ 1873277 w 3765465"/>
                <a:gd name="connsiteY28" fmla="*/ 243333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286027 w 3765465"/>
                <a:gd name="connsiteY25" fmla="*/ 2757187 h 2903244"/>
                <a:gd name="connsiteX26" fmla="*/ 2241577 w 3765465"/>
                <a:gd name="connsiteY26" fmla="*/ 2807987 h 2903244"/>
                <a:gd name="connsiteX27" fmla="*/ 2139977 w 3765465"/>
                <a:gd name="connsiteY27" fmla="*/ 2452387 h 2903244"/>
                <a:gd name="connsiteX28" fmla="*/ 1873277 w 3765465"/>
                <a:gd name="connsiteY28" fmla="*/ 243333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362227 w 3765465"/>
                <a:gd name="connsiteY25" fmla="*/ 2627647 h 2903244"/>
                <a:gd name="connsiteX26" fmla="*/ 2241577 w 3765465"/>
                <a:gd name="connsiteY26" fmla="*/ 2807987 h 2903244"/>
                <a:gd name="connsiteX27" fmla="*/ 2139977 w 3765465"/>
                <a:gd name="connsiteY27" fmla="*/ 2452387 h 2903244"/>
                <a:gd name="connsiteX28" fmla="*/ 1873277 w 3765465"/>
                <a:gd name="connsiteY28" fmla="*/ 243333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362227 w 3765465"/>
                <a:gd name="connsiteY25" fmla="*/ 2627647 h 2903244"/>
                <a:gd name="connsiteX26" fmla="*/ 2241577 w 3765465"/>
                <a:gd name="connsiteY26" fmla="*/ 2807987 h 2903244"/>
                <a:gd name="connsiteX27" fmla="*/ 2139977 w 3765465"/>
                <a:gd name="connsiteY27" fmla="*/ 2452387 h 2903244"/>
                <a:gd name="connsiteX28" fmla="*/ 2162837 w 3765465"/>
                <a:gd name="connsiteY28" fmla="*/ 244857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241577 w 3765465"/>
                <a:gd name="connsiteY26" fmla="*/ 2807987 h 2903244"/>
                <a:gd name="connsiteX27" fmla="*/ 2139977 w 3765465"/>
                <a:gd name="connsiteY27" fmla="*/ 2452387 h 2903244"/>
                <a:gd name="connsiteX28" fmla="*/ 2162837 w 3765465"/>
                <a:gd name="connsiteY28" fmla="*/ 244857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500657 w 3765465"/>
                <a:gd name="connsiteY26" fmla="*/ 2792747 h 2903244"/>
                <a:gd name="connsiteX27" fmla="*/ 2139977 w 3765465"/>
                <a:gd name="connsiteY27" fmla="*/ 2452387 h 2903244"/>
                <a:gd name="connsiteX28" fmla="*/ 2162837 w 3765465"/>
                <a:gd name="connsiteY28" fmla="*/ 244857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500657 w 3765465"/>
                <a:gd name="connsiteY26" fmla="*/ 2792747 h 2903244"/>
                <a:gd name="connsiteX27" fmla="*/ 2139977 w 3765465"/>
                <a:gd name="connsiteY27" fmla="*/ 245238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500657 w 3765465"/>
                <a:gd name="connsiteY26" fmla="*/ 2792747 h 2903244"/>
                <a:gd name="connsiteX27" fmla="*/ 2269517 w 3765465"/>
                <a:gd name="connsiteY27" fmla="*/ 246000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584477 w 3765465"/>
                <a:gd name="connsiteY24" fmla="*/ 2462547 h 2903244"/>
                <a:gd name="connsiteX25" fmla="*/ 2461287 w 3765465"/>
                <a:gd name="connsiteY25" fmla="*/ 2604787 h 2903244"/>
                <a:gd name="connsiteX26" fmla="*/ 2500657 w 3765465"/>
                <a:gd name="connsiteY26" fmla="*/ 2792747 h 2903244"/>
                <a:gd name="connsiteX27" fmla="*/ 2269517 w 3765465"/>
                <a:gd name="connsiteY27" fmla="*/ 246000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584477 w 3765465"/>
                <a:gd name="connsiteY24" fmla="*/ 2462547 h 2903244"/>
                <a:gd name="connsiteX25" fmla="*/ 2583207 w 3765465"/>
                <a:gd name="connsiteY25" fmla="*/ 2597167 h 2903244"/>
                <a:gd name="connsiteX26" fmla="*/ 2500657 w 3765465"/>
                <a:gd name="connsiteY26" fmla="*/ 2792747 h 2903244"/>
                <a:gd name="connsiteX27" fmla="*/ 2269517 w 3765465"/>
                <a:gd name="connsiteY27" fmla="*/ 246000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3"/>
                <a:gd name="connsiteX1" fmla="*/ 2518437 w 3765465"/>
                <a:gd name="connsiteY1" fmla="*/ 209567 h 2903243"/>
                <a:gd name="connsiteX2" fmla="*/ 2870227 w 3765465"/>
                <a:gd name="connsiteY2" fmla="*/ 96537 h 2903243"/>
                <a:gd name="connsiteX3" fmla="*/ 3003577 w 3765465"/>
                <a:gd name="connsiteY3" fmla="*/ 102887 h 2903243"/>
                <a:gd name="connsiteX4" fmla="*/ 2843557 w 3765465"/>
                <a:gd name="connsiteY4" fmla="*/ 231157 h 2903243"/>
                <a:gd name="connsiteX5" fmla="*/ 2735607 w 3765465"/>
                <a:gd name="connsiteY5" fmla="*/ 438167 h 2903243"/>
                <a:gd name="connsiteX6" fmla="*/ 2774977 w 3765465"/>
                <a:gd name="connsiteY6" fmla="*/ 591837 h 2903243"/>
                <a:gd name="connsiteX7" fmla="*/ 2971827 w 3765465"/>
                <a:gd name="connsiteY7" fmla="*/ 483887 h 2903243"/>
                <a:gd name="connsiteX8" fmla="*/ 3182647 w 3765465"/>
                <a:gd name="connsiteY8" fmla="*/ 439437 h 2903243"/>
                <a:gd name="connsiteX9" fmla="*/ 3418867 w 3765465"/>
                <a:gd name="connsiteY9" fmla="*/ 499127 h 2903243"/>
                <a:gd name="connsiteX10" fmla="*/ 3251227 w 3765465"/>
                <a:gd name="connsiteY10" fmla="*/ 629937 h 2903243"/>
                <a:gd name="connsiteX11" fmla="*/ 3134387 w 3765465"/>
                <a:gd name="connsiteY11" fmla="*/ 861077 h 2903243"/>
                <a:gd name="connsiteX12" fmla="*/ 3294407 w 3765465"/>
                <a:gd name="connsiteY12" fmla="*/ 1113807 h 2903243"/>
                <a:gd name="connsiteX13" fmla="*/ 3549677 w 3765465"/>
                <a:gd name="connsiteY13" fmla="*/ 1228107 h 2903243"/>
                <a:gd name="connsiteX14" fmla="*/ 3238527 w 3765465"/>
                <a:gd name="connsiteY14" fmla="*/ 1404637 h 2903243"/>
                <a:gd name="connsiteX15" fmla="*/ 3420137 w 3765465"/>
                <a:gd name="connsiteY15" fmla="*/ 1572277 h 2903243"/>
                <a:gd name="connsiteX16" fmla="*/ 3643657 w 3765465"/>
                <a:gd name="connsiteY16" fmla="*/ 1778017 h 2903243"/>
                <a:gd name="connsiteX17" fmla="*/ 3747797 w 3765465"/>
                <a:gd name="connsiteY17" fmla="*/ 1992647 h 2903243"/>
                <a:gd name="connsiteX18" fmla="*/ 3280437 w 3765465"/>
                <a:gd name="connsiteY18" fmla="*/ 1948197 h 2903243"/>
                <a:gd name="connsiteX19" fmla="*/ 3116607 w 3765465"/>
                <a:gd name="connsiteY19" fmla="*/ 2101867 h 2903243"/>
                <a:gd name="connsiteX20" fmla="*/ 3058187 w 3765465"/>
                <a:gd name="connsiteY20" fmla="*/ 2379997 h 2903243"/>
                <a:gd name="connsiteX21" fmla="*/ 3105177 w 3765465"/>
                <a:gd name="connsiteY21" fmla="*/ 2612407 h 2903243"/>
                <a:gd name="connsiteX22" fmla="*/ 2813077 w 3765465"/>
                <a:gd name="connsiteY22" fmla="*/ 2344437 h 2903243"/>
                <a:gd name="connsiteX23" fmla="*/ 2618767 w 3765465"/>
                <a:gd name="connsiteY23" fmla="*/ 2293637 h 2903243"/>
                <a:gd name="connsiteX24" fmla="*/ 2584477 w 3765465"/>
                <a:gd name="connsiteY24" fmla="*/ 2462547 h 2903243"/>
                <a:gd name="connsiteX25" fmla="*/ 2583207 w 3765465"/>
                <a:gd name="connsiteY25" fmla="*/ 2597167 h 2903243"/>
                <a:gd name="connsiteX26" fmla="*/ 2500657 w 3765465"/>
                <a:gd name="connsiteY26" fmla="*/ 2792747 h 2903243"/>
                <a:gd name="connsiteX27" fmla="*/ 2269517 w 3765465"/>
                <a:gd name="connsiteY27" fmla="*/ 2460007 h 2903243"/>
                <a:gd name="connsiteX28" fmla="*/ 2147597 w 3765465"/>
                <a:gd name="connsiteY28" fmla="*/ 2471437 h 2903243"/>
                <a:gd name="connsiteX29" fmla="*/ 2000277 w 3765465"/>
                <a:gd name="connsiteY29" fmla="*/ 2712737 h 2903243"/>
                <a:gd name="connsiteX30" fmla="*/ 1860577 w 3765465"/>
                <a:gd name="connsiteY30" fmla="*/ 2903237 h 2903243"/>
                <a:gd name="connsiteX31" fmla="*/ 1816127 w 3765465"/>
                <a:gd name="connsiteY31" fmla="*/ 2706387 h 2903243"/>
                <a:gd name="connsiteX32" fmla="*/ 1555777 w 3765465"/>
                <a:gd name="connsiteY32" fmla="*/ 2376187 h 2903243"/>
                <a:gd name="connsiteX33" fmla="*/ 1403377 w 3765465"/>
                <a:gd name="connsiteY33" fmla="*/ 2509537 h 2903243"/>
                <a:gd name="connsiteX34" fmla="*/ 1384327 w 3765465"/>
                <a:gd name="connsiteY34" fmla="*/ 2884187 h 2903243"/>
                <a:gd name="connsiteX35" fmla="*/ 1085877 w 3765465"/>
                <a:gd name="connsiteY35" fmla="*/ 2477787 h 2903243"/>
                <a:gd name="connsiteX36" fmla="*/ 1231927 w 3765465"/>
                <a:gd name="connsiteY36" fmla="*/ 2103137 h 2903243"/>
                <a:gd name="connsiteX37" fmla="*/ 927127 w 3765465"/>
                <a:gd name="connsiteY37" fmla="*/ 2242837 h 2903243"/>
                <a:gd name="connsiteX38" fmla="*/ 336577 w 3765465"/>
                <a:gd name="connsiteY38" fmla="*/ 2350787 h 2903243"/>
                <a:gd name="connsiteX39" fmla="*/ 806477 w 3765465"/>
                <a:gd name="connsiteY39" fmla="*/ 2058687 h 2903243"/>
                <a:gd name="connsiteX40" fmla="*/ 876327 w 3765465"/>
                <a:gd name="connsiteY40" fmla="*/ 1652287 h 2903243"/>
                <a:gd name="connsiteX41" fmla="*/ 774727 w 3765465"/>
                <a:gd name="connsiteY41" fmla="*/ 1734837 h 2903243"/>
                <a:gd name="connsiteX42" fmla="*/ 412777 w 3765465"/>
                <a:gd name="connsiteY42" fmla="*/ 1931687 h 2903243"/>
                <a:gd name="connsiteX43" fmla="*/ 27 w 3765465"/>
                <a:gd name="connsiteY43" fmla="*/ 1766587 h 2903243"/>
                <a:gd name="connsiteX44" fmla="*/ 393727 w 3765465"/>
                <a:gd name="connsiteY44" fmla="*/ 1671337 h 2903243"/>
                <a:gd name="connsiteX45" fmla="*/ 723927 w 3765465"/>
                <a:gd name="connsiteY45" fmla="*/ 1391937 h 2903243"/>
                <a:gd name="connsiteX46" fmla="*/ 882677 w 3765465"/>
                <a:gd name="connsiteY46" fmla="*/ 1226837 h 2903243"/>
                <a:gd name="connsiteX47" fmla="*/ 469927 w 3765465"/>
                <a:gd name="connsiteY47" fmla="*/ 1271287 h 2903243"/>
                <a:gd name="connsiteX48" fmla="*/ 209577 w 3765465"/>
                <a:gd name="connsiteY48" fmla="*/ 1156987 h 2903243"/>
                <a:gd name="connsiteX49" fmla="*/ 158777 w 3765465"/>
                <a:gd name="connsiteY49" fmla="*/ 934737 h 2903243"/>
                <a:gd name="connsiteX50" fmla="*/ 469927 w 3765465"/>
                <a:gd name="connsiteY50" fmla="*/ 1029987 h 2903243"/>
                <a:gd name="connsiteX51" fmla="*/ 812827 w 3765465"/>
                <a:gd name="connsiteY51" fmla="*/ 928387 h 2903243"/>
                <a:gd name="connsiteX52" fmla="*/ 831877 w 3765465"/>
                <a:gd name="connsiteY52" fmla="*/ 604537 h 2903243"/>
                <a:gd name="connsiteX53" fmla="*/ 965227 w 3765465"/>
                <a:gd name="connsiteY53" fmla="*/ 261637 h 2903243"/>
                <a:gd name="connsiteX54" fmla="*/ 1130327 w 3765465"/>
                <a:gd name="connsiteY54" fmla="*/ 166387 h 2903243"/>
                <a:gd name="connsiteX55" fmla="*/ 1200177 w 3765465"/>
                <a:gd name="connsiteY55" fmla="*/ 420387 h 2903243"/>
                <a:gd name="connsiteX56" fmla="*/ 1536727 w 3765465"/>
                <a:gd name="connsiteY56" fmla="*/ 521987 h 2903243"/>
                <a:gd name="connsiteX57" fmla="*/ 1714527 w 3765465"/>
                <a:gd name="connsiteY57" fmla="*/ 90187 h 2903243"/>
                <a:gd name="connsiteX58" fmla="*/ 1841527 w 3765465"/>
                <a:gd name="connsiteY58" fmla="*/ 20337 h 2903243"/>
                <a:gd name="connsiteX59" fmla="*/ 1873277 w 3765465"/>
                <a:gd name="connsiteY59" fmla="*/ 356887 h 2903243"/>
                <a:gd name="connsiteX60" fmla="*/ 2057427 w 3765465"/>
                <a:gd name="connsiteY60" fmla="*/ 458487 h 2903243"/>
                <a:gd name="connsiteX61" fmla="*/ 2228877 w 3765465"/>
                <a:gd name="connsiteY61" fmla="*/ 261637 h 2903243"/>
                <a:gd name="connsiteX62" fmla="*/ 2273327 w 3765465"/>
                <a:gd name="connsiteY62" fmla="*/ 490237 h 2903243"/>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816127 w 3765465"/>
                <a:gd name="connsiteY32" fmla="*/ 2706387 h 2904496"/>
                <a:gd name="connsiteX33" fmla="*/ 1555777 w 3765465"/>
                <a:gd name="connsiteY33" fmla="*/ 2376187 h 2904496"/>
                <a:gd name="connsiteX34" fmla="*/ 1403377 w 3765465"/>
                <a:gd name="connsiteY34" fmla="*/ 250953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555777 w 3765465"/>
                <a:gd name="connsiteY33" fmla="*/ 2376187 h 2904496"/>
                <a:gd name="connsiteX34" fmla="*/ 1403377 w 3765465"/>
                <a:gd name="connsiteY34" fmla="*/ 250953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403377 w 3765465"/>
                <a:gd name="connsiteY34" fmla="*/ 250953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83287 w 3765465"/>
                <a:gd name="connsiteY40" fmla="*/ 2260617 h 2904496"/>
                <a:gd name="connsiteX41" fmla="*/ 806477 w 3765465"/>
                <a:gd name="connsiteY41" fmla="*/ 2058687 h 2904496"/>
                <a:gd name="connsiteX42" fmla="*/ 876327 w 3765465"/>
                <a:gd name="connsiteY42" fmla="*/ 16522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83287 w 3765465"/>
                <a:gd name="connsiteY40" fmla="*/ 2260617 h 2904496"/>
                <a:gd name="connsiteX41" fmla="*/ 745517 w 3765465"/>
                <a:gd name="connsiteY41" fmla="*/ 2043447 h 2904496"/>
                <a:gd name="connsiteX42" fmla="*/ 876327 w 3765465"/>
                <a:gd name="connsiteY42" fmla="*/ 16522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52807 w 3765465"/>
                <a:gd name="connsiteY40" fmla="*/ 2131077 h 2904496"/>
                <a:gd name="connsiteX41" fmla="*/ 745517 w 3765465"/>
                <a:gd name="connsiteY41" fmla="*/ 2043447 h 2904496"/>
                <a:gd name="connsiteX42" fmla="*/ 876327 w 3765465"/>
                <a:gd name="connsiteY42" fmla="*/ 16522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52807 w 3765465"/>
                <a:gd name="connsiteY40" fmla="*/ 2131077 h 2904496"/>
                <a:gd name="connsiteX41" fmla="*/ 745517 w 3765465"/>
                <a:gd name="connsiteY41" fmla="*/ 2043447 h 2904496"/>
                <a:gd name="connsiteX42" fmla="*/ 800127 w 3765465"/>
                <a:gd name="connsiteY42" fmla="*/ 18427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52807 w 3765465"/>
                <a:gd name="connsiteY40" fmla="*/ 2131077 h 2904496"/>
                <a:gd name="connsiteX41" fmla="*/ 745517 w 3765465"/>
                <a:gd name="connsiteY41" fmla="*/ 2043447 h 2904496"/>
                <a:gd name="connsiteX42" fmla="*/ 800127 w 3765465"/>
                <a:gd name="connsiteY42" fmla="*/ 1842787 h 2904496"/>
                <a:gd name="connsiteX43" fmla="*/ 675667 w 3765465"/>
                <a:gd name="connsiteY43" fmla="*/ 185675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271981 w 3624669"/>
                <a:gd name="connsiteY44" fmla="*/ 1931687 h 2904496"/>
                <a:gd name="connsiteX45" fmla="*/ 103071 w 3624669"/>
                <a:gd name="connsiteY45" fmla="*/ 1743727 h 2904496"/>
                <a:gd name="connsiteX46" fmla="*/ 252931 w 3624669"/>
                <a:gd name="connsiteY46" fmla="*/ 1671337 h 2904496"/>
                <a:gd name="connsiteX47" fmla="*/ 583131 w 3624669"/>
                <a:gd name="connsiteY47" fmla="*/ 139193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271981 w 3624669"/>
                <a:gd name="connsiteY44" fmla="*/ 1931687 h 2904496"/>
                <a:gd name="connsiteX45" fmla="*/ 103071 w 3624669"/>
                <a:gd name="connsiteY45" fmla="*/ 1743727 h 2904496"/>
                <a:gd name="connsiteX46" fmla="*/ 534871 w 3624669"/>
                <a:gd name="connsiteY46" fmla="*/ 1602757 h 2904496"/>
                <a:gd name="connsiteX47" fmla="*/ 583131 w 3624669"/>
                <a:gd name="connsiteY47" fmla="*/ 139193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271981 w 3624669"/>
                <a:gd name="connsiteY44" fmla="*/ 1931687 h 2904496"/>
                <a:gd name="connsiteX45" fmla="*/ 103071 w 3624669"/>
                <a:gd name="connsiteY45" fmla="*/ 1743727 h 2904496"/>
                <a:gd name="connsiteX46" fmla="*/ 534871 w 3624669"/>
                <a:gd name="connsiteY46" fmla="*/ 1602757 h 2904496"/>
                <a:gd name="connsiteX47" fmla="*/ 758391 w 3624669"/>
                <a:gd name="connsiteY47" fmla="*/ 139955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393901 w 3624669"/>
                <a:gd name="connsiteY44" fmla="*/ 1840247 h 2904496"/>
                <a:gd name="connsiteX45" fmla="*/ 103071 w 3624669"/>
                <a:gd name="connsiteY45" fmla="*/ 1743727 h 2904496"/>
                <a:gd name="connsiteX46" fmla="*/ 534871 w 3624669"/>
                <a:gd name="connsiteY46" fmla="*/ 1602757 h 2904496"/>
                <a:gd name="connsiteX47" fmla="*/ 758391 w 3624669"/>
                <a:gd name="connsiteY47" fmla="*/ 139955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393901 w 3624669"/>
                <a:gd name="connsiteY44" fmla="*/ 1840247 h 2904496"/>
                <a:gd name="connsiteX45" fmla="*/ 103071 w 3624669"/>
                <a:gd name="connsiteY45" fmla="*/ 1743727 h 2904496"/>
                <a:gd name="connsiteX46" fmla="*/ 534871 w 3624669"/>
                <a:gd name="connsiteY46" fmla="*/ 1602757 h 2904496"/>
                <a:gd name="connsiteX47" fmla="*/ 758391 w 3624669"/>
                <a:gd name="connsiteY47" fmla="*/ 1399557 h 2904496"/>
                <a:gd name="connsiteX48" fmla="*/ 749501 w 3624669"/>
                <a:gd name="connsiteY48" fmla="*/ 13030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7336 w 3629474"/>
                <a:gd name="connsiteY0" fmla="*/ 490237 h 2904496"/>
                <a:gd name="connsiteX1" fmla="*/ 2382446 w 3629474"/>
                <a:gd name="connsiteY1" fmla="*/ 209567 h 2904496"/>
                <a:gd name="connsiteX2" fmla="*/ 2734236 w 3629474"/>
                <a:gd name="connsiteY2" fmla="*/ 96537 h 2904496"/>
                <a:gd name="connsiteX3" fmla="*/ 2867586 w 3629474"/>
                <a:gd name="connsiteY3" fmla="*/ 102887 h 2904496"/>
                <a:gd name="connsiteX4" fmla="*/ 2707566 w 3629474"/>
                <a:gd name="connsiteY4" fmla="*/ 231157 h 2904496"/>
                <a:gd name="connsiteX5" fmla="*/ 2599616 w 3629474"/>
                <a:gd name="connsiteY5" fmla="*/ 438167 h 2904496"/>
                <a:gd name="connsiteX6" fmla="*/ 2638986 w 3629474"/>
                <a:gd name="connsiteY6" fmla="*/ 591837 h 2904496"/>
                <a:gd name="connsiteX7" fmla="*/ 2835836 w 3629474"/>
                <a:gd name="connsiteY7" fmla="*/ 483887 h 2904496"/>
                <a:gd name="connsiteX8" fmla="*/ 3046656 w 3629474"/>
                <a:gd name="connsiteY8" fmla="*/ 439437 h 2904496"/>
                <a:gd name="connsiteX9" fmla="*/ 3282876 w 3629474"/>
                <a:gd name="connsiteY9" fmla="*/ 499127 h 2904496"/>
                <a:gd name="connsiteX10" fmla="*/ 3115236 w 3629474"/>
                <a:gd name="connsiteY10" fmla="*/ 629937 h 2904496"/>
                <a:gd name="connsiteX11" fmla="*/ 2998396 w 3629474"/>
                <a:gd name="connsiteY11" fmla="*/ 861077 h 2904496"/>
                <a:gd name="connsiteX12" fmla="*/ 3158416 w 3629474"/>
                <a:gd name="connsiteY12" fmla="*/ 1113807 h 2904496"/>
                <a:gd name="connsiteX13" fmla="*/ 3413686 w 3629474"/>
                <a:gd name="connsiteY13" fmla="*/ 1228107 h 2904496"/>
                <a:gd name="connsiteX14" fmla="*/ 3102536 w 3629474"/>
                <a:gd name="connsiteY14" fmla="*/ 1404637 h 2904496"/>
                <a:gd name="connsiteX15" fmla="*/ 3284146 w 3629474"/>
                <a:gd name="connsiteY15" fmla="*/ 1572277 h 2904496"/>
                <a:gd name="connsiteX16" fmla="*/ 3507666 w 3629474"/>
                <a:gd name="connsiteY16" fmla="*/ 1778017 h 2904496"/>
                <a:gd name="connsiteX17" fmla="*/ 3611806 w 3629474"/>
                <a:gd name="connsiteY17" fmla="*/ 1992647 h 2904496"/>
                <a:gd name="connsiteX18" fmla="*/ 3144446 w 3629474"/>
                <a:gd name="connsiteY18" fmla="*/ 1948197 h 2904496"/>
                <a:gd name="connsiteX19" fmla="*/ 2980616 w 3629474"/>
                <a:gd name="connsiteY19" fmla="*/ 2101867 h 2904496"/>
                <a:gd name="connsiteX20" fmla="*/ 2922196 w 3629474"/>
                <a:gd name="connsiteY20" fmla="*/ 2379997 h 2904496"/>
                <a:gd name="connsiteX21" fmla="*/ 2969186 w 3629474"/>
                <a:gd name="connsiteY21" fmla="*/ 2612407 h 2904496"/>
                <a:gd name="connsiteX22" fmla="*/ 2677086 w 3629474"/>
                <a:gd name="connsiteY22" fmla="*/ 2344437 h 2904496"/>
                <a:gd name="connsiteX23" fmla="*/ 2482776 w 3629474"/>
                <a:gd name="connsiteY23" fmla="*/ 2293637 h 2904496"/>
                <a:gd name="connsiteX24" fmla="*/ 2448486 w 3629474"/>
                <a:gd name="connsiteY24" fmla="*/ 2462547 h 2904496"/>
                <a:gd name="connsiteX25" fmla="*/ 2447216 w 3629474"/>
                <a:gd name="connsiteY25" fmla="*/ 2597167 h 2904496"/>
                <a:gd name="connsiteX26" fmla="*/ 2364666 w 3629474"/>
                <a:gd name="connsiteY26" fmla="*/ 2792747 h 2904496"/>
                <a:gd name="connsiteX27" fmla="*/ 2133526 w 3629474"/>
                <a:gd name="connsiteY27" fmla="*/ 2460007 h 2904496"/>
                <a:gd name="connsiteX28" fmla="*/ 2011606 w 3629474"/>
                <a:gd name="connsiteY28" fmla="*/ 2471437 h 2904496"/>
                <a:gd name="connsiteX29" fmla="*/ 1864286 w 3629474"/>
                <a:gd name="connsiteY29" fmla="*/ 2712737 h 2904496"/>
                <a:gd name="connsiteX30" fmla="*/ 1724586 w 3629474"/>
                <a:gd name="connsiteY30" fmla="*/ 2903237 h 2904496"/>
                <a:gd name="connsiteX31" fmla="*/ 1614096 w 3629474"/>
                <a:gd name="connsiteY31" fmla="*/ 2618758 h 2904496"/>
                <a:gd name="connsiteX32" fmla="*/ 1626796 w 3629474"/>
                <a:gd name="connsiteY32" fmla="*/ 2630187 h 2904496"/>
                <a:gd name="connsiteX33" fmla="*/ 1511226 w 3629474"/>
                <a:gd name="connsiteY33" fmla="*/ 2391427 h 2904496"/>
                <a:gd name="connsiteX34" fmla="*/ 1366446 w 3629474"/>
                <a:gd name="connsiteY34" fmla="*/ 2540017 h 2904496"/>
                <a:gd name="connsiteX35" fmla="*/ 1149276 w 3629474"/>
                <a:gd name="connsiteY35" fmla="*/ 2861327 h 2904496"/>
                <a:gd name="connsiteX36" fmla="*/ 1094666 w 3629474"/>
                <a:gd name="connsiteY36" fmla="*/ 2470167 h 2904496"/>
                <a:gd name="connsiteX37" fmla="*/ 1164516 w 3629474"/>
                <a:gd name="connsiteY37" fmla="*/ 2164097 h 2904496"/>
                <a:gd name="connsiteX38" fmla="*/ 882576 w 3629474"/>
                <a:gd name="connsiteY38" fmla="*/ 2326657 h 2904496"/>
                <a:gd name="connsiteX39" fmla="*/ 200586 w 3629474"/>
                <a:gd name="connsiteY39" fmla="*/ 2350787 h 2904496"/>
                <a:gd name="connsiteX40" fmla="*/ 516816 w 3629474"/>
                <a:gd name="connsiteY40" fmla="*/ 2131077 h 2904496"/>
                <a:gd name="connsiteX41" fmla="*/ 609526 w 3629474"/>
                <a:gd name="connsiteY41" fmla="*/ 2043447 h 2904496"/>
                <a:gd name="connsiteX42" fmla="*/ 664136 w 3629474"/>
                <a:gd name="connsiteY42" fmla="*/ 1842787 h 2904496"/>
                <a:gd name="connsiteX43" fmla="*/ 539676 w 3629474"/>
                <a:gd name="connsiteY43" fmla="*/ 1856757 h 2904496"/>
                <a:gd name="connsiteX44" fmla="*/ 398706 w 3629474"/>
                <a:gd name="connsiteY44" fmla="*/ 1840247 h 2904496"/>
                <a:gd name="connsiteX45" fmla="*/ 107876 w 3629474"/>
                <a:gd name="connsiteY45" fmla="*/ 1743727 h 2904496"/>
                <a:gd name="connsiteX46" fmla="*/ 539676 w 3629474"/>
                <a:gd name="connsiteY46" fmla="*/ 1602757 h 2904496"/>
                <a:gd name="connsiteX47" fmla="*/ 763196 w 3629474"/>
                <a:gd name="connsiteY47" fmla="*/ 1399557 h 2904496"/>
                <a:gd name="connsiteX48" fmla="*/ 754306 w 3629474"/>
                <a:gd name="connsiteY48" fmla="*/ 1303037 h 2904496"/>
                <a:gd name="connsiteX49" fmla="*/ 471096 w 3629474"/>
                <a:gd name="connsiteY49" fmla="*/ 1286527 h 2904496"/>
                <a:gd name="connsiteX50" fmla="*/ 73586 w 3629474"/>
                <a:gd name="connsiteY50" fmla="*/ 1156987 h 2904496"/>
                <a:gd name="connsiteX51" fmla="*/ 22786 w 3629474"/>
                <a:gd name="connsiteY51" fmla="*/ 934737 h 2904496"/>
                <a:gd name="connsiteX52" fmla="*/ 333936 w 3629474"/>
                <a:gd name="connsiteY52" fmla="*/ 1029987 h 2904496"/>
                <a:gd name="connsiteX53" fmla="*/ 676836 w 3629474"/>
                <a:gd name="connsiteY53" fmla="*/ 928387 h 2904496"/>
                <a:gd name="connsiteX54" fmla="*/ 695886 w 3629474"/>
                <a:gd name="connsiteY54" fmla="*/ 604537 h 2904496"/>
                <a:gd name="connsiteX55" fmla="*/ 829236 w 3629474"/>
                <a:gd name="connsiteY55" fmla="*/ 261637 h 2904496"/>
                <a:gd name="connsiteX56" fmla="*/ 994336 w 3629474"/>
                <a:gd name="connsiteY56" fmla="*/ 166387 h 2904496"/>
                <a:gd name="connsiteX57" fmla="*/ 1064186 w 3629474"/>
                <a:gd name="connsiteY57" fmla="*/ 420387 h 2904496"/>
                <a:gd name="connsiteX58" fmla="*/ 1400736 w 3629474"/>
                <a:gd name="connsiteY58" fmla="*/ 521987 h 2904496"/>
                <a:gd name="connsiteX59" fmla="*/ 1578536 w 3629474"/>
                <a:gd name="connsiteY59" fmla="*/ 90187 h 2904496"/>
                <a:gd name="connsiteX60" fmla="*/ 1705536 w 3629474"/>
                <a:gd name="connsiteY60" fmla="*/ 20337 h 2904496"/>
                <a:gd name="connsiteX61" fmla="*/ 1737286 w 3629474"/>
                <a:gd name="connsiteY61" fmla="*/ 356887 h 2904496"/>
                <a:gd name="connsiteX62" fmla="*/ 1921436 w 3629474"/>
                <a:gd name="connsiteY62" fmla="*/ 458487 h 2904496"/>
                <a:gd name="connsiteX63" fmla="*/ 2092886 w 3629474"/>
                <a:gd name="connsiteY63" fmla="*/ 261637 h 2904496"/>
                <a:gd name="connsiteX64" fmla="*/ 2137336 w 3629474"/>
                <a:gd name="connsiteY64" fmla="*/ 490237 h 2904496"/>
                <a:gd name="connsiteX0" fmla="*/ 2073476 w 3565614"/>
                <a:gd name="connsiteY0" fmla="*/ 490237 h 2904496"/>
                <a:gd name="connsiteX1" fmla="*/ 2318586 w 3565614"/>
                <a:gd name="connsiteY1" fmla="*/ 209567 h 2904496"/>
                <a:gd name="connsiteX2" fmla="*/ 2670376 w 3565614"/>
                <a:gd name="connsiteY2" fmla="*/ 96537 h 2904496"/>
                <a:gd name="connsiteX3" fmla="*/ 2803726 w 3565614"/>
                <a:gd name="connsiteY3" fmla="*/ 102887 h 2904496"/>
                <a:gd name="connsiteX4" fmla="*/ 2643706 w 3565614"/>
                <a:gd name="connsiteY4" fmla="*/ 231157 h 2904496"/>
                <a:gd name="connsiteX5" fmla="*/ 2535756 w 3565614"/>
                <a:gd name="connsiteY5" fmla="*/ 438167 h 2904496"/>
                <a:gd name="connsiteX6" fmla="*/ 2575126 w 3565614"/>
                <a:gd name="connsiteY6" fmla="*/ 591837 h 2904496"/>
                <a:gd name="connsiteX7" fmla="*/ 2771976 w 3565614"/>
                <a:gd name="connsiteY7" fmla="*/ 483887 h 2904496"/>
                <a:gd name="connsiteX8" fmla="*/ 2982796 w 3565614"/>
                <a:gd name="connsiteY8" fmla="*/ 439437 h 2904496"/>
                <a:gd name="connsiteX9" fmla="*/ 3219016 w 3565614"/>
                <a:gd name="connsiteY9" fmla="*/ 499127 h 2904496"/>
                <a:gd name="connsiteX10" fmla="*/ 3051376 w 3565614"/>
                <a:gd name="connsiteY10" fmla="*/ 629937 h 2904496"/>
                <a:gd name="connsiteX11" fmla="*/ 2934536 w 3565614"/>
                <a:gd name="connsiteY11" fmla="*/ 861077 h 2904496"/>
                <a:gd name="connsiteX12" fmla="*/ 3094556 w 3565614"/>
                <a:gd name="connsiteY12" fmla="*/ 1113807 h 2904496"/>
                <a:gd name="connsiteX13" fmla="*/ 3349826 w 3565614"/>
                <a:gd name="connsiteY13" fmla="*/ 1228107 h 2904496"/>
                <a:gd name="connsiteX14" fmla="*/ 3038676 w 3565614"/>
                <a:gd name="connsiteY14" fmla="*/ 1404637 h 2904496"/>
                <a:gd name="connsiteX15" fmla="*/ 3220286 w 3565614"/>
                <a:gd name="connsiteY15" fmla="*/ 1572277 h 2904496"/>
                <a:gd name="connsiteX16" fmla="*/ 3443806 w 3565614"/>
                <a:gd name="connsiteY16" fmla="*/ 1778017 h 2904496"/>
                <a:gd name="connsiteX17" fmla="*/ 3547946 w 3565614"/>
                <a:gd name="connsiteY17" fmla="*/ 1992647 h 2904496"/>
                <a:gd name="connsiteX18" fmla="*/ 3080586 w 3565614"/>
                <a:gd name="connsiteY18" fmla="*/ 1948197 h 2904496"/>
                <a:gd name="connsiteX19" fmla="*/ 2916756 w 3565614"/>
                <a:gd name="connsiteY19" fmla="*/ 2101867 h 2904496"/>
                <a:gd name="connsiteX20" fmla="*/ 2858336 w 3565614"/>
                <a:gd name="connsiteY20" fmla="*/ 2379997 h 2904496"/>
                <a:gd name="connsiteX21" fmla="*/ 2905326 w 3565614"/>
                <a:gd name="connsiteY21" fmla="*/ 2612407 h 2904496"/>
                <a:gd name="connsiteX22" fmla="*/ 2613226 w 3565614"/>
                <a:gd name="connsiteY22" fmla="*/ 2344437 h 2904496"/>
                <a:gd name="connsiteX23" fmla="*/ 2418916 w 3565614"/>
                <a:gd name="connsiteY23" fmla="*/ 2293637 h 2904496"/>
                <a:gd name="connsiteX24" fmla="*/ 2384626 w 3565614"/>
                <a:gd name="connsiteY24" fmla="*/ 2462547 h 2904496"/>
                <a:gd name="connsiteX25" fmla="*/ 2383356 w 3565614"/>
                <a:gd name="connsiteY25" fmla="*/ 2597167 h 2904496"/>
                <a:gd name="connsiteX26" fmla="*/ 2300806 w 3565614"/>
                <a:gd name="connsiteY26" fmla="*/ 2792747 h 2904496"/>
                <a:gd name="connsiteX27" fmla="*/ 2069666 w 3565614"/>
                <a:gd name="connsiteY27" fmla="*/ 2460007 h 2904496"/>
                <a:gd name="connsiteX28" fmla="*/ 1947746 w 3565614"/>
                <a:gd name="connsiteY28" fmla="*/ 2471437 h 2904496"/>
                <a:gd name="connsiteX29" fmla="*/ 1800426 w 3565614"/>
                <a:gd name="connsiteY29" fmla="*/ 2712737 h 2904496"/>
                <a:gd name="connsiteX30" fmla="*/ 1660726 w 3565614"/>
                <a:gd name="connsiteY30" fmla="*/ 2903237 h 2904496"/>
                <a:gd name="connsiteX31" fmla="*/ 1550236 w 3565614"/>
                <a:gd name="connsiteY31" fmla="*/ 2618758 h 2904496"/>
                <a:gd name="connsiteX32" fmla="*/ 1562936 w 3565614"/>
                <a:gd name="connsiteY32" fmla="*/ 2630187 h 2904496"/>
                <a:gd name="connsiteX33" fmla="*/ 1447366 w 3565614"/>
                <a:gd name="connsiteY33" fmla="*/ 2391427 h 2904496"/>
                <a:gd name="connsiteX34" fmla="*/ 1302586 w 3565614"/>
                <a:gd name="connsiteY34" fmla="*/ 2540017 h 2904496"/>
                <a:gd name="connsiteX35" fmla="*/ 1085416 w 3565614"/>
                <a:gd name="connsiteY35" fmla="*/ 2861327 h 2904496"/>
                <a:gd name="connsiteX36" fmla="*/ 1030806 w 3565614"/>
                <a:gd name="connsiteY36" fmla="*/ 2470167 h 2904496"/>
                <a:gd name="connsiteX37" fmla="*/ 1100656 w 3565614"/>
                <a:gd name="connsiteY37" fmla="*/ 2164097 h 2904496"/>
                <a:gd name="connsiteX38" fmla="*/ 818716 w 3565614"/>
                <a:gd name="connsiteY38" fmla="*/ 2326657 h 2904496"/>
                <a:gd name="connsiteX39" fmla="*/ 136726 w 3565614"/>
                <a:gd name="connsiteY39" fmla="*/ 2350787 h 2904496"/>
                <a:gd name="connsiteX40" fmla="*/ 452956 w 3565614"/>
                <a:gd name="connsiteY40" fmla="*/ 2131077 h 2904496"/>
                <a:gd name="connsiteX41" fmla="*/ 545666 w 3565614"/>
                <a:gd name="connsiteY41" fmla="*/ 2043447 h 2904496"/>
                <a:gd name="connsiteX42" fmla="*/ 600276 w 3565614"/>
                <a:gd name="connsiteY42" fmla="*/ 1842787 h 2904496"/>
                <a:gd name="connsiteX43" fmla="*/ 475816 w 3565614"/>
                <a:gd name="connsiteY43" fmla="*/ 1856757 h 2904496"/>
                <a:gd name="connsiteX44" fmla="*/ 334846 w 3565614"/>
                <a:gd name="connsiteY44" fmla="*/ 1840247 h 2904496"/>
                <a:gd name="connsiteX45" fmla="*/ 44016 w 3565614"/>
                <a:gd name="connsiteY45" fmla="*/ 1743727 h 2904496"/>
                <a:gd name="connsiteX46" fmla="*/ 475816 w 3565614"/>
                <a:gd name="connsiteY46" fmla="*/ 1602757 h 2904496"/>
                <a:gd name="connsiteX47" fmla="*/ 699336 w 3565614"/>
                <a:gd name="connsiteY47" fmla="*/ 1399557 h 2904496"/>
                <a:gd name="connsiteX48" fmla="*/ 690446 w 3565614"/>
                <a:gd name="connsiteY48" fmla="*/ 1303037 h 2904496"/>
                <a:gd name="connsiteX49" fmla="*/ 407236 w 3565614"/>
                <a:gd name="connsiteY49" fmla="*/ 1286527 h 2904496"/>
                <a:gd name="connsiteX50" fmla="*/ 9726 w 3565614"/>
                <a:gd name="connsiteY50" fmla="*/ 1156987 h 2904496"/>
                <a:gd name="connsiteX51" fmla="*/ 134186 w 3565614"/>
                <a:gd name="connsiteY51" fmla="*/ 1018557 h 2904496"/>
                <a:gd name="connsiteX52" fmla="*/ 270076 w 3565614"/>
                <a:gd name="connsiteY52" fmla="*/ 1029987 h 2904496"/>
                <a:gd name="connsiteX53" fmla="*/ 612976 w 3565614"/>
                <a:gd name="connsiteY53" fmla="*/ 928387 h 2904496"/>
                <a:gd name="connsiteX54" fmla="*/ 632026 w 3565614"/>
                <a:gd name="connsiteY54" fmla="*/ 604537 h 2904496"/>
                <a:gd name="connsiteX55" fmla="*/ 765376 w 3565614"/>
                <a:gd name="connsiteY55" fmla="*/ 261637 h 2904496"/>
                <a:gd name="connsiteX56" fmla="*/ 930476 w 3565614"/>
                <a:gd name="connsiteY56" fmla="*/ 166387 h 2904496"/>
                <a:gd name="connsiteX57" fmla="*/ 1000326 w 3565614"/>
                <a:gd name="connsiteY57" fmla="*/ 420387 h 2904496"/>
                <a:gd name="connsiteX58" fmla="*/ 1336876 w 3565614"/>
                <a:gd name="connsiteY58" fmla="*/ 521987 h 2904496"/>
                <a:gd name="connsiteX59" fmla="*/ 1514676 w 3565614"/>
                <a:gd name="connsiteY59" fmla="*/ 90187 h 2904496"/>
                <a:gd name="connsiteX60" fmla="*/ 1641676 w 3565614"/>
                <a:gd name="connsiteY60" fmla="*/ 20337 h 2904496"/>
                <a:gd name="connsiteX61" fmla="*/ 1673426 w 3565614"/>
                <a:gd name="connsiteY61" fmla="*/ 356887 h 2904496"/>
                <a:gd name="connsiteX62" fmla="*/ 1857576 w 3565614"/>
                <a:gd name="connsiteY62" fmla="*/ 458487 h 2904496"/>
                <a:gd name="connsiteX63" fmla="*/ 2029026 w 3565614"/>
                <a:gd name="connsiteY63" fmla="*/ 261637 h 2904496"/>
                <a:gd name="connsiteX64" fmla="*/ 2073476 w 3565614"/>
                <a:gd name="connsiteY64" fmla="*/ 490237 h 2904496"/>
                <a:gd name="connsiteX0" fmla="*/ 2031058 w 3523196"/>
                <a:gd name="connsiteY0" fmla="*/ 490237 h 2904496"/>
                <a:gd name="connsiteX1" fmla="*/ 2276168 w 3523196"/>
                <a:gd name="connsiteY1" fmla="*/ 209567 h 2904496"/>
                <a:gd name="connsiteX2" fmla="*/ 2627958 w 3523196"/>
                <a:gd name="connsiteY2" fmla="*/ 96537 h 2904496"/>
                <a:gd name="connsiteX3" fmla="*/ 2761308 w 3523196"/>
                <a:gd name="connsiteY3" fmla="*/ 102887 h 2904496"/>
                <a:gd name="connsiteX4" fmla="*/ 2601288 w 3523196"/>
                <a:gd name="connsiteY4" fmla="*/ 231157 h 2904496"/>
                <a:gd name="connsiteX5" fmla="*/ 2493338 w 3523196"/>
                <a:gd name="connsiteY5" fmla="*/ 438167 h 2904496"/>
                <a:gd name="connsiteX6" fmla="*/ 2532708 w 3523196"/>
                <a:gd name="connsiteY6" fmla="*/ 591837 h 2904496"/>
                <a:gd name="connsiteX7" fmla="*/ 2729558 w 3523196"/>
                <a:gd name="connsiteY7" fmla="*/ 483887 h 2904496"/>
                <a:gd name="connsiteX8" fmla="*/ 2940378 w 3523196"/>
                <a:gd name="connsiteY8" fmla="*/ 439437 h 2904496"/>
                <a:gd name="connsiteX9" fmla="*/ 3176598 w 3523196"/>
                <a:gd name="connsiteY9" fmla="*/ 499127 h 2904496"/>
                <a:gd name="connsiteX10" fmla="*/ 3008958 w 3523196"/>
                <a:gd name="connsiteY10" fmla="*/ 629937 h 2904496"/>
                <a:gd name="connsiteX11" fmla="*/ 2892118 w 3523196"/>
                <a:gd name="connsiteY11" fmla="*/ 861077 h 2904496"/>
                <a:gd name="connsiteX12" fmla="*/ 3052138 w 3523196"/>
                <a:gd name="connsiteY12" fmla="*/ 1113807 h 2904496"/>
                <a:gd name="connsiteX13" fmla="*/ 3307408 w 3523196"/>
                <a:gd name="connsiteY13" fmla="*/ 1228107 h 2904496"/>
                <a:gd name="connsiteX14" fmla="*/ 2996258 w 3523196"/>
                <a:gd name="connsiteY14" fmla="*/ 1404637 h 2904496"/>
                <a:gd name="connsiteX15" fmla="*/ 3177868 w 3523196"/>
                <a:gd name="connsiteY15" fmla="*/ 1572277 h 2904496"/>
                <a:gd name="connsiteX16" fmla="*/ 3401388 w 3523196"/>
                <a:gd name="connsiteY16" fmla="*/ 1778017 h 2904496"/>
                <a:gd name="connsiteX17" fmla="*/ 3505528 w 3523196"/>
                <a:gd name="connsiteY17" fmla="*/ 1992647 h 2904496"/>
                <a:gd name="connsiteX18" fmla="*/ 3038168 w 3523196"/>
                <a:gd name="connsiteY18" fmla="*/ 1948197 h 2904496"/>
                <a:gd name="connsiteX19" fmla="*/ 2874338 w 3523196"/>
                <a:gd name="connsiteY19" fmla="*/ 2101867 h 2904496"/>
                <a:gd name="connsiteX20" fmla="*/ 2815918 w 3523196"/>
                <a:gd name="connsiteY20" fmla="*/ 2379997 h 2904496"/>
                <a:gd name="connsiteX21" fmla="*/ 2862908 w 3523196"/>
                <a:gd name="connsiteY21" fmla="*/ 2612407 h 2904496"/>
                <a:gd name="connsiteX22" fmla="*/ 2570808 w 3523196"/>
                <a:gd name="connsiteY22" fmla="*/ 2344437 h 2904496"/>
                <a:gd name="connsiteX23" fmla="*/ 2376498 w 3523196"/>
                <a:gd name="connsiteY23" fmla="*/ 2293637 h 2904496"/>
                <a:gd name="connsiteX24" fmla="*/ 2342208 w 3523196"/>
                <a:gd name="connsiteY24" fmla="*/ 2462547 h 2904496"/>
                <a:gd name="connsiteX25" fmla="*/ 2340938 w 3523196"/>
                <a:gd name="connsiteY25" fmla="*/ 2597167 h 2904496"/>
                <a:gd name="connsiteX26" fmla="*/ 2258388 w 3523196"/>
                <a:gd name="connsiteY26" fmla="*/ 2792747 h 2904496"/>
                <a:gd name="connsiteX27" fmla="*/ 2027248 w 3523196"/>
                <a:gd name="connsiteY27" fmla="*/ 2460007 h 2904496"/>
                <a:gd name="connsiteX28" fmla="*/ 1905328 w 3523196"/>
                <a:gd name="connsiteY28" fmla="*/ 2471437 h 2904496"/>
                <a:gd name="connsiteX29" fmla="*/ 1758008 w 3523196"/>
                <a:gd name="connsiteY29" fmla="*/ 2712737 h 2904496"/>
                <a:gd name="connsiteX30" fmla="*/ 1618308 w 3523196"/>
                <a:gd name="connsiteY30" fmla="*/ 2903237 h 2904496"/>
                <a:gd name="connsiteX31" fmla="*/ 1507818 w 3523196"/>
                <a:gd name="connsiteY31" fmla="*/ 2618758 h 2904496"/>
                <a:gd name="connsiteX32" fmla="*/ 1520518 w 3523196"/>
                <a:gd name="connsiteY32" fmla="*/ 2630187 h 2904496"/>
                <a:gd name="connsiteX33" fmla="*/ 1404948 w 3523196"/>
                <a:gd name="connsiteY33" fmla="*/ 2391427 h 2904496"/>
                <a:gd name="connsiteX34" fmla="*/ 1260168 w 3523196"/>
                <a:gd name="connsiteY34" fmla="*/ 2540017 h 2904496"/>
                <a:gd name="connsiteX35" fmla="*/ 1042998 w 3523196"/>
                <a:gd name="connsiteY35" fmla="*/ 2861327 h 2904496"/>
                <a:gd name="connsiteX36" fmla="*/ 988388 w 3523196"/>
                <a:gd name="connsiteY36" fmla="*/ 2470167 h 2904496"/>
                <a:gd name="connsiteX37" fmla="*/ 1058238 w 3523196"/>
                <a:gd name="connsiteY37" fmla="*/ 2164097 h 2904496"/>
                <a:gd name="connsiteX38" fmla="*/ 776298 w 3523196"/>
                <a:gd name="connsiteY38" fmla="*/ 2326657 h 2904496"/>
                <a:gd name="connsiteX39" fmla="*/ 94308 w 3523196"/>
                <a:gd name="connsiteY39" fmla="*/ 2350787 h 2904496"/>
                <a:gd name="connsiteX40" fmla="*/ 410538 w 3523196"/>
                <a:gd name="connsiteY40" fmla="*/ 2131077 h 2904496"/>
                <a:gd name="connsiteX41" fmla="*/ 503248 w 3523196"/>
                <a:gd name="connsiteY41" fmla="*/ 2043447 h 2904496"/>
                <a:gd name="connsiteX42" fmla="*/ 557858 w 3523196"/>
                <a:gd name="connsiteY42" fmla="*/ 1842787 h 2904496"/>
                <a:gd name="connsiteX43" fmla="*/ 433398 w 3523196"/>
                <a:gd name="connsiteY43" fmla="*/ 1856757 h 2904496"/>
                <a:gd name="connsiteX44" fmla="*/ 292428 w 3523196"/>
                <a:gd name="connsiteY44" fmla="*/ 1840247 h 2904496"/>
                <a:gd name="connsiteX45" fmla="*/ 1598 w 3523196"/>
                <a:gd name="connsiteY45" fmla="*/ 1743727 h 2904496"/>
                <a:gd name="connsiteX46" fmla="*/ 433398 w 3523196"/>
                <a:gd name="connsiteY46" fmla="*/ 1602757 h 2904496"/>
                <a:gd name="connsiteX47" fmla="*/ 656918 w 3523196"/>
                <a:gd name="connsiteY47" fmla="*/ 1399557 h 2904496"/>
                <a:gd name="connsiteX48" fmla="*/ 648028 w 3523196"/>
                <a:gd name="connsiteY48" fmla="*/ 1303037 h 2904496"/>
                <a:gd name="connsiteX49" fmla="*/ 364818 w 3523196"/>
                <a:gd name="connsiteY49" fmla="*/ 1286527 h 2904496"/>
                <a:gd name="connsiteX50" fmla="*/ 203528 w 3523196"/>
                <a:gd name="connsiteY50" fmla="*/ 1210327 h 2904496"/>
                <a:gd name="connsiteX51" fmla="*/ 91768 w 3523196"/>
                <a:gd name="connsiteY51" fmla="*/ 1018557 h 2904496"/>
                <a:gd name="connsiteX52" fmla="*/ 227658 w 3523196"/>
                <a:gd name="connsiteY52" fmla="*/ 1029987 h 2904496"/>
                <a:gd name="connsiteX53" fmla="*/ 570558 w 3523196"/>
                <a:gd name="connsiteY53" fmla="*/ 928387 h 2904496"/>
                <a:gd name="connsiteX54" fmla="*/ 589608 w 3523196"/>
                <a:gd name="connsiteY54" fmla="*/ 604537 h 2904496"/>
                <a:gd name="connsiteX55" fmla="*/ 722958 w 3523196"/>
                <a:gd name="connsiteY55" fmla="*/ 261637 h 2904496"/>
                <a:gd name="connsiteX56" fmla="*/ 888058 w 3523196"/>
                <a:gd name="connsiteY56" fmla="*/ 166387 h 2904496"/>
                <a:gd name="connsiteX57" fmla="*/ 957908 w 3523196"/>
                <a:gd name="connsiteY57" fmla="*/ 420387 h 2904496"/>
                <a:gd name="connsiteX58" fmla="*/ 1294458 w 3523196"/>
                <a:gd name="connsiteY58" fmla="*/ 521987 h 2904496"/>
                <a:gd name="connsiteX59" fmla="*/ 1472258 w 3523196"/>
                <a:gd name="connsiteY59" fmla="*/ 90187 h 2904496"/>
                <a:gd name="connsiteX60" fmla="*/ 1599258 w 3523196"/>
                <a:gd name="connsiteY60" fmla="*/ 20337 h 2904496"/>
                <a:gd name="connsiteX61" fmla="*/ 1631008 w 3523196"/>
                <a:gd name="connsiteY61" fmla="*/ 356887 h 2904496"/>
                <a:gd name="connsiteX62" fmla="*/ 1815158 w 3523196"/>
                <a:gd name="connsiteY62" fmla="*/ 458487 h 2904496"/>
                <a:gd name="connsiteX63" fmla="*/ 1986608 w 3523196"/>
                <a:gd name="connsiteY63" fmla="*/ 261637 h 2904496"/>
                <a:gd name="connsiteX64" fmla="*/ 2031058 w 3523196"/>
                <a:gd name="connsiteY64" fmla="*/ 490237 h 2904496"/>
                <a:gd name="connsiteX0" fmla="*/ 2031058 w 3523196"/>
                <a:gd name="connsiteY0" fmla="*/ 490237 h 2904496"/>
                <a:gd name="connsiteX1" fmla="*/ 2276168 w 3523196"/>
                <a:gd name="connsiteY1" fmla="*/ 209567 h 2904496"/>
                <a:gd name="connsiteX2" fmla="*/ 2627958 w 3523196"/>
                <a:gd name="connsiteY2" fmla="*/ 96537 h 2904496"/>
                <a:gd name="connsiteX3" fmla="*/ 2761308 w 3523196"/>
                <a:gd name="connsiteY3" fmla="*/ 102887 h 2904496"/>
                <a:gd name="connsiteX4" fmla="*/ 2601288 w 3523196"/>
                <a:gd name="connsiteY4" fmla="*/ 231157 h 2904496"/>
                <a:gd name="connsiteX5" fmla="*/ 2493338 w 3523196"/>
                <a:gd name="connsiteY5" fmla="*/ 438167 h 2904496"/>
                <a:gd name="connsiteX6" fmla="*/ 2532708 w 3523196"/>
                <a:gd name="connsiteY6" fmla="*/ 591837 h 2904496"/>
                <a:gd name="connsiteX7" fmla="*/ 2729558 w 3523196"/>
                <a:gd name="connsiteY7" fmla="*/ 483887 h 2904496"/>
                <a:gd name="connsiteX8" fmla="*/ 2940378 w 3523196"/>
                <a:gd name="connsiteY8" fmla="*/ 439437 h 2904496"/>
                <a:gd name="connsiteX9" fmla="*/ 3176598 w 3523196"/>
                <a:gd name="connsiteY9" fmla="*/ 499127 h 2904496"/>
                <a:gd name="connsiteX10" fmla="*/ 3008958 w 3523196"/>
                <a:gd name="connsiteY10" fmla="*/ 629937 h 2904496"/>
                <a:gd name="connsiteX11" fmla="*/ 2892118 w 3523196"/>
                <a:gd name="connsiteY11" fmla="*/ 861077 h 2904496"/>
                <a:gd name="connsiteX12" fmla="*/ 3052138 w 3523196"/>
                <a:gd name="connsiteY12" fmla="*/ 1113807 h 2904496"/>
                <a:gd name="connsiteX13" fmla="*/ 3307408 w 3523196"/>
                <a:gd name="connsiteY13" fmla="*/ 1228107 h 2904496"/>
                <a:gd name="connsiteX14" fmla="*/ 2996258 w 3523196"/>
                <a:gd name="connsiteY14" fmla="*/ 1404637 h 2904496"/>
                <a:gd name="connsiteX15" fmla="*/ 3177868 w 3523196"/>
                <a:gd name="connsiteY15" fmla="*/ 1572277 h 2904496"/>
                <a:gd name="connsiteX16" fmla="*/ 3401388 w 3523196"/>
                <a:gd name="connsiteY16" fmla="*/ 1778017 h 2904496"/>
                <a:gd name="connsiteX17" fmla="*/ 3505528 w 3523196"/>
                <a:gd name="connsiteY17" fmla="*/ 1992647 h 2904496"/>
                <a:gd name="connsiteX18" fmla="*/ 3038168 w 3523196"/>
                <a:gd name="connsiteY18" fmla="*/ 1948197 h 2904496"/>
                <a:gd name="connsiteX19" fmla="*/ 2874338 w 3523196"/>
                <a:gd name="connsiteY19" fmla="*/ 2101867 h 2904496"/>
                <a:gd name="connsiteX20" fmla="*/ 2815918 w 3523196"/>
                <a:gd name="connsiteY20" fmla="*/ 2379997 h 2904496"/>
                <a:gd name="connsiteX21" fmla="*/ 2862908 w 3523196"/>
                <a:gd name="connsiteY21" fmla="*/ 2612407 h 2904496"/>
                <a:gd name="connsiteX22" fmla="*/ 2570808 w 3523196"/>
                <a:gd name="connsiteY22" fmla="*/ 2344437 h 2904496"/>
                <a:gd name="connsiteX23" fmla="*/ 2376498 w 3523196"/>
                <a:gd name="connsiteY23" fmla="*/ 2293637 h 2904496"/>
                <a:gd name="connsiteX24" fmla="*/ 2342208 w 3523196"/>
                <a:gd name="connsiteY24" fmla="*/ 2462547 h 2904496"/>
                <a:gd name="connsiteX25" fmla="*/ 2340938 w 3523196"/>
                <a:gd name="connsiteY25" fmla="*/ 2597167 h 2904496"/>
                <a:gd name="connsiteX26" fmla="*/ 2258388 w 3523196"/>
                <a:gd name="connsiteY26" fmla="*/ 2792747 h 2904496"/>
                <a:gd name="connsiteX27" fmla="*/ 2027248 w 3523196"/>
                <a:gd name="connsiteY27" fmla="*/ 2460007 h 2904496"/>
                <a:gd name="connsiteX28" fmla="*/ 1905328 w 3523196"/>
                <a:gd name="connsiteY28" fmla="*/ 2471437 h 2904496"/>
                <a:gd name="connsiteX29" fmla="*/ 1758008 w 3523196"/>
                <a:gd name="connsiteY29" fmla="*/ 2712737 h 2904496"/>
                <a:gd name="connsiteX30" fmla="*/ 1618308 w 3523196"/>
                <a:gd name="connsiteY30" fmla="*/ 2903237 h 2904496"/>
                <a:gd name="connsiteX31" fmla="*/ 1507818 w 3523196"/>
                <a:gd name="connsiteY31" fmla="*/ 2618758 h 2904496"/>
                <a:gd name="connsiteX32" fmla="*/ 1520518 w 3523196"/>
                <a:gd name="connsiteY32" fmla="*/ 2630187 h 2904496"/>
                <a:gd name="connsiteX33" fmla="*/ 1404948 w 3523196"/>
                <a:gd name="connsiteY33" fmla="*/ 2391427 h 2904496"/>
                <a:gd name="connsiteX34" fmla="*/ 1260168 w 3523196"/>
                <a:gd name="connsiteY34" fmla="*/ 2540017 h 2904496"/>
                <a:gd name="connsiteX35" fmla="*/ 1042998 w 3523196"/>
                <a:gd name="connsiteY35" fmla="*/ 2861327 h 2904496"/>
                <a:gd name="connsiteX36" fmla="*/ 988388 w 3523196"/>
                <a:gd name="connsiteY36" fmla="*/ 2470167 h 2904496"/>
                <a:gd name="connsiteX37" fmla="*/ 1058238 w 3523196"/>
                <a:gd name="connsiteY37" fmla="*/ 2164097 h 2904496"/>
                <a:gd name="connsiteX38" fmla="*/ 776298 w 3523196"/>
                <a:gd name="connsiteY38" fmla="*/ 2326657 h 2904496"/>
                <a:gd name="connsiteX39" fmla="*/ 94308 w 3523196"/>
                <a:gd name="connsiteY39" fmla="*/ 2350787 h 2904496"/>
                <a:gd name="connsiteX40" fmla="*/ 410538 w 3523196"/>
                <a:gd name="connsiteY40" fmla="*/ 2131077 h 2904496"/>
                <a:gd name="connsiteX41" fmla="*/ 503248 w 3523196"/>
                <a:gd name="connsiteY41" fmla="*/ 2043447 h 2904496"/>
                <a:gd name="connsiteX42" fmla="*/ 557858 w 3523196"/>
                <a:gd name="connsiteY42" fmla="*/ 1842787 h 2904496"/>
                <a:gd name="connsiteX43" fmla="*/ 433398 w 3523196"/>
                <a:gd name="connsiteY43" fmla="*/ 1856757 h 2904496"/>
                <a:gd name="connsiteX44" fmla="*/ 292428 w 3523196"/>
                <a:gd name="connsiteY44" fmla="*/ 1840247 h 2904496"/>
                <a:gd name="connsiteX45" fmla="*/ 1598 w 3523196"/>
                <a:gd name="connsiteY45" fmla="*/ 1743727 h 2904496"/>
                <a:gd name="connsiteX46" fmla="*/ 433398 w 3523196"/>
                <a:gd name="connsiteY46" fmla="*/ 1602757 h 2904496"/>
                <a:gd name="connsiteX47" fmla="*/ 656918 w 3523196"/>
                <a:gd name="connsiteY47" fmla="*/ 1399557 h 2904496"/>
                <a:gd name="connsiteX48" fmla="*/ 648028 w 3523196"/>
                <a:gd name="connsiteY48" fmla="*/ 1303037 h 2904496"/>
                <a:gd name="connsiteX49" fmla="*/ 364818 w 3523196"/>
                <a:gd name="connsiteY49" fmla="*/ 1286527 h 2904496"/>
                <a:gd name="connsiteX50" fmla="*/ 203528 w 3523196"/>
                <a:gd name="connsiteY50" fmla="*/ 1210327 h 2904496"/>
                <a:gd name="connsiteX51" fmla="*/ 91768 w 3523196"/>
                <a:gd name="connsiteY51" fmla="*/ 1018557 h 2904496"/>
                <a:gd name="connsiteX52" fmla="*/ 334338 w 3523196"/>
                <a:gd name="connsiteY52" fmla="*/ 1052847 h 2904496"/>
                <a:gd name="connsiteX53" fmla="*/ 570558 w 3523196"/>
                <a:gd name="connsiteY53" fmla="*/ 928387 h 2904496"/>
                <a:gd name="connsiteX54" fmla="*/ 589608 w 3523196"/>
                <a:gd name="connsiteY54" fmla="*/ 604537 h 2904496"/>
                <a:gd name="connsiteX55" fmla="*/ 722958 w 3523196"/>
                <a:gd name="connsiteY55" fmla="*/ 261637 h 2904496"/>
                <a:gd name="connsiteX56" fmla="*/ 888058 w 3523196"/>
                <a:gd name="connsiteY56" fmla="*/ 166387 h 2904496"/>
                <a:gd name="connsiteX57" fmla="*/ 957908 w 3523196"/>
                <a:gd name="connsiteY57" fmla="*/ 420387 h 2904496"/>
                <a:gd name="connsiteX58" fmla="*/ 1294458 w 3523196"/>
                <a:gd name="connsiteY58" fmla="*/ 521987 h 2904496"/>
                <a:gd name="connsiteX59" fmla="*/ 1472258 w 3523196"/>
                <a:gd name="connsiteY59" fmla="*/ 90187 h 2904496"/>
                <a:gd name="connsiteX60" fmla="*/ 1599258 w 3523196"/>
                <a:gd name="connsiteY60" fmla="*/ 20337 h 2904496"/>
                <a:gd name="connsiteX61" fmla="*/ 1631008 w 3523196"/>
                <a:gd name="connsiteY61" fmla="*/ 356887 h 2904496"/>
                <a:gd name="connsiteX62" fmla="*/ 1815158 w 3523196"/>
                <a:gd name="connsiteY62" fmla="*/ 458487 h 2904496"/>
                <a:gd name="connsiteX63" fmla="*/ 1986608 w 3523196"/>
                <a:gd name="connsiteY63" fmla="*/ 261637 h 2904496"/>
                <a:gd name="connsiteX64" fmla="*/ 2031058 w 3523196"/>
                <a:gd name="connsiteY64" fmla="*/ 490237 h 2904496"/>
                <a:gd name="connsiteX0" fmla="*/ 2032956 w 3525094"/>
                <a:gd name="connsiteY0" fmla="*/ 490237 h 2904496"/>
                <a:gd name="connsiteX1" fmla="*/ 2278066 w 3525094"/>
                <a:gd name="connsiteY1" fmla="*/ 209567 h 2904496"/>
                <a:gd name="connsiteX2" fmla="*/ 2629856 w 3525094"/>
                <a:gd name="connsiteY2" fmla="*/ 96537 h 2904496"/>
                <a:gd name="connsiteX3" fmla="*/ 2763206 w 3525094"/>
                <a:gd name="connsiteY3" fmla="*/ 102887 h 2904496"/>
                <a:gd name="connsiteX4" fmla="*/ 2603186 w 3525094"/>
                <a:gd name="connsiteY4" fmla="*/ 231157 h 2904496"/>
                <a:gd name="connsiteX5" fmla="*/ 2495236 w 3525094"/>
                <a:gd name="connsiteY5" fmla="*/ 438167 h 2904496"/>
                <a:gd name="connsiteX6" fmla="*/ 2534606 w 3525094"/>
                <a:gd name="connsiteY6" fmla="*/ 591837 h 2904496"/>
                <a:gd name="connsiteX7" fmla="*/ 2731456 w 3525094"/>
                <a:gd name="connsiteY7" fmla="*/ 483887 h 2904496"/>
                <a:gd name="connsiteX8" fmla="*/ 2942276 w 3525094"/>
                <a:gd name="connsiteY8" fmla="*/ 439437 h 2904496"/>
                <a:gd name="connsiteX9" fmla="*/ 3178496 w 3525094"/>
                <a:gd name="connsiteY9" fmla="*/ 499127 h 2904496"/>
                <a:gd name="connsiteX10" fmla="*/ 3010856 w 3525094"/>
                <a:gd name="connsiteY10" fmla="*/ 629937 h 2904496"/>
                <a:gd name="connsiteX11" fmla="*/ 2894016 w 3525094"/>
                <a:gd name="connsiteY11" fmla="*/ 861077 h 2904496"/>
                <a:gd name="connsiteX12" fmla="*/ 3054036 w 3525094"/>
                <a:gd name="connsiteY12" fmla="*/ 1113807 h 2904496"/>
                <a:gd name="connsiteX13" fmla="*/ 3309306 w 3525094"/>
                <a:gd name="connsiteY13" fmla="*/ 1228107 h 2904496"/>
                <a:gd name="connsiteX14" fmla="*/ 2998156 w 3525094"/>
                <a:gd name="connsiteY14" fmla="*/ 1404637 h 2904496"/>
                <a:gd name="connsiteX15" fmla="*/ 3179766 w 3525094"/>
                <a:gd name="connsiteY15" fmla="*/ 1572277 h 2904496"/>
                <a:gd name="connsiteX16" fmla="*/ 3403286 w 3525094"/>
                <a:gd name="connsiteY16" fmla="*/ 1778017 h 2904496"/>
                <a:gd name="connsiteX17" fmla="*/ 3507426 w 3525094"/>
                <a:gd name="connsiteY17" fmla="*/ 1992647 h 2904496"/>
                <a:gd name="connsiteX18" fmla="*/ 3040066 w 3525094"/>
                <a:gd name="connsiteY18" fmla="*/ 1948197 h 2904496"/>
                <a:gd name="connsiteX19" fmla="*/ 2876236 w 3525094"/>
                <a:gd name="connsiteY19" fmla="*/ 2101867 h 2904496"/>
                <a:gd name="connsiteX20" fmla="*/ 2817816 w 3525094"/>
                <a:gd name="connsiteY20" fmla="*/ 2379997 h 2904496"/>
                <a:gd name="connsiteX21" fmla="*/ 2864806 w 3525094"/>
                <a:gd name="connsiteY21" fmla="*/ 2612407 h 2904496"/>
                <a:gd name="connsiteX22" fmla="*/ 2572706 w 3525094"/>
                <a:gd name="connsiteY22" fmla="*/ 2344437 h 2904496"/>
                <a:gd name="connsiteX23" fmla="*/ 2378396 w 3525094"/>
                <a:gd name="connsiteY23" fmla="*/ 2293637 h 2904496"/>
                <a:gd name="connsiteX24" fmla="*/ 2344106 w 3525094"/>
                <a:gd name="connsiteY24" fmla="*/ 2462547 h 2904496"/>
                <a:gd name="connsiteX25" fmla="*/ 2342836 w 3525094"/>
                <a:gd name="connsiteY25" fmla="*/ 2597167 h 2904496"/>
                <a:gd name="connsiteX26" fmla="*/ 2260286 w 3525094"/>
                <a:gd name="connsiteY26" fmla="*/ 2792747 h 2904496"/>
                <a:gd name="connsiteX27" fmla="*/ 2029146 w 3525094"/>
                <a:gd name="connsiteY27" fmla="*/ 2460007 h 2904496"/>
                <a:gd name="connsiteX28" fmla="*/ 1907226 w 3525094"/>
                <a:gd name="connsiteY28" fmla="*/ 2471437 h 2904496"/>
                <a:gd name="connsiteX29" fmla="*/ 1759906 w 3525094"/>
                <a:gd name="connsiteY29" fmla="*/ 2712737 h 2904496"/>
                <a:gd name="connsiteX30" fmla="*/ 1620206 w 3525094"/>
                <a:gd name="connsiteY30" fmla="*/ 2903237 h 2904496"/>
                <a:gd name="connsiteX31" fmla="*/ 1509716 w 3525094"/>
                <a:gd name="connsiteY31" fmla="*/ 2618758 h 2904496"/>
                <a:gd name="connsiteX32" fmla="*/ 1522416 w 3525094"/>
                <a:gd name="connsiteY32" fmla="*/ 2630187 h 2904496"/>
                <a:gd name="connsiteX33" fmla="*/ 1406846 w 3525094"/>
                <a:gd name="connsiteY33" fmla="*/ 2391427 h 2904496"/>
                <a:gd name="connsiteX34" fmla="*/ 1262066 w 3525094"/>
                <a:gd name="connsiteY34" fmla="*/ 2540017 h 2904496"/>
                <a:gd name="connsiteX35" fmla="*/ 1044896 w 3525094"/>
                <a:gd name="connsiteY35" fmla="*/ 2861327 h 2904496"/>
                <a:gd name="connsiteX36" fmla="*/ 990286 w 3525094"/>
                <a:gd name="connsiteY36" fmla="*/ 2470167 h 2904496"/>
                <a:gd name="connsiteX37" fmla="*/ 1060136 w 3525094"/>
                <a:gd name="connsiteY37" fmla="*/ 2164097 h 2904496"/>
                <a:gd name="connsiteX38" fmla="*/ 778196 w 3525094"/>
                <a:gd name="connsiteY38" fmla="*/ 2326657 h 2904496"/>
                <a:gd name="connsiteX39" fmla="*/ 96206 w 3525094"/>
                <a:gd name="connsiteY39" fmla="*/ 2350787 h 2904496"/>
                <a:gd name="connsiteX40" fmla="*/ 412436 w 3525094"/>
                <a:gd name="connsiteY40" fmla="*/ 2131077 h 2904496"/>
                <a:gd name="connsiteX41" fmla="*/ 505146 w 3525094"/>
                <a:gd name="connsiteY41" fmla="*/ 2043447 h 2904496"/>
                <a:gd name="connsiteX42" fmla="*/ 559756 w 3525094"/>
                <a:gd name="connsiteY42" fmla="*/ 1842787 h 2904496"/>
                <a:gd name="connsiteX43" fmla="*/ 435296 w 3525094"/>
                <a:gd name="connsiteY43" fmla="*/ 1856757 h 2904496"/>
                <a:gd name="connsiteX44" fmla="*/ 294326 w 3525094"/>
                <a:gd name="connsiteY44" fmla="*/ 1840247 h 2904496"/>
                <a:gd name="connsiteX45" fmla="*/ 3496 w 3525094"/>
                <a:gd name="connsiteY45" fmla="*/ 1743727 h 2904496"/>
                <a:gd name="connsiteX46" fmla="*/ 511496 w 3525094"/>
                <a:gd name="connsiteY46" fmla="*/ 1564657 h 2904496"/>
                <a:gd name="connsiteX47" fmla="*/ 658816 w 3525094"/>
                <a:gd name="connsiteY47" fmla="*/ 1399557 h 2904496"/>
                <a:gd name="connsiteX48" fmla="*/ 649926 w 3525094"/>
                <a:gd name="connsiteY48" fmla="*/ 1303037 h 2904496"/>
                <a:gd name="connsiteX49" fmla="*/ 366716 w 3525094"/>
                <a:gd name="connsiteY49" fmla="*/ 1286527 h 2904496"/>
                <a:gd name="connsiteX50" fmla="*/ 205426 w 3525094"/>
                <a:gd name="connsiteY50" fmla="*/ 1210327 h 2904496"/>
                <a:gd name="connsiteX51" fmla="*/ 93666 w 3525094"/>
                <a:gd name="connsiteY51" fmla="*/ 1018557 h 2904496"/>
                <a:gd name="connsiteX52" fmla="*/ 336236 w 3525094"/>
                <a:gd name="connsiteY52" fmla="*/ 1052847 h 2904496"/>
                <a:gd name="connsiteX53" fmla="*/ 572456 w 3525094"/>
                <a:gd name="connsiteY53" fmla="*/ 928387 h 2904496"/>
                <a:gd name="connsiteX54" fmla="*/ 591506 w 3525094"/>
                <a:gd name="connsiteY54" fmla="*/ 604537 h 2904496"/>
                <a:gd name="connsiteX55" fmla="*/ 724856 w 3525094"/>
                <a:gd name="connsiteY55" fmla="*/ 261637 h 2904496"/>
                <a:gd name="connsiteX56" fmla="*/ 889956 w 3525094"/>
                <a:gd name="connsiteY56" fmla="*/ 166387 h 2904496"/>
                <a:gd name="connsiteX57" fmla="*/ 959806 w 3525094"/>
                <a:gd name="connsiteY57" fmla="*/ 420387 h 2904496"/>
                <a:gd name="connsiteX58" fmla="*/ 1296356 w 3525094"/>
                <a:gd name="connsiteY58" fmla="*/ 521987 h 2904496"/>
                <a:gd name="connsiteX59" fmla="*/ 1474156 w 3525094"/>
                <a:gd name="connsiteY59" fmla="*/ 90187 h 2904496"/>
                <a:gd name="connsiteX60" fmla="*/ 1601156 w 3525094"/>
                <a:gd name="connsiteY60" fmla="*/ 20337 h 2904496"/>
                <a:gd name="connsiteX61" fmla="*/ 1632906 w 3525094"/>
                <a:gd name="connsiteY61" fmla="*/ 356887 h 2904496"/>
                <a:gd name="connsiteX62" fmla="*/ 1817056 w 3525094"/>
                <a:gd name="connsiteY62" fmla="*/ 458487 h 2904496"/>
                <a:gd name="connsiteX63" fmla="*/ 1988506 w 3525094"/>
                <a:gd name="connsiteY63" fmla="*/ 261637 h 2904496"/>
                <a:gd name="connsiteX64" fmla="*/ 2032956 w 3525094"/>
                <a:gd name="connsiteY64" fmla="*/ 490237 h 2904496"/>
                <a:gd name="connsiteX0" fmla="*/ 1944891 w 3437029"/>
                <a:gd name="connsiteY0" fmla="*/ 490237 h 2904496"/>
                <a:gd name="connsiteX1" fmla="*/ 2190001 w 3437029"/>
                <a:gd name="connsiteY1" fmla="*/ 209567 h 2904496"/>
                <a:gd name="connsiteX2" fmla="*/ 2541791 w 3437029"/>
                <a:gd name="connsiteY2" fmla="*/ 96537 h 2904496"/>
                <a:gd name="connsiteX3" fmla="*/ 2675141 w 3437029"/>
                <a:gd name="connsiteY3" fmla="*/ 102887 h 2904496"/>
                <a:gd name="connsiteX4" fmla="*/ 2515121 w 3437029"/>
                <a:gd name="connsiteY4" fmla="*/ 231157 h 2904496"/>
                <a:gd name="connsiteX5" fmla="*/ 2407171 w 3437029"/>
                <a:gd name="connsiteY5" fmla="*/ 438167 h 2904496"/>
                <a:gd name="connsiteX6" fmla="*/ 2446541 w 3437029"/>
                <a:gd name="connsiteY6" fmla="*/ 591837 h 2904496"/>
                <a:gd name="connsiteX7" fmla="*/ 2643391 w 3437029"/>
                <a:gd name="connsiteY7" fmla="*/ 483887 h 2904496"/>
                <a:gd name="connsiteX8" fmla="*/ 2854211 w 3437029"/>
                <a:gd name="connsiteY8" fmla="*/ 439437 h 2904496"/>
                <a:gd name="connsiteX9" fmla="*/ 3090431 w 3437029"/>
                <a:gd name="connsiteY9" fmla="*/ 499127 h 2904496"/>
                <a:gd name="connsiteX10" fmla="*/ 2922791 w 3437029"/>
                <a:gd name="connsiteY10" fmla="*/ 629937 h 2904496"/>
                <a:gd name="connsiteX11" fmla="*/ 2805951 w 3437029"/>
                <a:gd name="connsiteY11" fmla="*/ 861077 h 2904496"/>
                <a:gd name="connsiteX12" fmla="*/ 2965971 w 3437029"/>
                <a:gd name="connsiteY12" fmla="*/ 1113807 h 2904496"/>
                <a:gd name="connsiteX13" fmla="*/ 3221241 w 3437029"/>
                <a:gd name="connsiteY13" fmla="*/ 1228107 h 2904496"/>
                <a:gd name="connsiteX14" fmla="*/ 2910091 w 3437029"/>
                <a:gd name="connsiteY14" fmla="*/ 1404637 h 2904496"/>
                <a:gd name="connsiteX15" fmla="*/ 3091701 w 3437029"/>
                <a:gd name="connsiteY15" fmla="*/ 1572277 h 2904496"/>
                <a:gd name="connsiteX16" fmla="*/ 3315221 w 3437029"/>
                <a:gd name="connsiteY16" fmla="*/ 1778017 h 2904496"/>
                <a:gd name="connsiteX17" fmla="*/ 3419361 w 3437029"/>
                <a:gd name="connsiteY17" fmla="*/ 1992647 h 2904496"/>
                <a:gd name="connsiteX18" fmla="*/ 2952001 w 3437029"/>
                <a:gd name="connsiteY18" fmla="*/ 1948197 h 2904496"/>
                <a:gd name="connsiteX19" fmla="*/ 2788171 w 3437029"/>
                <a:gd name="connsiteY19" fmla="*/ 2101867 h 2904496"/>
                <a:gd name="connsiteX20" fmla="*/ 2729751 w 3437029"/>
                <a:gd name="connsiteY20" fmla="*/ 2379997 h 2904496"/>
                <a:gd name="connsiteX21" fmla="*/ 2776741 w 3437029"/>
                <a:gd name="connsiteY21" fmla="*/ 2612407 h 2904496"/>
                <a:gd name="connsiteX22" fmla="*/ 2484641 w 3437029"/>
                <a:gd name="connsiteY22" fmla="*/ 2344437 h 2904496"/>
                <a:gd name="connsiteX23" fmla="*/ 2290331 w 3437029"/>
                <a:gd name="connsiteY23" fmla="*/ 2293637 h 2904496"/>
                <a:gd name="connsiteX24" fmla="*/ 2256041 w 3437029"/>
                <a:gd name="connsiteY24" fmla="*/ 2462547 h 2904496"/>
                <a:gd name="connsiteX25" fmla="*/ 2254771 w 3437029"/>
                <a:gd name="connsiteY25" fmla="*/ 2597167 h 2904496"/>
                <a:gd name="connsiteX26" fmla="*/ 2172221 w 3437029"/>
                <a:gd name="connsiteY26" fmla="*/ 2792747 h 2904496"/>
                <a:gd name="connsiteX27" fmla="*/ 1941081 w 3437029"/>
                <a:gd name="connsiteY27" fmla="*/ 2460007 h 2904496"/>
                <a:gd name="connsiteX28" fmla="*/ 1819161 w 3437029"/>
                <a:gd name="connsiteY28" fmla="*/ 2471437 h 2904496"/>
                <a:gd name="connsiteX29" fmla="*/ 1671841 w 3437029"/>
                <a:gd name="connsiteY29" fmla="*/ 2712737 h 2904496"/>
                <a:gd name="connsiteX30" fmla="*/ 1532141 w 3437029"/>
                <a:gd name="connsiteY30" fmla="*/ 2903237 h 2904496"/>
                <a:gd name="connsiteX31" fmla="*/ 1421651 w 3437029"/>
                <a:gd name="connsiteY31" fmla="*/ 2618758 h 2904496"/>
                <a:gd name="connsiteX32" fmla="*/ 1434351 w 3437029"/>
                <a:gd name="connsiteY32" fmla="*/ 2630187 h 2904496"/>
                <a:gd name="connsiteX33" fmla="*/ 1318781 w 3437029"/>
                <a:gd name="connsiteY33" fmla="*/ 2391427 h 2904496"/>
                <a:gd name="connsiteX34" fmla="*/ 1174001 w 3437029"/>
                <a:gd name="connsiteY34" fmla="*/ 2540017 h 2904496"/>
                <a:gd name="connsiteX35" fmla="*/ 956831 w 3437029"/>
                <a:gd name="connsiteY35" fmla="*/ 2861327 h 2904496"/>
                <a:gd name="connsiteX36" fmla="*/ 902221 w 3437029"/>
                <a:gd name="connsiteY36" fmla="*/ 2470167 h 2904496"/>
                <a:gd name="connsiteX37" fmla="*/ 972071 w 3437029"/>
                <a:gd name="connsiteY37" fmla="*/ 2164097 h 2904496"/>
                <a:gd name="connsiteX38" fmla="*/ 690131 w 3437029"/>
                <a:gd name="connsiteY38" fmla="*/ 2326657 h 2904496"/>
                <a:gd name="connsiteX39" fmla="*/ 8141 w 3437029"/>
                <a:gd name="connsiteY39" fmla="*/ 2350787 h 2904496"/>
                <a:gd name="connsiteX40" fmla="*/ 324371 w 3437029"/>
                <a:gd name="connsiteY40" fmla="*/ 2131077 h 2904496"/>
                <a:gd name="connsiteX41" fmla="*/ 417081 w 3437029"/>
                <a:gd name="connsiteY41" fmla="*/ 2043447 h 2904496"/>
                <a:gd name="connsiteX42" fmla="*/ 471691 w 3437029"/>
                <a:gd name="connsiteY42" fmla="*/ 1842787 h 2904496"/>
                <a:gd name="connsiteX43" fmla="*/ 347231 w 3437029"/>
                <a:gd name="connsiteY43" fmla="*/ 1856757 h 2904496"/>
                <a:gd name="connsiteX44" fmla="*/ 206261 w 3437029"/>
                <a:gd name="connsiteY44" fmla="*/ 1840247 h 2904496"/>
                <a:gd name="connsiteX45" fmla="*/ 113551 w 3437029"/>
                <a:gd name="connsiteY45" fmla="*/ 1682767 h 2904496"/>
                <a:gd name="connsiteX46" fmla="*/ 423431 w 3437029"/>
                <a:gd name="connsiteY46" fmla="*/ 1564657 h 2904496"/>
                <a:gd name="connsiteX47" fmla="*/ 570751 w 3437029"/>
                <a:gd name="connsiteY47" fmla="*/ 1399557 h 2904496"/>
                <a:gd name="connsiteX48" fmla="*/ 561861 w 3437029"/>
                <a:gd name="connsiteY48" fmla="*/ 1303037 h 2904496"/>
                <a:gd name="connsiteX49" fmla="*/ 278651 w 3437029"/>
                <a:gd name="connsiteY49" fmla="*/ 1286527 h 2904496"/>
                <a:gd name="connsiteX50" fmla="*/ 117361 w 3437029"/>
                <a:gd name="connsiteY50" fmla="*/ 1210327 h 2904496"/>
                <a:gd name="connsiteX51" fmla="*/ 5601 w 3437029"/>
                <a:gd name="connsiteY51" fmla="*/ 1018557 h 2904496"/>
                <a:gd name="connsiteX52" fmla="*/ 248171 w 3437029"/>
                <a:gd name="connsiteY52" fmla="*/ 1052847 h 2904496"/>
                <a:gd name="connsiteX53" fmla="*/ 484391 w 3437029"/>
                <a:gd name="connsiteY53" fmla="*/ 928387 h 2904496"/>
                <a:gd name="connsiteX54" fmla="*/ 503441 w 3437029"/>
                <a:gd name="connsiteY54" fmla="*/ 604537 h 2904496"/>
                <a:gd name="connsiteX55" fmla="*/ 636791 w 3437029"/>
                <a:gd name="connsiteY55" fmla="*/ 261637 h 2904496"/>
                <a:gd name="connsiteX56" fmla="*/ 801891 w 3437029"/>
                <a:gd name="connsiteY56" fmla="*/ 166387 h 2904496"/>
                <a:gd name="connsiteX57" fmla="*/ 871741 w 3437029"/>
                <a:gd name="connsiteY57" fmla="*/ 420387 h 2904496"/>
                <a:gd name="connsiteX58" fmla="*/ 1208291 w 3437029"/>
                <a:gd name="connsiteY58" fmla="*/ 521987 h 2904496"/>
                <a:gd name="connsiteX59" fmla="*/ 1386091 w 3437029"/>
                <a:gd name="connsiteY59" fmla="*/ 90187 h 2904496"/>
                <a:gd name="connsiteX60" fmla="*/ 1513091 w 3437029"/>
                <a:gd name="connsiteY60" fmla="*/ 20337 h 2904496"/>
                <a:gd name="connsiteX61" fmla="*/ 1544841 w 3437029"/>
                <a:gd name="connsiteY61" fmla="*/ 356887 h 2904496"/>
                <a:gd name="connsiteX62" fmla="*/ 1728991 w 3437029"/>
                <a:gd name="connsiteY62" fmla="*/ 458487 h 2904496"/>
                <a:gd name="connsiteX63" fmla="*/ 1900441 w 3437029"/>
                <a:gd name="connsiteY63" fmla="*/ 261637 h 2904496"/>
                <a:gd name="connsiteX64" fmla="*/ 1944891 w 3437029"/>
                <a:gd name="connsiteY64" fmla="*/ 490237 h 2904496"/>
                <a:gd name="connsiteX0" fmla="*/ 1944891 w 3437029"/>
                <a:gd name="connsiteY0" fmla="*/ 490237 h 2904496"/>
                <a:gd name="connsiteX1" fmla="*/ 2190001 w 3437029"/>
                <a:gd name="connsiteY1" fmla="*/ 209567 h 2904496"/>
                <a:gd name="connsiteX2" fmla="*/ 2541791 w 3437029"/>
                <a:gd name="connsiteY2" fmla="*/ 96537 h 2904496"/>
                <a:gd name="connsiteX3" fmla="*/ 2675141 w 3437029"/>
                <a:gd name="connsiteY3" fmla="*/ 102887 h 2904496"/>
                <a:gd name="connsiteX4" fmla="*/ 2515121 w 3437029"/>
                <a:gd name="connsiteY4" fmla="*/ 231157 h 2904496"/>
                <a:gd name="connsiteX5" fmla="*/ 2407171 w 3437029"/>
                <a:gd name="connsiteY5" fmla="*/ 438167 h 2904496"/>
                <a:gd name="connsiteX6" fmla="*/ 2446541 w 3437029"/>
                <a:gd name="connsiteY6" fmla="*/ 591837 h 2904496"/>
                <a:gd name="connsiteX7" fmla="*/ 2643391 w 3437029"/>
                <a:gd name="connsiteY7" fmla="*/ 483887 h 2904496"/>
                <a:gd name="connsiteX8" fmla="*/ 2854211 w 3437029"/>
                <a:gd name="connsiteY8" fmla="*/ 439437 h 2904496"/>
                <a:gd name="connsiteX9" fmla="*/ 3090431 w 3437029"/>
                <a:gd name="connsiteY9" fmla="*/ 499127 h 2904496"/>
                <a:gd name="connsiteX10" fmla="*/ 2922791 w 3437029"/>
                <a:gd name="connsiteY10" fmla="*/ 629937 h 2904496"/>
                <a:gd name="connsiteX11" fmla="*/ 2805951 w 3437029"/>
                <a:gd name="connsiteY11" fmla="*/ 861077 h 2904496"/>
                <a:gd name="connsiteX12" fmla="*/ 2965971 w 3437029"/>
                <a:gd name="connsiteY12" fmla="*/ 1113807 h 2904496"/>
                <a:gd name="connsiteX13" fmla="*/ 3221241 w 3437029"/>
                <a:gd name="connsiteY13" fmla="*/ 1228107 h 2904496"/>
                <a:gd name="connsiteX14" fmla="*/ 2910091 w 3437029"/>
                <a:gd name="connsiteY14" fmla="*/ 1404637 h 2904496"/>
                <a:gd name="connsiteX15" fmla="*/ 3091701 w 3437029"/>
                <a:gd name="connsiteY15" fmla="*/ 1572277 h 2904496"/>
                <a:gd name="connsiteX16" fmla="*/ 3315221 w 3437029"/>
                <a:gd name="connsiteY16" fmla="*/ 1778017 h 2904496"/>
                <a:gd name="connsiteX17" fmla="*/ 3419361 w 3437029"/>
                <a:gd name="connsiteY17" fmla="*/ 1992647 h 2904496"/>
                <a:gd name="connsiteX18" fmla="*/ 2952001 w 3437029"/>
                <a:gd name="connsiteY18" fmla="*/ 1948197 h 2904496"/>
                <a:gd name="connsiteX19" fmla="*/ 2788171 w 3437029"/>
                <a:gd name="connsiteY19" fmla="*/ 2101867 h 2904496"/>
                <a:gd name="connsiteX20" fmla="*/ 2729751 w 3437029"/>
                <a:gd name="connsiteY20" fmla="*/ 2379997 h 2904496"/>
                <a:gd name="connsiteX21" fmla="*/ 2776741 w 3437029"/>
                <a:gd name="connsiteY21" fmla="*/ 2612407 h 2904496"/>
                <a:gd name="connsiteX22" fmla="*/ 2484641 w 3437029"/>
                <a:gd name="connsiteY22" fmla="*/ 2344437 h 2904496"/>
                <a:gd name="connsiteX23" fmla="*/ 2290331 w 3437029"/>
                <a:gd name="connsiteY23" fmla="*/ 2293637 h 2904496"/>
                <a:gd name="connsiteX24" fmla="*/ 2256041 w 3437029"/>
                <a:gd name="connsiteY24" fmla="*/ 2462547 h 2904496"/>
                <a:gd name="connsiteX25" fmla="*/ 2254771 w 3437029"/>
                <a:gd name="connsiteY25" fmla="*/ 2597167 h 2904496"/>
                <a:gd name="connsiteX26" fmla="*/ 2172221 w 3437029"/>
                <a:gd name="connsiteY26" fmla="*/ 2792747 h 2904496"/>
                <a:gd name="connsiteX27" fmla="*/ 1941081 w 3437029"/>
                <a:gd name="connsiteY27" fmla="*/ 2460007 h 2904496"/>
                <a:gd name="connsiteX28" fmla="*/ 1819161 w 3437029"/>
                <a:gd name="connsiteY28" fmla="*/ 2471437 h 2904496"/>
                <a:gd name="connsiteX29" fmla="*/ 1671841 w 3437029"/>
                <a:gd name="connsiteY29" fmla="*/ 2712737 h 2904496"/>
                <a:gd name="connsiteX30" fmla="*/ 1532141 w 3437029"/>
                <a:gd name="connsiteY30" fmla="*/ 2903237 h 2904496"/>
                <a:gd name="connsiteX31" fmla="*/ 1421651 w 3437029"/>
                <a:gd name="connsiteY31" fmla="*/ 2618758 h 2904496"/>
                <a:gd name="connsiteX32" fmla="*/ 1434351 w 3437029"/>
                <a:gd name="connsiteY32" fmla="*/ 2630187 h 2904496"/>
                <a:gd name="connsiteX33" fmla="*/ 1318781 w 3437029"/>
                <a:gd name="connsiteY33" fmla="*/ 2391427 h 2904496"/>
                <a:gd name="connsiteX34" fmla="*/ 1174001 w 3437029"/>
                <a:gd name="connsiteY34" fmla="*/ 2540017 h 2904496"/>
                <a:gd name="connsiteX35" fmla="*/ 956831 w 3437029"/>
                <a:gd name="connsiteY35" fmla="*/ 2861327 h 2904496"/>
                <a:gd name="connsiteX36" fmla="*/ 902221 w 3437029"/>
                <a:gd name="connsiteY36" fmla="*/ 2470167 h 2904496"/>
                <a:gd name="connsiteX37" fmla="*/ 972071 w 3437029"/>
                <a:gd name="connsiteY37" fmla="*/ 2164097 h 2904496"/>
                <a:gd name="connsiteX38" fmla="*/ 690131 w 3437029"/>
                <a:gd name="connsiteY38" fmla="*/ 2326657 h 2904496"/>
                <a:gd name="connsiteX39" fmla="*/ 8141 w 3437029"/>
                <a:gd name="connsiteY39" fmla="*/ 2350787 h 2904496"/>
                <a:gd name="connsiteX40" fmla="*/ 324371 w 3437029"/>
                <a:gd name="connsiteY40" fmla="*/ 2131077 h 2904496"/>
                <a:gd name="connsiteX41" fmla="*/ 417081 w 3437029"/>
                <a:gd name="connsiteY41" fmla="*/ 2043447 h 2904496"/>
                <a:gd name="connsiteX42" fmla="*/ 471691 w 3437029"/>
                <a:gd name="connsiteY42" fmla="*/ 1842787 h 2904496"/>
                <a:gd name="connsiteX43" fmla="*/ 347231 w 3437029"/>
                <a:gd name="connsiteY43" fmla="*/ 1856757 h 2904496"/>
                <a:gd name="connsiteX44" fmla="*/ 297701 w 3437029"/>
                <a:gd name="connsiteY44" fmla="*/ 1794527 h 2904496"/>
                <a:gd name="connsiteX45" fmla="*/ 113551 w 3437029"/>
                <a:gd name="connsiteY45" fmla="*/ 1682767 h 2904496"/>
                <a:gd name="connsiteX46" fmla="*/ 423431 w 3437029"/>
                <a:gd name="connsiteY46" fmla="*/ 1564657 h 2904496"/>
                <a:gd name="connsiteX47" fmla="*/ 570751 w 3437029"/>
                <a:gd name="connsiteY47" fmla="*/ 1399557 h 2904496"/>
                <a:gd name="connsiteX48" fmla="*/ 561861 w 3437029"/>
                <a:gd name="connsiteY48" fmla="*/ 1303037 h 2904496"/>
                <a:gd name="connsiteX49" fmla="*/ 278651 w 3437029"/>
                <a:gd name="connsiteY49" fmla="*/ 1286527 h 2904496"/>
                <a:gd name="connsiteX50" fmla="*/ 117361 w 3437029"/>
                <a:gd name="connsiteY50" fmla="*/ 1210327 h 2904496"/>
                <a:gd name="connsiteX51" fmla="*/ 5601 w 3437029"/>
                <a:gd name="connsiteY51" fmla="*/ 1018557 h 2904496"/>
                <a:gd name="connsiteX52" fmla="*/ 248171 w 3437029"/>
                <a:gd name="connsiteY52" fmla="*/ 1052847 h 2904496"/>
                <a:gd name="connsiteX53" fmla="*/ 484391 w 3437029"/>
                <a:gd name="connsiteY53" fmla="*/ 928387 h 2904496"/>
                <a:gd name="connsiteX54" fmla="*/ 503441 w 3437029"/>
                <a:gd name="connsiteY54" fmla="*/ 604537 h 2904496"/>
                <a:gd name="connsiteX55" fmla="*/ 636791 w 3437029"/>
                <a:gd name="connsiteY55" fmla="*/ 261637 h 2904496"/>
                <a:gd name="connsiteX56" fmla="*/ 801891 w 3437029"/>
                <a:gd name="connsiteY56" fmla="*/ 166387 h 2904496"/>
                <a:gd name="connsiteX57" fmla="*/ 871741 w 3437029"/>
                <a:gd name="connsiteY57" fmla="*/ 420387 h 2904496"/>
                <a:gd name="connsiteX58" fmla="*/ 1208291 w 3437029"/>
                <a:gd name="connsiteY58" fmla="*/ 521987 h 2904496"/>
                <a:gd name="connsiteX59" fmla="*/ 1386091 w 3437029"/>
                <a:gd name="connsiteY59" fmla="*/ 90187 h 2904496"/>
                <a:gd name="connsiteX60" fmla="*/ 1513091 w 3437029"/>
                <a:gd name="connsiteY60" fmla="*/ 20337 h 2904496"/>
                <a:gd name="connsiteX61" fmla="*/ 1544841 w 3437029"/>
                <a:gd name="connsiteY61" fmla="*/ 356887 h 2904496"/>
                <a:gd name="connsiteX62" fmla="*/ 1728991 w 3437029"/>
                <a:gd name="connsiteY62" fmla="*/ 458487 h 2904496"/>
                <a:gd name="connsiteX63" fmla="*/ 1900441 w 3437029"/>
                <a:gd name="connsiteY63" fmla="*/ 261637 h 2904496"/>
                <a:gd name="connsiteX64" fmla="*/ 1944891 w 3437029"/>
                <a:gd name="connsiteY64" fmla="*/ 490237 h 2904496"/>
                <a:gd name="connsiteX0" fmla="*/ 1944891 w 3437029"/>
                <a:gd name="connsiteY0" fmla="*/ 490237 h 2904496"/>
                <a:gd name="connsiteX1" fmla="*/ 2190001 w 3437029"/>
                <a:gd name="connsiteY1" fmla="*/ 209567 h 2904496"/>
                <a:gd name="connsiteX2" fmla="*/ 2541791 w 3437029"/>
                <a:gd name="connsiteY2" fmla="*/ 96537 h 2904496"/>
                <a:gd name="connsiteX3" fmla="*/ 2675141 w 3437029"/>
                <a:gd name="connsiteY3" fmla="*/ 102887 h 2904496"/>
                <a:gd name="connsiteX4" fmla="*/ 2515121 w 3437029"/>
                <a:gd name="connsiteY4" fmla="*/ 231157 h 2904496"/>
                <a:gd name="connsiteX5" fmla="*/ 2407171 w 3437029"/>
                <a:gd name="connsiteY5" fmla="*/ 438167 h 2904496"/>
                <a:gd name="connsiteX6" fmla="*/ 2446541 w 3437029"/>
                <a:gd name="connsiteY6" fmla="*/ 591837 h 2904496"/>
                <a:gd name="connsiteX7" fmla="*/ 2643391 w 3437029"/>
                <a:gd name="connsiteY7" fmla="*/ 483887 h 2904496"/>
                <a:gd name="connsiteX8" fmla="*/ 2854211 w 3437029"/>
                <a:gd name="connsiteY8" fmla="*/ 439437 h 2904496"/>
                <a:gd name="connsiteX9" fmla="*/ 3090431 w 3437029"/>
                <a:gd name="connsiteY9" fmla="*/ 499127 h 2904496"/>
                <a:gd name="connsiteX10" fmla="*/ 2922791 w 3437029"/>
                <a:gd name="connsiteY10" fmla="*/ 629937 h 2904496"/>
                <a:gd name="connsiteX11" fmla="*/ 2805951 w 3437029"/>
                <a:gd name="connsiteY11" fmla="*/ 861077 h 2904496"/>
                <a:gd name="connsiteX12" fmla="*/ 2965971 w 3437029"/>
                <a:gd name="connsiteY12" fmla="*/ 1113807 h 2904496"/>
                <a:gd name="connsiteX13" fmla="*/ 3221241 w 3437029"/>
                <a:gd name="connsiteY13" fmla="*/ 1228107 h 2904496"/>
                <a:gd name="connsiteX14" fmla="*/ 2910091 w 3437029"/>
                <a:gd name="connsiteY14" fmla="*/ 1404637 h 2904496"/>
                <a:gd name="connsiteX15" fmla="*/ 3091701 w 3437029"/>
                <a:gd name="connsiteY15" fmla="*/ 1572277 h 2904496"/>
                <a:gd name="connsiteX16" fmla="*/ 3315221 w 3437029"/>
                <a:gd name="connsiteY16" fmla="*/ 1778017 h 2904496"/>
                <a:gd name="connsiteX17" fmla="*/ 3419361 w 3437029"/>
                <a:gd name="connsiteY17" fmla="*/ 1992647 h 2904496"/>
                <a:gd name="connsiteX18" fmla="*/ 2952001 w 3437029"/>
                <a:gd name="connsiteY18" fmla="*/ 1948197 h 2904496"/>
                <a:gd name="connsiteX19" fmla="*/ 2788171 w 3437029"/>
                <a:gd name="connsiteY19" fmla="*/ 2101867 h 2904496"/>
                <a:gd name="connsiteX20" fmla="*/ 2729751 w 3437029"/>
                <a:gd name="connsiteY20" fmla="*/ 2379997 h 2904496"/>
                <a:gd name="connsiteX21" fmla="*/ 2776741 w 3437029"/>
                <a:gd name="connsiteY21" fmla="*/ 2612407 h 2904496"/>
                <a:gd name="connsiteX22" fmla="*/ 2484641 w 3437029"/>
                <a:gd name="connsiteY22" fmla="*/ 2344437 h 2904496"/>
                <a:gd name="connsiteX23" fmla="*/ 2290331 w 3437029"/>
                <a:gd name="connsiteY23" fmla="*/ 2293637 h 2904496"/>
                <a:gd name="connsiteX24" fmla="*/ 2256041 w 3437029"/>
                <a:gd name="connsiteY24" fmla="*/ 2462547 h 2904496"/>
                <a:gd name="connsiteX25" fmla="*/ 2254771 w 3437029"/>
                <a:gd name="connsiteY25" fmla="*/ 2597167 h 2904496"/>
                <a:gd name="connsiteX26" fmla="*/ 2172221 w 3437029"/>
                <a:gd name="connsiteY26" fmla="*/ 2792747 h 2904496"/>
                <a:gd name="connsiteX27" fmla="*/ 1941081 w 3437029"/>
                <a:gd name="connsiteY27" fmla="*/ 2460007 h 2904496"/>
                <a:gd name="connsiteX28" fmla="*/ 1819161 w 3437029"/>
                <a:gd name="connsiteY28" fmla="*/ 2471437 h 2904496"/>
                <a:gd name="connsiteX29" fmla="*/ 1671841 w 3437029"/>
                <a:gd name="connsiteY29" fmla="*/ 2712737 h 2904496"/>
                <a:gd name="connsiteX30" fmla="*/ 1532141 w 3437029"/>
                <a:gd name="connsiteY30" fmla="*/ 2903237 h 2904496"/>
                <a:gd name="connsiteX31" fmla="*/ 1421651 w 3437029"/>
                <a:gd name="connsiteY31" fmla="*/ 2618758 h 2904496"/>
                <a:gd name="connsiteX32" fmla="*/ 1434351 w 3437029"/>
                <a:gd name="connsiteY32" fmla="*/ 2630187 h 2904496"/>
                <a:gd name="connsiteX33" fmla="*/ 1318781 w 3437029"/>
                <a:gd name="connsiteY33" fmla="*/ 2391427 h 2904496"/>
                <a:gd name="connsiteX34" fmla="*/ 1174001 w 3437029"/>
                <a:gd name="connsiteY34" fmla="*/ 2540017 h 2904496"/>
                <a:gd name="connsiteX35" fmla="*/ 956831 w 3437029"/>
                <a:gd name="connsiteY35" fmla="*/ 2861327 h 2904496"/>
                <a:gd name="connsiteX36" fmla="*/ 902221 w 3437029"/>
                <a:gd name="connsiteY36" fmla="*/ 2470167 h 2904496"/>
                <a:gd name="connsiteX37" fmla="*/ 972071 w 3437029"/>
                <a:gd name="connsiteY37" fmla="*/ 2164097 h 2904496"/>
                <a:gd name="connsiteX38" fmla="*/ 690131 w 3437029"/>
                <a:gd name="connsiteY38" fmla="*/ 2326657 h 2904496"/>
                <a:gd name="connsiteX39" fmla="*/ 8141 w 3437029"/>
                <a:gd name="connsiteY39" fmla="*/ 2350787 h 2904496"/>
                <a:gd name="connsiteX40" fmla="*/ 324371 w 3437029"/>
                <a:gd name="connsiteY40" fmla="*/ 2131077 h 2904496"/>
                <a:gd name="connsiteX41" fmla="*/ 417081 w 3437029"/>
                <a:gd name="connsiteY41" fmla="*/ 2043447 h 2904496"/>
                <a:gd name="connsiteX42" fmla="*/ 471691 w 3437029"/>
                <a:gd name="connsiteY42" fmla="*/ 1842787 h 2904496"/>
                <a:gd name="connsiteX43" fmla="*/ 392951 w 3437029"/>
                <a:gd name="connsiteY43" fmla="*/ 1803417 h 2904496"/>
                <a:gd name="connsiteX44" fmla="*/ 297701 w 3437029"/>
                <a:gd name="connsiteY44" fmla="*/ 1794527 h 2904496"/>
                <a:gd name="connsiteX45" fmla="*/ 113551 w 3437029"/>
                <a:gd name="connsiteY45" fmla="*/ 1682767 h 2904496"/>
                <a:gd name="connsiteX46" fmla="*/ 423431 w 3437029"/>
                <a:gd name="connsiteY46" fmla="*/ 1564657 h 2904496"/>
                <a:gd name="connsiteX47" fmla="*/ 570751 w 3437029"/>
                <a:gd name="connsiteY47" fmla="*/ 1399557 h 2904496"/>
                <a:gd name="connsiteX48" fmla="*/ 561861 w 3437029"/>
                <a:gd name="connsiteY48" fmla="*/ 1303037 h 2904496"/>
                <a:gd name="connsiteX49" fmla="*/ 278651 w 3437029"/>
                <a:gd name="connsiteY49" fmla="*/ 1286527 h 2904496"/>
                <a:gd name="connsiteX50" fmla="*/ 117361 w 3437029"/>
                <a:gd name="connsiteY50" fmla="*/ 1210327 h 2904496"/>
                <a:gd name="connsiteX51" fmla="*/ 5601 w 3437029"/>
                <a:gd name="connsiteY51" fmla="*/ 1018557 h 2904496"/>
                <a:gd name="connsiteX52" fmla="*/ 248171 w 3437029"/>
                <a:gd name="connsiteY52" fmla="*/ 1052847 h 2904496"/>
                <a:gd name="connsiteX53" fmla="*/ 484391 w 3437029"/>
                <a:gd name="connsiteY53" fmla="*/ 928387 h 2904496"/>
                <a:gd name="connsiteX54" fmla="*/ 503441 w 3437029"/>
                <a:gd name="connsiteY54" fmla="*/ 604537 h 2904496"/>
                <a:gd name="connsiteX55" fmla="*/ 636791 w 3437029"/>
                <a:gd name="connsiteY55" fmla="*/ 261637 h 2904496"/>
                <a:gd name="connsiteX56" fmla="*/ 801891 w 3437029"/>
                <a:gd name="connsiteY56" fmla="*/ 166387 h 2904496"/>
                <a:gd name="connsiteX57" fmla="*/ 871741 w 3437029"/>
                <a:gd name="connsiteY57" fmla="*/ 420387 h 2904496"/>
                <a:gd name="connsiteX58" fmla="*/ 1208291 w 3437029"/>
                <a:gd name="connsiteY58" fmla="*/ 521987 h 2904496"/>
                <a:gd name="connsiteX59" fmla="*/ 1386091 w 3437029"/>
                <a:gd name="connsiteY59" fmla="*/ 90187 h 2904496"/>
                <a:gd name="connsiteX60" fmla="*/ 1513091 w 3437029"/>
                <a:gd name="connsiteY60" fmla="*/ 20337 h 2904496"/>
                <a:gd name="connsiteX61" fmla="*/ 1544841 w 3437029"/>
                <a:gd name="connsiteY61" fmla="*/ 356887 h 2904496"/>
                <a:gd name="connsiteX62" fmla="*/ 1728991 w 3437029"/>
                <a:gd name="connsiteY62" fmla="*/ 458487 h 2904496"/>
                <a:gd name="connsiteX63" fmla="*/ 1900441 w 3437029"/>
                <a:gd name="connsiteY63" fmla="*/ 261637 h 2904496"/>
                <a:gd name="connsiteX64" fmla="*/ 1944891 w 3437029"/>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7942 w 3434840"/>
                <a:gd name="connsiteY38" fmla="*/ 2326657 h 2904496"/>
                <a:gd name="connsiteX39" fmla="*/ 280272 w 3434840"/>
                <a:gd name="connsiteY39" fmla="*/ 2297447 h 2904496"/>
                <a:gd name="connsiteX40" fmla="*/ 322182 w 3434840"/>
                <a:gd name="connsiteY40" fmla="*/ 213107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80272 w 3434840"/>
                <a:gd name="connsiteY39" fmla="*/ 2297447 h 2904496"/>
                <a:gd name="connsiteX40" fmla="*/ 322182 w 3434840"/>
                <a:gd name="connsiteY40" fmla="*/ 213107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26932 w 3434840"/>
                <a:gd name="connsiteY39" fmla="*/ 2305067 h 2904496"/>
                <a:gd name="connsiteX40" fmla="*/ 322182 w 3434840"/>
                <a:gd name="connsiteY40" fmla="*/ 213107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26932 w 3434840"/>
                <a:gd name="connsiteY39" fmla="*/ 2305067 h 2904496"/>
                <a:gd name="connsiteX40" fmla="*/ 360282 w 3434840"/>
                <a:gd name="connsiteY40" fmla="*/ 214631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26932 w 3434840"/>
                <a:gd name="connsiteY39" fmla="*/ 2305067 h 2904496"/>
                <a:gd name="connsiteX40" fmla="*/ 360282 w 3434840"/>
                <a:gd name="connsiteY40" fmla="*/ 214631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54312 w 3434840"/>
                <a:gd name="connsiteY57" fmla="*/ 44324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1012 h 2905271"/>
                <a:gd name="connsiteX1" fmla="*/ 2187812 w 3434840"/>
                <a:gd name="connsiteY1" fmla="*/ 210342 h 2905271"/>
                <a:gd name="connsiteX2" fmla="*/ 2539602 w 3434840"/>
                <a:gd name="connsiteY2" fmla="*/ 97312 h 2905271"/>
                <a:gd name="connsiteX3" fmla="*/ 2672952 w 3434840"/>
                <a:gd name="connsiteY3" fmla="*/ 103662 h 2905271"/>
                <a:gd name="connsiteX4" fmla="*/ 2512932 w 3434840"/>
                <a:gd name="connsiteY4" fmla="*/ 231932 h 2905271"/>
                <a:gd name="connsiteX5" fmla="*/ 2404982 w 3434840"/>
                <a:gd name="connsiteY5" fmla="*/ 438942 h 2905271"/>
                <a:gd name="connsiteX6" fmla="*/ 2444352 w 3434840"/>
                <a:gd name="connsiteY6" fmla="*/ 592612 h 2905271"/>
                <a:gd name="connsiteX7" fmla="*/ 2641202 w 3434840"/>
                <a:gd name="connsiteY7" fmla="*/ 484662 h 2905271"/>
                <a:gd name="connsiteX8" fmla="*/ 2852022 w 3434840"/>
                <a:gd name="connsiteY8" fmla="*/ 440212 h 2905271"/>
                <a:gd name="connsiteX9" fmla="*/ 3088242 w 3434840"/>
                <a:gd name="connsiteY9" fmla="*/ 499902 h 2905271"/>
                <a:gd name="connsiteX10" fmla="*/ 2920602 w 3434840"/>
                <a:gd name="connsiteY10" fmla="*/ 630712 h 2905271"/>
                <a:gd name="connsiteX11" fmla="*/ 2803762 w 3434840"/>
                <a:gd name="connsiteY11" fmla="*/ 861852 h 2905271"/>
                <a:gd name="connsiteX12" fmla="*/ 2963782 w 3434840"/>
                <a:gd name="connsiteY12" fmla="*/ 1114582 h 2905271"/>
                <a:gd name="connsiteX13" fmla="*/ 3219052 w 3434840"/>
                <a:gd name="connsiteY13" fmla="*/ 1228882 h 2905271"/>
                <a:gd name="connsiteX14" fmla="*/ 2907902 w 3434840"/>
                <a:gd name="connsiteY14" fmla="*/ 1405412 h 2905271"/>
                <a:gd name="connsiteX15" fmla="*/ 3089512 w 3434840"/>
                <a:gd name="connsiteY15" fmla="*/ 1573052 h 2905271"/>
                <a:gd name="connsiteX16" fmla="*/ 3313032 w 3434840"/>
                <a:gd name="connsiteY16" fmla="*/ 1778792 h 2905271"/>
                <a:gd name="connsiteX17" fmla="*/ 3417172 w 3434840"/>
                <a:gd name="connsiteY17" fmla="*/ 1993422 h 2905271"/>
                <a:gd name="connsiteX18" fmla="*/ 2949812 w 3434840"/>
                <a:gd name="connsiteY18" fmla="*/ 1948972 h 2905271"/>
                <a:gd name="connsiteX19" fmla="*/ 2785982 w 3434840"/>
                <a:gd name="connsiteY19" fmla="*/ 2102642 h 2905271"/>
                <a:gd name="connsiteX20" fmla="*/ 2727562 w 3434840"/>
                <a:gd name="connsiteY20" fmla="*/ 2380772 h 2905271"/>
                <a:gd name="connsiteX21" fmla="*/ 2774552 w 3434840"/>
                <a:gd name="connsiteY21" fmla="*/ 2613182 h 2905271"/>
                <a:gd name="connsiteX22" fmla="*/ 2482452 w 3434840"/>
                <a:gd name="connsiteY22" fmla="*/ 2345212 h 2905271"/>
                <a:gd name="connsiteX23" fmla="*/ 2288142 w 3434840"/>
                <a:gd name="connsiteY23" fmla="*/ 2294412 h 2905271"/>
                <a:gd name="connsiteX24" fmla="*/ 2253852 w 3434840"/>
                <a:gd name="connsiteY24" fmla="*/ 2463322 h 2905271"/>
                <a:gd name="connsiteX25" fmla="*/ 2252582 w 3434840"/>
                <a:gd name="connsiteY25" fmla="*/ 2597942 h 2905271"/>
                <a:gd name="connsiteX26" fmla="*/ 2170032 w 3434840"/>
                <a:gd name="connsiteY26" fmla="*/ 2793522 h 2905271"/>
                <a:gd name="connsiteX27" fmla="*/ 1938892 w 3434840"/>
                <a:gd name="connsiteY27" fmla="*/ 2460782 h 2905271"/>
                <a:gd name="connsiteX28" fmla="*/ 1816972 w 3434840"/>
                <a:gd name="connsiteY28" fmla="*/ 2472212 h 2905271"/>
                <a:gd name="connsiteX29" fmla="*/ 1669652 w 3434840"/>
                <a:gd name="connsiteY29" fmla="*/ 2713512 h 2905271"/>
                <a:gd name="connsiteX30" fmla="*/ 1529952 w 3434840"/>
                <a:gd name="connsiteY30" fmla="*/ 2904012 h 2905271"/>
                <a:gd name="connsiteX31" fmla="*/ 1419462 w 3434840"/>
                <a:gd name="connsiteY31" fmla="*/ 2619533 h 2905271"/>
                <a:gd name="connsiteX32" fmla="*/ 1432162 w 3434840"/>
                <a:gd name="connsiteY32" fmla="*/ 2630962 h 2905271"/>
                <a:gd name="connsiteX33" fmla="*/ 1316592 w 3434840"/>
                <a:gd name="connsiteY33" fmla="*/ 2392202 h 2905271"/>
                <a:gd name="connsiteX34" fmla="*/ 1171812 w 3434840"/>
                <a:gd name="connsiteY34" fmla="*/ 2540792 h 2905271"/>
                <a:gd name="connsiteX35" fmla="*/ 954642 w 3434840"/>
                <a:gd name="connsiteY35" fmla="*/ 2862102 h 2905271"/>
                <a:gd name="connsiteX36" fmla="*/ 900032 w 3434840"/>
                <a:gd name="connsiteY36" fmla="*/ 2470942 h 2905271"/>
                <a:gd name="connsiteX37" fmla="*/ 969882 w 3434840"/>
                <a:gd name="connsiteY37" fmla="*/ 2164872 h 2905271"/>
                <a:gd name="connsiteX38" fmla="*/ 680322 w 3434840"/>
                <a:gd name="connsiteY38" fmla="*/ 2281712 h 2905271"/>
                <a:gd name="connsiteX39" fmla="*/ 226932 w 3434840"/>
                <a:gd name="connsiteY39" fmla="*/ 2305842 h 2905271"/>
                <a:gd name="connsiteX40" fmla="*/ 360282 w 3434840"/>
                <a:gd name="connsiteY40" fmla="*/ 2147092 h 2905271"/>
                <a:gd name="connsiteX41" fmla="*/ 414892 w 3434840"/>
                <a:gd name="connsiteY41" fmla="*/ 2044222 h 2905271"/>
                <a:gd name="connsiteX42" fmla="*/ 469502 w 3434840"/>
                <a:gd name="connsiteY42" fmla="*/ 1843562 h 2905271"/>
                <a:gd name="connsiteX43" fmla="*/ 390762 w 3434840"/>
                <a:gd name="connsiteY43" fmla="*/ 1804192 h 2905271"/>
                <a:gd name="connsiteX44" fmla="*/ 295512 w 3434840"/>
                <a:gd name="connsiteY44" fmla="*/ 1795302 h 2905271"/>
                <a:gd name="connsiteX45" fmla="*/ 111362 w 3434840"/>
                <a:gd name="connsiteY45" fmla="*/ 1683542 h 2905271"/>
                <a:gd name="connsiteX46" fmla="*/ 421242 w 3434840"/>
                <a:gd name="connsiteY46" fmla="*/ 1565432 h 2905271"/>
                <a:gd name="connsiteX47" fmla="*/ 568562 w 3434840"/>
                <a:gd name="connsiteY47" fmla="*/ 1400332 h 2905271"/>
                <a:gd name="connsiteX48" fmla="*/ 559672 w 3434840"/>
                <a:gd name="connsiteY48" fmla="*/ 1303812 h 2905271"/>
                <a:gd name="connsiteX49" fmla="*/ 276462 w 3434840"/>
                <a:gd name="connsiteY49" fmla="*/ 1287302 h 2905271"/>
                <a:gd name="connsiteX50" fmla="*/ 115172 w 3434840"/>
                <a:gd name="connsiteY50" fmla="*/ 1211102 h 2905271"/>
                <a:gd name="connsiteX51" fmla="*/ 3412 w 3434840"/>
                <a:gd name="connsiteY51" fmla="*/ 1019332 h 2905271"/>
                <a:gd name="connsiteX52" fmla="*/ 245982 w 3434840"/>
                <a:gd name="connsiteY52" fmla="*/ 1053622 h 2905271"/>
                <a:gd name="connsiteX53" fmla="*/ 482202 w 3434840"/>
                <a:gd name="connsiteY53" fmla="*/ 929162 h 2905271"/>
                <a:gd name="connsiteX54" fmla="*/ 501252 w 3434840"/>
                <a:gd name="connsiteY54" fmla="*/ 605312 h 2905271"/>
                <a:gd name="connsiteX55" fmla="*/ 634602 w 3434840"/>
                <a:gd name="connsiteY55" fmla="*/ 262412 h 2905271"/>
                <a:gd name="connsiteX56" fmla="*/ 799702 w 3434840"/>
                <a:gd name="connsiteY56" fmla="*/ 167162 h 2905271"/>
                <a:gd name="connsiteX57" fmla="*/ 854312 w 3434840"/>
                <a:gd name="connsiteY57" fmla="*/ 444022 h 2905271"/>
                <a:gd name="connsiteX58" fmla="*/ 1114662 w 3434840"/>
                <a:gd name="connsiteY58" fmla="*/ 545622 h 2905271"/>
                <a:gd name="connsiteX59" fmla="*/ 1383902 w 3434840"/>
                <a:gd name="connsiteY59" fmla="*/ 90962 h 2905271"/>
                <a:gd name="connsiteX60" fmla="*/ 1510902 w 3434840"/>
                <a:gd name="connsiteY60" fmla="*/ 21112 h 2905271"/>
                <a:gd name="connsiteX61" fmla="*/ 1542652 w 3434840"/>
                <a:gd name="connsiteY61" fmla="*/ 357662 h 2905271"/>
                <a:gd name="connsiteX62" fmla="*/ 1726802 w 3434840"/>
                <a:gd name="connsiteY62" fmla="*/ 459262 h 2905271"/>
                <a:gd name="connsiteX63" fmla="*/ 1898252 w 3434840"/>
                <a:gd name="connsiteY63" fmla="*/ 262412 h 2905271"/>
                <a:gd name="connsiteX64" fmla="*/ 1942702 w 3434840"/>
                <a:gd name="connsiteY64" fmla="*/ 491012 h 2905271"/>
                <a:gd name="connsiteX0" fmla="*/ 1942702 w 3434840"/>
                <a:gd name="connsiteY0" fmla="*/ 486689 h 2900948"/>
                <a:gd name="connsiteX1" fmla="*/ 2187812 w 3434840"/>
                <a:gd name="connsiteY1" fmla="*/ 206019 h 2900948"/>
                <a:gd name="connsiteX2" fmla="*/ 2539602 w 3434840"/>
                <a:gd name="connsiteY2" fmla="*/ 92989 h 2900948"/>
                <a:gd name="connsiteX3" fmla="*/ 2672952 w 3434840"/>
                <a:gd name="connsiteY3" fmla="*/ 99339 h 2900948"/>
                <a:gd name="connsiteX4" fmla="*/ 2512932 w 3434840"/>
                <a:gd name="connsiteY4" fmla="*/ 227609 h 2900948"/>
                <a:gd name="connsiteX5" fmla="*/ 2404982 w 3434840"/>
                <a:gd name="connsiteY5" fmla="*/ 434619 h 2900948"/>
                <a:gd name="connsiteX6" fmla="*/ 2444352 w 3434840"/>
                <a:gd name="connsiteY6" fmla="*/ 588289 h 2900948"/>
                <a:gd name="connsiteX7" fmla="*/ 2641202 w 3434840"/>
                <a:gd name="connsiteY7" fmla="*/ 480339 h 2900948"/>
                <a:gd name="connsiteX8" fmla="*/ 2852022 w 3434840"/>
                <a:gd name="connsiteY8" fmla="*/ 435889 h 2900948"/>
                <a:gd name="connsiteX9" fmla="*/ 3088242 w 3434840"/>
                <a:gd name="connsiteY9" fmla="*/ 495579 h 2900948"/>
                <a:gd name="connsiteX10" fmla="*/ 2920602 w 3434840"/>
                <a:gd name="connsiteY10" fmla="*/ 626389 h 2900948"/>
                <a:gd name="connsiteX11" fmla="*/ 2803762 w 3434840"/>
                <a:gd name="connsiteY11" fmla="*/ 857529 h 2900948"/>
                <a:gd name="connsiteX12" fmla="*/ 2963782 w 3434840"/>
                <a:gd name="connsiteY12" fmla="*/ 1110259 h 2900948"/>
                <a:gd name="connsiteX13" fmla="*/ 3219052 w 3434840"/>
                <a:gd name="connsiteY13" fmla="*/ 1224559 h 2900948"/>
                <a:gd name="connsiteX14" fmla="*/ 2907902 w 3434840"/>
                <a:gd name="connsiteY14" fmla="*/ 1401089 h 2900948"/>
                <a:gd name="connsiteX15" fmla="*/ 3089512 w 3434840"/>
                <a:gd name="connsiteY15" fmla="*/ 1568729 h 2900948"/>
                <a:gd name="connsiteX16" fmla="*/ 3313032 w 3434840"/>
                <a:gd name="connsiteY16" fmla="*/ 1774469 h 2900948"/>
                <a:gd name="connsiteX17" fmla="*/ 3417172 w 3434840"/>
                <a:gd name="connsiteY17" fmla="*/ 1989099 h 2900948"/>
                <a:gd name="connsiteX18" fmla="*/ 2949812 w 3434840"/>
                <a:gd name="connsiteY18" fmla="*/ 1944649 h 2900948"/>
                <a:gd name="connsiteX19" fmla="*/ 2785982 w 3434840"/>
                <a:gd name="connsiteY19" fmla="*/ 2098319 h 2900948"/>
                <a:gd name="connsiteX20" fmla="*/ 2727562 w 3434840"/>
                <a:gd name="connsiteY20" fmla="*/ 2376449 h 2900948"/>
                <a:gd name="connsiteX21" fmla="*/ 2774552 w 3434840"/>
                <a:gd name="connsiteY21" fmla="*/ 2608859 h 2900948"/>
                <a:gd name="connsiteX22" fmla="*/ 2482452 w 3434840"/>
                <a:gd name="connsiteY22" fmla="*/ 2340889 h 2900948"/>
                <a:gd name="connsiteX23" fmla="*/ 2288142 w 3434840"/>
                <a:gd name="connsiteY23" fmla="*/ 2290089 h 2900948"/>
                <a:gd name="connsiteX24" fmla="*/ 2253852 w 3434840"/>
                <a:gd name="connsiteY24" fmla="*/ 2458999 h 2900948"/>
                <a:gd name="connsiteX25" fmla="*/ 2252582 w 3434840"/>
                <a:gd name="connsiteY25" fmla="*/ 2593619 h 2900948"/>
                <a:gd name="connsiteX26" fmla="*/ 2170032 w 3434840"/>
                <a:gd name="connsiteY26" fmla="*/ 2789199 h 2900948"/>
                <a:gd name="connsiteX27" fmla="*/ 1938892 w 3434840"/>
                <a:gd name="connsiteY27" fmla="*/ 2456459 h 2900948"/>
                <a:gd name="connsiteX28" fmla="*/ 1816972 w 3434840"/>
                <a:gd name="connsiteY28" fmla="*/ 2467889 h 2900948"/>
                <a:gd name="connsiteX29" fmla="*/ 1669652 w 3434840"/>
                <a:gd name="connsiteY29" fmla="*/ 2709189 h 2900948"/>
                <a:gd name="connsiteX30" fmla="*/ 1529952 w 3434840"/>
                <a:gd name="connsiteY30" fmla="*/ 2899689 h 2900948"/>
                <a:gd name="connsiteX31" fmla="*/ 1419462 w 3434840"/>
                <a:gd name="connsiteY31" fmla="*/ 2615210 h 2900948"/>
                <a:gd name="connsiteX32" fmla="*/ 1432162 w 3434840"/>
                <a:gd name="connsiteY32" fmla="*/ 2626639 h 2900948"/>
                <a:gd name="connsiteX33" fmla="*/ 1316592 w 3434840"/>
                <a:gd name="connsiteY33" fmla="*/ 2387879 h 2900948"/>
                <a:gd name="connsiteX34" fmla="*/ 1171812 w 3434840"/>
                <a:gd name="connsiteY34" fmla="*/ 2536469 h 2900948"/>
                <a:gd name="connsiteX35" fmla="*/ 954642 w 3434840"/>
                <a:gd name="connsiteY35" fmla="*/ 2857779 h 2900948"/>
                <a:gd name="connsiteX36" fmla="*/ 900032 w 3434840"/>
                <a:gd name="connsiteY36" fmla="*/ 2466619 h 2900948"/>
                <a:gd name="connsiteX37" fmla="*/ 969882 w 3434840"/>
                <a:gd name="connsiteY37" fmla="*/ 2160549 h 2900948"/>
                <a:gd name="connsiteX38" fmla="*/ 680322 w 3434840"/>
                <a:gd name="connsiteY38" fmla="*/ 2277389 h 2900948"/>
                <a:gd name="connsiteX39" fmla="*/ 226932 w 3434840"/>
                <a:gd name="connsiteY39" fmla="*/ 2301519 h 2900948"/>
                <a:gd name="connsiteX40" fmla="*/ 360282 w 3434840"/>
                <a:gd name="connsiteY40" fmla="*/ 2142769 h 2900948"/>
                <a:gd name="connsiteX41" fmla="*/ 414892 w 3434840"/>
                <a:gd name="connsiteY41" fmla="*/ 2039899 h 2900948"/>
                <a:gd name="connsiteX42" fmla="*/ 469502 w 3434840"/>
                <a:gd name="connsiteY42" fmla="*/ 1839239 h 2900948"/>
                <a:gd name="connsiteX43" fmla="*/ 390762 w 3434840"/>
                <a:gd name="connsiteY43" fmla="*/ 1799869 h 2900948"/>
                <a:gd name="connsiteX44" fmla="*/ 295512 w 3434840"/>
                <a:gd name="connsiteY44" fmla="*/ 1790979 h 2900948"/>
                <a:gd name="connsiteX45" fmla="*/ 111362 w 3434840"/>
                <a:gd name="connsiteY45" fmla="*/ 1679219 h 2900948"/>
                <a:gd name="connsiteX46" fmla="*/ 421242 w 3434840"/>
                <a:gd name="connsiteY46" fmla="*/ 1561109 h 2900948"/>
                <a:gd name="connsiteX47" fmla="*/ 568562 w 3434840"/>
                <a:gd name="connsiteY47" fmla="*/ 1396009 h 2900948"/>
                <a:gd name="connsiteX48" fmla="*/ 559672 w 3434840"/>
                <a:gd name="connsiteY48" fmla="*/ 1299489 h 2900948"/>
                <a:gd name="connsiteX49" fmla="*/ 276462 w 3434840"/>
                <a:gd name="connsiteY49" fmla="*/ 1282979 h 2900948"/>
                <a:gd name="connsiteX50" fmla="*/ 115172 w 3434840"/>
                <a:gd name="connsiteY50" fmla="*/ 1206779 h 2900948"/>
                <a:gd name="connsiteX51" fmla="*/ 3412 w 3434840"/>
                <a:gd name="connsiteY51" fmla="*/ 1015009 h 2900948"/>
                <a:gd name="connsiteX52" fmla="*/ 245982 w 3434840"/>
                <a:gd name="connsiteY52" fmla="*/ 1049299 h 2900948"/>
                <a:gd name="connsiteX53" fmla="*/ 482202 w 3434840"/>
                <a:gd name="connsiteY53" fmla="*/ 924839 h 2900948"/>
                <a:gd name="connsiteX54" fmla="*/ 501252 w 3434840"/>
                <a:gd name="connsiteY54" fmla="*/ 600989 h 2900948"/>
                <a:gd name="connsiteX55" fmla="*/ 634602 w 3434840"/>
                <a:gd name="connsiteY55" fmla="*/ 258089 h 2900948"/>
                <a:gd name="connsiteX56" fmla="*/ 799702 w 3434840"/>
                <a:gd name="connsiteY56" fmla="*/ 162839 h 2900948"/>
                <a:gd name="connsiteX57" fmla="*/ 854312 w 3434840"/>
                <a:gd name="connsiteY57" fmla="*/ 439699 h 2900948"/>
                <a:gd name="connsiteX58" fmla="*/ 1114662 w 3434840"/>
                <a:gd name="connsiteY58" fmla="*/ 541299 h 2900948"/>
                <a:gd name="connsiteX59" fmla="*/ 1300082 w 3434840"/>
                <a:gd name="connsiteY59" fmla="*/ 101879 h 2900948"/>
                <a:gd name="connsiteX60" fmla="*/ 1510902 w 3434840"/>
                <a:gd name="connsiteY60" fmla="*/ 16789 h 2900948"/>
                <a:gd name="connsiteX61" fmla="*/ 1542652 w 3434840"/>
                <a:gd name="connsiteY61" fmla="*/ 353339 h 2900948"/>
                <a:gd name="connsiteX62" fmla="*/ 1726802 w 3434840"/>
                <a:gd name="connsiteY62" fmla="*/ 454939 h 2900948"/>
                <a:gd name="connsiteX63" fmla="*/ 1898252 w 3434840"/>
                <a:gd name="connsiteY63" fmla="*/ 258089 h 2900948"/>
                <a:gd name="connsiteX64" fmla="*/ 1942702 w 3434840"/>
                <a:gd name="connsiteY64" fmla="*/ 486689 h 2900948"/>
                <a:gd name="connsiteX0" fmla="*/ 1942702 w 3434840"/>
                <a:gd name="connsiteY0" fmla="*/ 499820 h 2914079"/>
                <a:gd name="connsiteX1" fmla="*/ 2187812 w 3434840"/>
                <a:gd name="connsiteY1" fmla="*/ 219150 h 2914079"/>
                <a:gd name="connsiteX2" fmla="*/ 2539602 w 3434840"/>
                <a:gd name="connsiteY2" fmla="*/ 106120 h 2914079"/>
                <a:gd name="connsiteX3" fmla="*/ 2672952 w 3434840"/>
                <a:gd name="connsiteY3" fmla="*/ 112470 h 2914079"/>
                <a:gd name="connsiteX4" fmla="*/ 2512932 w 3434840"/>
                <a:gd name="connsiteY4" fmla="*/ 240740 h 2914079"/>
                <a:gd name="connsiteX5" fmla="*/ 2404982 w 3434840"/>
                <a:gd name="connsiteY5" fmla="*/ 447750 h 2914079"/>
                <a:gd name="connsiteX6" fmla="*/ 2444352 w 3434840"/>
                <a:gd name="connsiteY6" fmla="*/ 601420 h 2914079"/>
                <a:gd name="connsiteX7" fmla="*/ 2641202 w 3434840"/>
                <a:gd name="connsiteY7" fmla="*/ 493470 h 2914079"/>
                <a:gd name="connsiteX8" fmla="*/ 2852022 w 3434840"/>
                <a:gd name="connsiteY8" fmla="*/ 449020 h 2914079"/>
                <a:gd name="connsiteX9" fmla="*/ 3088242 w 3434840"/>
                <a:gd name="connsiteY9" fmla="*/ 508710 h 2914079"/>
                <a:gd name="connsiteX10" fmla="*/ 2920602 w 3434840"/>
                <a:gd name="connsiteY10" fmla="*/ 639520 h 2914079"/>
                <a:gd name="connsiteX11" fmla="*/ 2803762 w 3434840"/>
                <a:gd name="connsiteY11" fmla="*/ 870660 h 2914079"/>
                <a:gd name="connsiteX12" fmla="*/ 2963782 w 3434840"/>
                <a:gd name="connsiteY12" fmla="*/ 1123390 h 2914079"/>
                <a:gd name="connsiteX13" fmla="*/ 3219052 w 3434840"/>
                <a:gd name="connsiteY13" fmla="*/ 1237690 h 2914079"/>
                <a:gd name="connsiteX14" fmla="*/ 2907902 w 3434840"/>
                <a:gd name="connsiteY14" fmla="*/ 1414220 h 2914079"/>
                <a:gd name="connsiteX15" fmla="*/ 3089512 w 3434840"/>
                <a:gd name="connsiteY15" fmla="*/ 1581860 h 2914079"/>
                <a:gd name="connsiteX16" fmla="*/ 3313032 w 3434840"/>
                <a:gd name="connsiteY16" fmla="*/ 1787600 h 2914079"/>
                <a:gd name="connsiteX17" fmla="*/ 3417172 w 3434840"/>
                <a:gd name="connsiteY17" fmla="*/ 2002230 h 2914079"/>
                <a:gd name="connsiteX18" fmla="*/ 2949812 w 3434840"/>
                <a:gd name="connsiteY18" fmla="*/ 1957780 h 2914079"/>
                <a:gd name="connsiteX19" fmla="*/ 2785982 w 3434840"/>
                <a:gd name="connsiteY19" fmla="*/ 2111450 h 2914079"/>
                <a:gd name="connsiteX20" fmla="*/ 2727562 w 3434840"/>
                <a:gd name="connsiteY20" fmla="*/ 2389580 h 2914079"/>
                <a:gd name="connsiteX21" fmla="*/ 2774552 w 3434840"/>
                <a:gd name="connsiteY21" fmla="*/ 2621990 h 2914079"/>
                <a:gd name="connsiteX22" fmla="*/ 2482452 w 3434840"/>
                <a:gd name="connsiteY22" fmla="*/ 2354020 h 2914079"/>
                <a:gd name="connsiteX23" fmla="*/ 2288142 w 3434840"/>
                <a:gd name="connsiteY23" fmla="*/ 2303220 h 2914079"/>
                <a:gd name="connsiteX24" fmla="*/ 2253852 w 3434840"/>
                <a:gd name="connsiteY24" fmla="*/ 2472130 h 2914079"/>
                <a:gd name="connsiteX25" fmla="*/ 2252582 w 3434840"/>
                <a:gd name="connsiteY25" fmla="*/ 2606750 h 2914079"/>
                <a:gd name="connsiteX26" fmla="*/ 2170032 w 3434840"/>
                <a:gd name="connsiteY26" fmla="*/ 2802330 h 2914079"/>
                <a:gd name="connsiteX27" fmla="*/ 1938892 w 3434840"/>
                <a:gd name="connsiteY27" fmla="*/ 2469590 h 2914079"/>
                <a:gd name="connsiteX28" fmla="*/ 1816972 w 3434840"/>
                <a:gd name="connsiteY28" fmla="*/ 2481020 h 2914079"/>
                <a:gd name="connsiteX29" fmla="*/ 1669652 w 3434840"/>
                <a:gd name="connsiteY29" fmla="*/ 2722320 h 2914079"/>
                <a:gd name="connsiteX30" fmla="*/ 1529952 w 3434840"/>
                <a:gd name="connsiteY30" fmla="*/ 2912820 h 2914079"/>
                <a:gd name="connsiteX31" fmla="*/ 1419462 w 3434840"/>
                <a:gd name="connsiteY31" fmla="*/ 2628341 h 2914079"/>
                <a:gd name="connsiteX32" fmla="*/ 1432162 w 3434840"/>
                <a:gd name="connsiteY32" fmla="*/ 2639770 h 2914079"/>
                <a:gd name="connsiteX33" fmla="*/ 1316592 w 3434840"/>
                <a:gd name="connsiteY33" fmla="*/ 2401010 h 2914079"/>
                <a:gd name="connsiteX34" fmla="*/ 1171812 w 3434840"/>
                <a:gd name="connsiteY34" fmla="*/ 2549600 h 2914079"/>
                <a:gd name="connsiteX35" fmla="*/ 954642 w 3434840"/>
                <a:gd name="connsiteY35" fmla="*/ 2870910 h 2914079"/>
                <a:gd name="connsiteX36" fmla="*/ 900032 w 3434840"/>
                <a:gd name="connsiteY36" fmla="*/ 2479750 h 2914079"/>
                <a:gd name="connsiteX37" fmla="*/ 969882 w 3434840"/>
                <a:gd name="connsiteY37" fmla="*/ 2173680 h 2914079"/>
                <a:gd name="connsiteX38" fmla="*/ 680322 w 3434840"/>
                <a:gd name="connsiteY38" fmla="*/ 2290520 h 2914079"/>
                <a:gd name="connsiteX39" fmla="*/ 226932 w 3434840"/>
                <a:gd name="connsiteY39" fmla="*/ 2314650 h 2914079"/>
                <a:gd name="connsiteX40" fmla="*/ 360282 w 3434840"/>
                <a:gd name="connsiteY40" fmla="*/ 2155900 h 2914079"/>
                <a:gd name="connsiteX41" fmla="*/ 414892 w 3434840"/>
                <a:gd name="connsiteY41" fmla="*/ 2053030 h 2914079"/>
                <a:gd name="connsiteX42" fmla="*/ 469502 w 3434840"/>
                <a:gd name="connsiteY42" fmla="*/ 1852370 h 2914079"/>
                <a:gd name="connsiteX43" fmla="*/ 390762 w 3434840"/>
                <a:gd name="connsiteY43" fmla="*/ 1813000 h 2914079"/>
                <a:gd name="connsiteX44" fmla="*/ 295512 w 3434840"/>
                <a:gd name="connsiteY44" fmla="*/ 1804110 h 2914079"/>
                <a:gd name="connsiteX45" fmla="*/ 111362 w 3434840"/>
                <a:gd name="connsiteY45" fmla="*/ 1692350 h 2914079"/>
                <a:gd name="connsiteX46" fmla="*/ 421242 w 3434840"/>
                <a:gd name="connsiteY46" fmla="*/ 1574240 h 2914079"/>
                <a:gd name="connsiteX47" fmla="*/ 568562 w 3434840"/>
                <a:gd name="connsiteY47" fmla="*/ 1409140 h 2914079"/>
                <a:gd name="connsiteX48" fmla="*/ 559672 w 3434840"/>
                <a:gd name="connsiteY48" fmla="*/ 1312620 h 2914079"/>
                <a:gd name="connsiteX49" fmla="*/ 276462 w 3434840"/>
                <a:gd name="connsiteY49" fmla="*/ 1296110 h 2914079"/>
                <a:gd name="connsiteX50" fmla="*/ 115172 w 3434840"/>
                <a:gd name="connsiteY50" fmla="*/ 1219910 h 2914079"/>
                <a:gd name="connsiteX51" fmla="*/ 3412 w 3434840"/>
                <a:gd name="connsiteY51" fmla="*/ 1028140 h 2914079"/>
                <a:gd name="connsiteX52" fmla="*/ 245982 w 3434840"/>
                <a:gd name="connsiteY52" fmla="*/ 1062430 h 2914079"/>
                <a:gd name="connsiteX53" fmla="*/ 482202 w 3434840"/>
                <a:gd name="connsiteY53" fmla="*/ 937970 h 2914079"/>
                <a:gd name="connsiteX54" fmla="*/ 501252 w 3434840"/>
                <a:gd name="connsiteY54" fmla="*/ 614120 h 2914079"/>
                <a:gd name="connsiteX55" fmla="*/ 634602 w 3434840"/>
                <a:gd name="connsiteY55" fmla="*/ 271220 h 2914079"/>
                <a:gd name="connsiteX56" fmla="*/ 799702 w 3434840"/>
                <a:gd name="connsiteY56" fmla="*/ 175970 h 2914079"/>
                <a:gd name="connsiteX57" fmla="*/ 854312 w 3434840"/>
                <a:gd name="connsiteY57" fmla="*/ 452830 h 2914079"/>
                <a:gd name="connsiteX58" fmla="*/ 1114662 w 3434840"/>
                <a:gd name="connsiteY58" fmla="*/ 554430 h 2914079"/>
                <a:gd name="connsiteX59" fmla="*/ 1300082 w 3434840"/>
                <a:gd name="connsiteY59" fmla="*/ 115010 h 2914079"/>
                <a:gd name="connsiteX60" fmla="*/ 1434702 w 3434840"/>
                <a:gd name="connsiteY60" fmla="*/ 14680 h 2914079"/>
                <a:gd name="connsiteX61" fmla="*/ 1542652 w 3434840"/>
                <a:gd name="connsiteY61" fmla="*/ 366470 h 2914079"/>
                <a:gd name="connsiteX62" fmla="*/ 1726802 w 3434840"/>
                <a:gd name="connsiteY62" fmla="*/ 468070 h 2914079"/>
                <a:gd name="connsiteX63" fmla="*/ 1898252 w 3434840"/>
                <a:gd name="connsiteY63" fmla="*/ 271220 h 2914079"/>
                <a:gd name="connsiteX64" fmla="*/ 1942702 w 3434840"/>
                <a:gd name="connsiteY64" fmla="*/ 499820 h 2914079"/>
                <a:gd name="connsiteX0" fmla="*/ 1942702 w 3434840"/>
                <a:gd name="connsiteY0" fmla="*/ 498768 h 2913027"/>
                <a:gd name="connsiteX1" fmla="*/ 2187812 w 3434840"/>
                <a:gd name="connsiteY1" fmla="*/ 218098 h 2913027"/>
                <a:gd name="connsiteX2" fmla="*/ 2539602 w 3434840"/>
                <a:gd name="connsiteY2" fmla="*/ 105068 h 2913027"/>
                <a:gd name="connsiteX3" fmla="*/ 2672952 w 3434840"/>
                <a:gd name="connsiteY3" fmla="*/ 111418 h 2913027"/>
                <a:gd name="connsiteX4" fmla="*/ 2512932 w 3434840"/>
                <a:gd name="connsiteY4" fmla="*/ 239688 h 2913027"/>
                <a:gd name="connsiteX5" fmla="*/ 2404982 w 3434840"/>
                <a:gd name="connsiteY5" fmla="*/ 446698 h 2913027"/>
                <a:gd name="connsiteX6" fmla="*/ 2444352 w 3434840"/>
                <a:gd name="connsiteY6" fmla="*/ 600368 h 2913027"/>
                <a:gd name="connsiteX7" fmla="*/ 2641202 w 3434840"/>
                <a:gd name="connsiteY7" fmla="*/ 492418 h 2913027"/>
                <a:gd name="connsiteX8" fmla="*/ 2852022 w 3434840"/>
                <a:gd name="connsiteY8" fmla="*/ 447968 h 2913027"/>
                <a:gd name="connsiteX9" fmla="*/ 3088242 w 3434840"/>
                <a:gd name="connsiteY9" fmla="*/ 507658 h 2913027"/>
                <a:gd name="connsiteX10" fmla="*/ 2920602 w 3434840"/>
                <a:gd name="connsiteY10" fmla="*/ 638468 h 2913027"/>
                <a:gd name="connsiteX11" fmla="*/ 2803762 w 3434840"/>
                <a:gd name="connsiteY11" fmla="*/ 869608 h 2913027"/>
                <a:gd name="connsiteX12" fmla="*/ 2963782 w 3434840"/>
                <a:gd name="connsiteY12" fmla="*/ 1122338 h 2913027"/>
                <a:gd name="connsiteX13" fmla="*/ 3219052 w 3434840"/>
                <a:gd name="connsiteY13" fmla="*/ 1236638 h 2913027"/>
                <a:gd name="connsiteX14" fmla="*/ 2907902 w 3434840"/>
                <a:gd name="connsiteY14" fmla="*/ 1413168 h 2913027"/>
                <a:gd name="connsiteX15" fmla="*/ 3089512 w 3434840"/>
                <a:gd name="connsiteY15" fmla="*/ 1580808 h 2913027"/>
                <a:gd name="connsiteX16" fmla="*/ 3313032 w 3434840"/>
                <a:gd name="connsiteY16" fmla="*/ 1786548 h 2913027"/>
                <a:gd name="connsiteX17" fmla="*/ 3417172 w 3434840"/>
                <a:gd name="connsiteY17" fmla="*/ 2001178 h 2913027"/>
                <a:gd name="connsiteX18" fmla="*/ 2949812 w 3434840"/>
                <a:gd name="connsiteY18" fmla="*/ 1956728 h 2913027"/>
                <a:gd name="connsiteX19" fmla="*/ 2785982 w 3434840"/>
                <a:gd name="connsiteY19" fmla="*/ 2110398 h 2913027"/>
                <a:gd name="connsiteX20" fmla="*/ 2727562 w 3434840"/>
                <a:gd name="connsiteY20" fmla="*/ 2388528 h 2913027"/>
                <a:gd name="connsiteX21" fmla="*/ 2774552 w 3434840"/>
                <a:gd name="connsiteY21" fmla="*/ 2620938 h 2913027"/>
                <a:gd name="connsiteX22" fmla="*/ 2482452 w 3434840"/>
                <a:gd name="connsiteY22" fmla="*/ 2352968 h 2913027"/>
                <a:gd name="connsiteX23" fmla="*/ 2288142 w 3434840"/>
                <a:gd name="connsiteY23" fmla="*/ 2302168 h 2913027"/>
                <a:gd name="connsiteX24" fmla="*/ 2253852 w 3434840"/>
                <a:gd name="connsiteY24" fmla="*/ 2471078 h 2913027"/>
                <a:gd name="connsiteX25" fmla="*/ 2252582 w 3434840"/>
                <a:gd name="connsiteY25" fmla="*/ 2605698 h 2913027"/>
                <a:gd name="connsiteX26" fmla="*/ 2170032 w 3434840"/>
                <a:gd name="connsiteY26" fmla="*/ 2801278 h 2913027"/>
                <a:gd name="connsiteX27" fmla="*/ 1938892 w 3434840"/>
                <a:gd name="connsiteY27" fmla="*/ 2468538 h 2913027"/>
                <a:gd name="connsiteX28" fmla="*/ 1816972 w 3434840"/>
                <a:gd name="connsiteY28" fmla="*/ 2479968 h 2913027"/>
                <a:gd name="connsiteX29" fmla="*/ 1669652 w 3434840"/>
                <a:gd name="connsiteY29" fmla="*/ 2721268 h 2913027"/>
                <a:gd name="connsiteX30" fmla="*/ 1529952 w 3434840"/>
                <a:gd name="connsiteY30" fmla="*/ 2911768 h 2913027"/>
                <a:gd name="connsiteX31" fmla="*/ 1419462 w 3434840"/>
                <a:gd name="connsiteY31" fmla="*/ 2627289 h 2913027"/>
                <a:gd name="connsiteX32" fmla="*/ 1432162 w 3434840"/>
                <a:gd name="connsiteY32" fmla="*/ 2638718 h 2913027"/>
                <a:gd name="connsiteX33" fmla="*/ 1316592 w 3434840"/>
                <a:gd name="connsiteY33" fmla="*/ 2399958 h 2913027"/>
                <a:gd name="connsiteX34" fmla="*/ 1171812 w 3434840"/>
                <a:gd name="connsiteY34" fmla="*/ 2548548 h 2913027"/>
                <a:gd name="connsiteX35" fmla="*/ 954642 w 3434840"/>
                <a:gd name="connsiteY35" fmla="*/ 2869858 h 2913027"/>
                <a:gd name="connsiteX36" fmla="*/ 900032 w 3434840"/>
                <a:gd name="connsiteY36" fmla="*/ 2478698 h 2913027"/>
                <a:gd name="connsiteX37" fmla="*/ 969882 w 3434840"/>
                <a:gd name="connsiteY37" fmla="*/ 2172628 h 2913027"/>
                <a:gd name="connsiteX38" fmla="*/ 680322 w 3434840"/>
                <a:gd name="connsiteY38" fmla="*/ 2289468 h 2913027"/>
                <a:gd name="connsiteX39" fmla="*/ 226932 w 3434840"/>
                <a:gd name="connsiteY39" fmla="*/ 2313598 h 2913027"/>
                <a:gd name="connsiteX40" fmla="*/ 360282 w 3434840"/>
                <a:gd name="connsiteY40" fmla="*/ 2154848 h 2913027"/>
                <a:gd name="connsiteX41" fmla="*/ 414892 w 3434840"/>
                <a:gd name="connsiteY41" fmla="*/ 2051978 h 2913027"/>
                <a:gd name="connsiteX42" fmla="*/ 469502 w 3434840"/>
                <a:gd name="connsiteY42" fmla="*/ 1851318 h 2913027"/>
                <a:gd name="connsiteX43" fmla="*/ 390762 w 3434840"/>
                <a:gd name="connsiteY43" fmla="*/ 1811948 h 2913027"/>
                <a:gd name="connsiteX44" fmla="*/ 295512 w 3434840"/>
                <a:gd name="connsiteY44" fmla="*/ 1803058 h 2913027"/>
                <a:gd name="connsiteX45" fmla="*/ 111362 w 3434840"/>
                <a:gd name="connsiteY45" fmla="*/ 1691298 h 2913027"/>
                <a:gd name="connsiteX46" fmla="*/ 421242 w 3434840"/>
                <a:gd name="connsiteY46" fmla="*/ 1573188 h 2913027"/>
                <a:gd name="connsiteX47" fmla="*/ 568562 w 3434840"/>
                <a:gd name="connsiteY47" fmla="*/ 1408088 h 2913027"/>
                <a:gd name="connsiteX48" fmla="*/ 559672 w 3434840"/>
                <a:gd name="connsiteY48" fmla="*/ 1311568 h 2913027"/>
                <a:gd name="connsiteX49" fmla="*/ 276462 w 3434840"/>
                <a:gd name="connsiteY49" fmla="*/ 1295058 h 2913027"/>
                <a:gd name="connsiteX50" fmla="*/ 115172 w 3434840"/>
                <a:gd name="connsiteY50" fmla="*/ 1218858 h 2913027"/>
                <a:gd name="connsiteX51" fmla="*/ 3412 w 3434840"/>
                <a:gd name="connsiteY51" fmla="*/ 1027088 h 2913027"/>
                <a:gd name="connsiteX52" fmla="*/ 245982 w 3434840"/>
                <a:gd name="connsiteY52" fmla="*/ 1061378 h 2913027"/>
                <a:gd name="connsiteX53" fmla="*/ 482202 w 3434840"/>
                <a:gd name="connsiteY53" fmla="*/ 936918 h 2913027"/>
                <a:gd name="connsiteX54" fmla="*/ 501252 w 3434840"/>
                <a:gd name="connsiteY54" fmla="*/ 613068 h 2913027"/>
                <a:gd name="connsiteX55" fmla="*/ 634602 w 3434840"/>
                <a:gd name="connsiteY55" fmla="*/ 270168 h 2913027"/>
                <a:gd name="connsiteX56" fmla="*/ 799702 w 3434840"/>
                <a:gd name="connsiteY56" fmla="*/ 174918 h 2913027"/>
                <a:gd name="connsiteX57" fmla="*/ 854312 w 3434840"/>
                <a:gd name="connsiteY57" fmla="*/ 451778 h 2913027"/>
                <a:gd name="connsiteX58" fmla="*/ 1114662 w 3434840"/>
                <a:gd name="connsiteY58" fmla="*/ 553378 h 2913027"/>
                <a:gd name="connsiteX59" fmla="*/ 1300082 w 3434840"/>
                <a:gd name="connsiteY59" fmla="*/ 113958 h 2913027"/>
                <a:gd name="connsiteX60" fmla="*/ 1434702 w 3434840"/>
                <a:gd name="connsiteY60" fmla="*/ 13628 h 2913027"/>
                <a:gd name="connsiteX61" fmla="*/ 1481692 w 3434840"/>
                <a:gd name="connsiteY61" fmla="*/ 350178 h 2913027"/>
                <a:gd name="connsiteX62" fmla="*/ 1726802 w 3434840"/>
                <a:gd name="connsiteY62" fmla="*/ 467018 h 2913027"/>
                <a:gd name="connsiteX63" fmla="*/ 1898252 w 3434840"/>
                <a:gd name="connsiteY63" fmla="*/ 270168 h 2913027"/>
                <a:gd name="connsiteX64" fmla="*/ 1942702 w 3434840"/>
                <a:gd name="connsiteY64" fmla="*/ 498768 h 2913027"/>
                <a:gd name="connsiteX0" fmla="*/ 1942702 w 3434840"/>
                <a:gd name="connsiteY0" fmla="*/ 498768 h 2913027"/>
                <a:gd name="connsiteX1" fmla="*/ 2187812 w 3434840"/>
                <a:gd name="connsiteY1" fmla="*/ 218098 h 2913027"/>
                <a:gd name="connsiteX2" fmla="*/ 2539602 w 3434840"/>
                <a:gd name="connsiteY2" fmla="*/ 105068 h 2913027"/>
                <a:gd name="connsiteX3" fmla="*/ 2672952 w 3434840"/>
                <a:gd name="connsiteY3" fmla="*/ 111418 h 2913027"/>
                <a:gd name="connsiteX4" fmla="*/ 2512932 w 3434840"/>
                <a:gd name="connsiteY4" fmla="*/ 239688 h 2913027"/>
                <a:gd name="connsiteX5" fmla="*/ 2404982 w 3434840"/>
                <a:gd name="connsiteY5" fmla="*/ 446698 h 2913027"/>
                <a:gd name="connsiteX6" fmla="*/ 2444352 w 3434840"/>
                <a:gd name="connsiteY6" fmla="*/ 600368 h 2913027"/>
                <a:gd name="connsiteX7" fmla="*/ 2641202 w 3434840"/>
                <a:gd name="connsiteY7" fmla="*/ 492418 h 2913027"/>
                <a:gd name="connsiteX8" fmla="*/ 2852022 w 3434840"/>
                <a:gd name="connsiteY8" fmla="*/ 447968 h 2913027"/>
                <a:gd name="connsiteX9" fmla="*/ 3088242 w 3434840"/>
                <a:gd name="connsiteY9" fmla="*/ 507658 h 2913027"/>
                <a:gd name="connsiteX10" fmla="*/ 2920602 w 3434840"/>
                <a:gd name="connsiteY10" fmla="*/ 638468 h 2913027"/>
                <a:gd name="connsiteX11" fmla="*/ 2803762 w 3434840"/>
                <a:gd name="connsiteY11" fmla="*/ 869608 h 2913027"/>
                <a:gd name="connsiteX12" fmla="*/ 2963782 w 3434840"/>
                <a:gd name="connsiteY12" fmla="*/ 1122338 h 2913027"/>
                <a:gd name="connsiteX13" fmla="*/ 3219052 w 3434840"/>
                <a:gd name="connsiteY13" fmla="*/ 1236638 h 2913027"/>
                <a:gd name="connsiteX14" fmla="*/ 2907902 w 3434840"/>
                <a:gd name="connsiteY14" fmla="*/ 1413168 h 2913027"/>
                <a:gd name="connsiteX15" fmla="*/ 3089512 w 3434840"/>
                <a:gd name="connsiteY15" fmla="*/ 1580808 h 2913027"/>
                <a:gd name="connsiteX16" fmla="*/ 3313032 w 3434840"/>
                <a:gd name="connsiteY16" fmla="*/ 1786548 h 2913027"/>
                <a:gd name="connsiteX17" fmla="*/ 3417172 w 3434840"/>
                <a:gd name="connsiteY17" fmla="*/ 2001178 h 2913027"/>
                <a:gd name="connsiteX18" fmla="*/ 2949812 w 3434840"/>
                <a:gd name="connsiteY18" fmla="*/ 1956728 h 2913027"/>
                <a:gd name="connsiteX19" fmla="*/ 2785982 w 3434840"/>
                <a:gd name="connsiteY19" fmla="*/ 2110398 h 2913027"/>
                <a:gd name="connsiteX20" fmla="*/ 2727562 w 3434840"/>
                <a:gd name="connsiteY20" fmla="*/ 2388528 h 2913027"/>
                <a:gd name="connsiteX21" fmla="*/ 2774552 w 3434840"/>
                <a:gd name="connsiteY21" fmla="*/ 2620938 h 2913027"/>
                <a:gd name="connsiteX22" fmla="*/ 2482452 w 3434840"/>
                <a:gd name="connsiteY22" fmla="*/ 2352968 h 2913027"/>
                <a:gd name="connsiteX23" fmla="*/ 2288142 w 3434840"/>
                <a:gd name="connsiteY23" fmla="*/ 2302168 h 2913027"/>
                <a:gd name="connsiteX24" fmla="*/ 2253852 w 3434840"/>
                <a:gd name="connsiteY24" fmla="*/ 2471078 h 2913027"/>
                <a:gd name="connsiteX25" fmla="*/ 2252582 w 3434840"/>
                <a:gd name="connsiteY25" fmla="*/ 2605698 h 2913027"/>
                <a:gd name="connsiteX26" fmla="*/ 2170032 w 3434840"/>
                <a:gd name="connsiteY26" fmla="*/ 2801278 h 2913027"/>
                <a:gd name="connsiteX27" fmla="*/ 1938892 w 3434840"/>
                <a:gd name="connsiteY27" fmla="*/ 2468538 h 2913027"/>
                <a:gd name="connsiteX28" fmla="*/ 1816972 w 3434840"/>
                <a:gd name="connsiteY28" fmla="*/ 2479968 h 2913027"/>
                <a:gd name="connsiteX29" fmla="*/ 1669652 w 3434840"/>
                <a:gd name="connsiteY29" fmla="*/ 2721268 h 2913027"/>
                <a:gd name="connsiteX30" fmla="*/ 1529952 w 3434840"/>
                <a:gd name="connsiteY30" fmla="*/ 2911768 h 2913027"/>
                <a:gd name="connsiteX31" fmla="*/ 1419462 w 3434840"/>
                <a:gd name="connsiteY31" fmla="*/ 2627289 h 2913027"/>
                <a:gd name="connsiteX32" fmla="*/ 1432162 w 3434840"/>
                <a:gd name="connsiteY32" fmla="*/ 2638718 h 2913027"/>
                <a:gd name="connsiteX33" fmla="*/ 1316592 w 3434840"/>
                <a:gd name="connsiteY33" fmla="*/ 2399958 h 2913027"/>
                <a:gd name="connsiteX34" fmla="*/ 1171812 w 3434840"/>
                <a:gd name="connsiteY34" fmla="*/ 2548548 h 2913027"/>
                <a:gd name="connsiteX35" fmla="*/ 954642 w 3434840"/>
                <a:gd name="connsiteY35" fmla="*/ 2869858 h 2913027"/>
                <a:gd name="connsiteX36" fmla="*/ 900032 w 3434840"/>
                <a:gd name="connsiteY36" fmla="*/ 2478698 h 2913027"/>
                <a:gd name="connsiteX37" fmla="*/ 969882 w 3434840"/>
                <a:gd name="connsiteY37" fmla="*/ 2172628 h 2913027"/>
                <a:gd name="connsiteX38" fmla="*/ 680322 w 3434840"/>
                <a:gd name="connsiteY38" fmla="*/ 2289468 h 2913027"/>
                <a:gd name="connsiteX39" fmla="*/ 226932 w 3434840"/>
                <a:gd name="connsiteY39" fmla="*/ 2313598 h 2913027"/>
                <a:gd name="connsiteX40" fmla="*/ 360282 w 3434840"/>
                <a:gd name="connsiteY40" fmla="*/ 2154848 h 2913027"/>
                <a:gd name="connsiteX41" fmla="*/ 414892 w 3434840"/>
                <a:gd name="connsiteY41" fmla="*/ 2051978 h 2913027"/>
                <a:gd name="connsiteX42" fmla="*/ 469502 w 3434840"/>
                <a:gd name="connsiteY42" fmla="*/ 1851318 h 2913027"/>
                <a:gd name="connsiteX43" fmla="*/ 390762 w 3434840"/>
                <a:gd name="connsiteY43" fmla="*/ 1811948 h 2913027"/>
                <a:gd name="connsiteX44" fmla="*/ 295512 w 3434840"/>
                <a:gd name="connsiteY44" fmla="*/ 1803058 h 2913027"/>
                <a:gd name="connsiteX45" fmla="*/ 111362 w 3434840"/>
                <a:gd name="connsiteY45" fmla="*/ 1691298 h 2913027"/>
                <a:gd name="connsiteX46" fmla="*/ 421242 w 3434840"/>
                <a:gd name="connsiteY46" fmla="*/ 1573188 h 2913027"/>
                <a:gd name="connsiteX47" fmla="*/ 568562 w 3434840"/>
                <a:gd name="connsiteY47" fmla="*/ 1408088 h 2913027"/>
                <a:gd name="connsiteX48" fmla="*/ 559672 w 3434840"/>
                <a:gd name="connsiteY48" fmla="*/ 1311568 h 2913027"/>
                <a:gd name="connsiteX49" fmla="*/ 276462 w 3434840"/>
                <a:gd name="connsiteY49" fmla="*/ 1295058 h 2913027"/>
                <a:gd name="connsiteX50" fmla="*/ 115172 w 3434840"/>
                <a:gd name="connsiteY50" fmla="*/ 1218858 h 2913027"/>
                <a:gd name="connsiteX51" fmla="*/ 3412 w 3434840"/>
                <a:gd name="connsiteY51" fmla="*/ 1027088 h 2913027"/>
                <a:gd name="connsiteX52" fmla="*/ 245982 w 3434840"/>
                <a:gd name="connsiteY52" fmla="*/ 1061378 h 2913027"/>
                <a:gd name="connsiteX53" fmla="*/ 482202 w 3434840"/>
                <a:gd name="connsiteY53" fmla="*/ 936918 h 2913027"/>
                <a:gd name="connsiteX54" fmla="*/ 501252 w 3434840"/>
                <a:gd name="connsiteY54" fmla="*/ 613068 h 2913027"/>
                <a:gd name="connsiteX55" fmla="*/ 634602 w 3434840"/>
                <a:gd name="connsiteY55" fmla="*/ 270168 h 2913027"/>
                <a:gd name="connsiteX56" fmla="*/ 799702 w 3434840"/>
                <a:gd name="connsiteY56" fmla="*/ 174918 h 2913027"/>
                <a:gd name="connsiteX57" fmla="*/ 854312 w 3434840"/>
                <a:gd name="connsiteY57" fmla="*/ 451778 h 2913027"/>
                <a:gd name="connsiteX58" fmla="*/ 1114662 w 3434840"/>
                <a:gd name="connsiteY58" fmla="*/ 553378 h 2913027"/>
                <a:gd name="connsiteX59" fmla="*/ 1300082 w 3434840"/>
                <a:gd name="connsiteY59" fmla="*/ 113958 h 2913027"/>
                <a:gd name="connsiteX60" fmla="*/ 1434702 w 3434840"/>
                <a:gd name="connsiteY60" fmla="*/ 13628 h 2913027"/>
                <a:gd name="connsiteX61" fmla="*/ 1481692 w 3434840"/>
                <a:gd name="connsiteY61" fmla="*/ 350178 h 2913027"/>
                <a:gd name="connsiteX62" fmla="*/ 1688702 w 3434840"/>
                <a:gd name="connsiteY62" fmla="*/ 451778 h 2913027"/>
                <a:gd name="connsiteX63" fmla="*/ 1898252 w 3434840"/>
                <a:gd name="connsiteY63" fmla="*/ 270168 h 2913027"/>
                <a:gd name="connsiteX64" fmla="*/ 1942702 w 3434840"/>
                <a:gd name="connsiteY64" fmla="*/ 498768 h 2913027"/>
                <a:gd name="connsiteX0" fmla="*/ 1942702 w 3434840"/>
                <a:gd name="connsiteY0" fmla="*/ 498768 h 2913027"/>
                <a:gd name="connsiteX1" fmla="*/ 2187812 w 3434840"/>
                <a:gd name="connsiteY1" fmla="*/ 218098 h 2913027"/>
                <a:gd name="connsiteX2" fmla="*/ 2539602 w 3434840"/>
                <a:gd name="connsiteY2" fmla="*/ 105068 h 2913027"/>
                <a:gd name="connsiteX3" fmla="*/ 2672952 w 3434840"/>
                <a:gd name="connsiteY3" fmla="*/ 111418 h 2913027"/>
                <a:gd name="connsiteX4" fmla="*/ 2512932 w 3434840"/>
                <a:gd name="connsiteY4" fmla="*/ 239688 h 2913027"/>
                <a:gd name="connsiteX5" fmla="*/ 2404982 w 3434840"/>
                <a:gd name="connsiteY5" fmla="*/ 446698 h 2913027"/>
                <a:gd name="connsiteX6" fmla="*/ 2444352 w 3434840"/>
                <a:gd name="connsiteY6" fmla="*/ 600368 h 2913027"/>
                <a:gd name="connsiteX7" fmla="*/ 2641202 w 3434840"/>
                <a:gd name="connsiteY7" fmla="*/ 492418 h 2913027"/>
                <a:gd name="connsiteX8" fmla="*/ 2852022 w 3434840"/>
                <a:gd name="connsiteY8" fmla="*/ 447968 h 2913027"/>
                <a:gd name="connsiteX9" fmla="*/ 3088242 w 3434840"/>
                <a:gd name="connsiteY9" fmla="*/ 507658 h 2913027"/>
                <a:gd name="connsiteX10" fmla="*/ 2920602 w 3434840"/>
                <a:gd name="connsiteY10" fmla="*/ 638468 h 2913027"/>
                <a:gd name="connsiteX11" fmla="*/ 2803762 w 3434840"/>
                <a:gd name="connsiteY11" fmla="*/ 869608 h 2913027"/>
                <a:gd name="connsiteX12" fmla="*/ 2963782 w 3434840"/>
                <a:gd name="connsiteY12" fmla="*/ 1122338 h 2913027"/>
                <a:gd name="connsiteX13" fmla="*/ 3219052 w 3434840"/>
                <a:gd name="connsiteY13" fmla="*/ 1236638 h 2913027"/>
                <a:gd name="connsiteX14" fmla="*/ 2907902 w 3434840"/>
                <a:gd name="connsiteY14" fmla="*/ 1413168 h 2913027"/>
                <a:gd name="connsiteX15" fmla="*/ 3089512 w 3434840"/>
                <a:gd name="connsiteY15" fmla="*/ 1580808 h 2913027"/>
                <a:gd name="connsiteX16" fmla="*/ 3313032 w 3434840"/>
                <a:gd name="connsiteY16" fmla="*/ 1786548 h 2913027"/>
                <a:gd name="connsiteX17" fmla="*/ 3417172 w 3434840"/>
                <a:gd name="connsiteY17" fmla="*/ 2001178 h 2913027"/>
                <a:gd name="connsiteX18" fmla="*/ 2949812 w 3434840"/>
                <a:gd name="connsiteY18" fmla="*/ 1956728 h 2913027"/>
                <a:gd name="connsiteX19" fmla="*/ 2785982 w 3434840"/>
                <a:gd name="connsiteY19" fmla="*/ 2110398 h 2913027"/>
                <a:gd name="connsiteX20" fmla="*/ 2727562 w 3434840"/>
                <a:gd name="connsiteY20" fmla="*/ 2388528 h 2913027"/>
                <a:gd name="connsiteX21" fmla="*/ 2774552 w 3434840"/>
                <a:gd name="connsiteY21" fmla="*/ 2620938 h 2913027"/>
                <a:gd name="connsiteX22" fmla="*/ 2482452 w 3434840"/>
                <a:gd name="connsiteY22" fmla="*/ 2352968 h 2913027"/>
                <a:gd name="connsiteX23" fmla="*/ 2288142 w 3434840"/>
                <a:gd name="connsiteY23" fmla="*/ 2302168 h 2913027"/>
                <a:gd name="connsiteX24" fmla="*/ 2253852 w 3434840"/>
                <a:gd name="connsiteY24" fmla="*/ 2471078 h 2913027"/>
                <a:gd name="connsiteX25" fmla="*/ 2252582 w 3434840"/>
                <a:gd name="connsiteY25" fmla="*/ 2605698 h 2913027"/>
                <a:gd name="connsiteX26" fmla="*/ 2170032 w 3434840"/>
                <a:gd name="connsiteY26" fmla="*/ 2801278 h 2913027"/>
                <a:gd name="connsiteX27" fmla="*/ 1938892 w 3434840"/>
                <a:gd name="connsiteY27" fmla="*/ 2468538 h 2913027"/>
                <a:gd name="connsiteX28" fmla="*/ 1816972 w 3434840"/>
                <a:gd name="connsiteY28" fmla="*/ 2479968 h 2913027"/>
                <a:gd name="connsiteX29" fmla="*/ 1669652 w 3434840"/>
                <a:gd name="connsiteY29" fmla="*/ 2721268 h 2913027"/>
                <a:gd name="connsiteX30" fmla="*/ 1529952 w 3434840"/>
                <a:gd name="connsiteY30" fmla="*/ 2911768 h 2913027"/>
                <a:gd name="connsiteX31" fmla="*/ 1419462 w 3434840"/>
                <a:gd name="connsiteY31" fmla="*/ 2627289 h 2913027"/>
                <a:gd name="connsiteX32" fmla="*/ 1432162 w 3434840"/>
                <a:gd name="connsiteY32" fmla="*/ 2638718 h 2913027"/>
                <a:gd name="connsiteX33" fmla="*/ 1316592 w 3434840"/>
                <a:gd name="connsiteY33" fmla="*/ 2399958 h 2913027"/>
                <a:gd name="connsiteX34" fmla="*/ 1171812 w 3434840"/>
                <a:gd name="connsiteY34" fmla="*/ 2548548 h 2913027"/>
                <a:gd name="connsiteX35" fmla="*/ 954642 w 3434840"/>
                <a:gd name="connsiteY35" fmla="*/ 2869858 h 2913027"/>
                <a:gd name="connsiteX36" fmla="*/ 900032 w 3434840"/>
                <a:gd name="connsiteY36" fmla="*/ 2478698 h 2913027"/>
                <a:gd name="connsiteX37" fmla="*/ 969882 w 3434840"/>
                <a:gd name="connsiteY37" fmla="*/ 2172628 h 2913027"/>
                <a:gd name="connsiteX38" fmla="*/ 680322 w 3434840"/>
                <a:gd name="connsiteY38" fmla="*/ 2289468 h 2913027"/>
                <a:gd name="connsiteX39" fmla="*/ 226932 w 3434840"/>
                <a:gd name="connsiteY39" fmla="*/ 2313598 h 2913027"/>
                <a:gd name="connsiteX40" fmla="*/ 360282 w 3434840"/>
                <a:gd name="connsiteY40" fmla="*/ 2154848 h 2913027"/>
                <a:gd name="connsiteX41" fmla="*/ 452992 w 3434840"/>
                <a:gd name="connsiteY41" fmla="*/ 2013878 h 2913027"/>
                <a:gd name="connsiteX42" fmla="*/ 469502 w 3434840"/>
                <a:gd name="connsiteY42" fmla="*/ 1851318 h 2913027"/>
                <a:gd name="connsiteX43" fmla="*/ 390762 w 3434840"/>
                <a:gd name="connsiteY43" fmla="*/ 1811948 h 2913027"/>
                <a:gd name="connsiteX44" fmla="*/ 295512 w 3434840"/>
                <a:gd name="connsiteY44" fmla="*/ 1803058 h 2913027"/>
                <a:gd name="connsiteX45" fmla="*/ 111362 w 3434840"/>
                <a:gd name="connsiteY45" fmla="*/ 1691298 h 2913027"/>
                <a:gd name="connsiteX46" fmla="*/ 421242 w 3434840"/>
                <a:gd name="connsiteY46" fmla="*/ 1573188 h 2913027"/>
                <a:gd name="connsiteX47" fmla="*/ 568562 w 3434840"/>
                <a:gd name="connsiteY47" fmla="*/ 1408088 h 2913027"/>
                <a:gd name="connsiteX48" fmla="*/ 559672 w 3434840"/>
                <a:gd name="connsiteY48" fmla="*/ 1311568 h 2913027"/>
                <a:gd name="connsiteX49" fmla="*/ 276462 w 3434840"/>
                <a:gd name="connsiteY49" fmla="*/ 1295058 h 2913027"/>
                <a:gd name="connsiteX50" fmla="*/ 115172 w 3434840"/>
                <a:gd name="connsiteY50" fmla="*/ 1218858 h 2913027"/>
                <a:gd name="connsiteX51" fmla="*/ 3412 w 3434840"/>
                <a:gd name="connsiteY51" fmla="*/ 1027088 h 2913027"/>
                <a:gd name="connsiteX52" fmla="*/ 245982 w 3434840"/>
                <a:gd name="connsiteY52" fmla="*/ 1061378 h 2913027"/>
                <a:gd name="connsiteX53" fmla="*/ 482202 w 3434840"/>
                <a:gd name="connsiteY53" fmla="*/ 936918 h 2913027"/>
                <a:gd name="connsiteX54" fmla="*/ 501252 w 3434840"/>
                <a:gd name="connsiteY54" fmla="*/ 613068 h 2913027"/>
                <a:gd name="connsiteX55" fmla="*/ 634602 w 3434840"/>
                <a:gd name="connsiteY55" fmla="*/ 270168 h 2913027"/>
                <a:gd name="connsiteX56" fmla="*/ 799702 w 3434840"/>
                <a:gd name="connsiteY56" fmla="*/ 174918 h 2913027"/>
                <a:gd name="connsiteX57" fmla="*/ 854312 w 3434840"/>
                <a:gd name="connsiteY57" fmla="*/ 451778 h 2913027"/>
                <a:gd name="connsiteX58" fmla="*/ 1114662 w 3434840"/>
                <a:gd name="connsiteY58" fmla="*/ 553378 h 2913027"/>
                <a:gd name="connsiteX59" fmla="*/ 1300082 w 3434840"/>
                <a:gd name="connsiteY59" fmla="*/ 113958 h 2913027"/>
                <a:gd name="connsiteX60" fmla="*/ 1434702 w 3434840"/>
                <a:gd name="connsiteY60" fmla="*/ 13628 h 2913027"/>
                <a:gd name="connsiteX61" fmla="*/ 1481692 w 3434840"/>
                <a:gd name="connsiteY61" fmla="*/ 350178 h 2913027"/>
                <a:gd name="connsiteX62" fmla="*/ 1688702 w 3434840"/>
                <a:gd name="connsiteY62" fmla="*/ 451778 h 2913027"/>
                <a:gd name="connsiteX63" fmla="*/ 1898252 w 3434840"/>
                <a:gd name="connsiteY63" fmla="*/ 270168 h 2913027"/>
                <a:gd name="connsiteX64" fmla="*/ 1942702 w 3434840"/>
                <a:gd name="connsiteY64" fmla="*/ 498768 h 291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434840" h="2913027">
                  <a:moveTo>
                    <a:pt x="1942702" y="498768"/>
                  </a:moveTo>
                  <a:cubicBezTo>
                    <a:pt x="1990962" y="490090"/>
                    <a:pt x="2088329" y="283715"/>
                    <a:pt x="2187812" y="218098"/>
                  </a:cubicBezTo>
                  <a:cubicBezTo>
                    <a:pt x="2287295" y="152481"/>
                    <a:pt x="2458745" y="122848"/>
                    <a:pt x="2539602" y="105068"/>
                  </a:cubicBezTo>
                  <a:cubicBezTo>
                    <a:pt x="2620459" y="87288"/>
                    <a:pt x="2677397" y="88981"/>
                    <a:pt x="2672952" y="111418"/>
                  </a:cubicBezTo>
                  <a:cubicBezTo>
                    <a:pt x="2668507" y="133855"/>
                    <a:pt x="2557594" y="183808"/>
                    <a:pt x="2512932" y="239688"/>
                  </a:cubicBezTo>
                  <a:cubicBezTo>
                    <a:pt x="2468270" y="295568"/>
                    <a:pt x="2416412" y="386585"/>
                    <a:pt x="2404982" y="446698"/>
                  </a:cubicBezTo>
                  <a:cubicBezTo>
                    <a:pt x="2393552" y="506811"/>
                    <a:pt x="2404982" y="592748"/>
                    <a:pt x="2444352" y="600368"/>
                  </a:cubicBezTo>
                  <a:cubicBezTo>
                    <a:pt x="2483722" y="607988"/>
                    <a:pt x="2573257" y="517818"/>
                    <a:pt x="2641202" y="492418"/>
                  </a:cubicBezTo>
                  <a:cubicBezTo>
                    <a:pt x="2709147" y="467018"/>
                    <a:pt x="2777515" y="445428"/>
                    <a:pt x="2852022" y="447968"/>
                  </a:cubicBezTo>
                  <a:cubicBezTo>
                    <a:pt x="2926529" y="450508"/>
                    <a:pt x="3076812" y="475908"/>
                    <a:pt x="3088242" y="507658"/>
                  </a:cubicBezTo>
                  <a:cubicBezTo>
                    <a:pt x="3099672" y="539408"/>
                    <a:pt x="2968015" y="578143"/>
                    <a:pt x="2920602" y="638468"/>
                  </a:cubicBezTo>
                  <a:cubicBezTo>
                    <a:pt x="2873189" y="698793"/>
                    <a:pt x="2796565" y="788963"/>
                    <a:pt x="2803762" y="869608"/>
                  </a:cubicBezTo>
                  <a:cubicBezTo>
                    <a:pt x="2810959" y="950253"/>
                    <a:pt x="2894567" y="1061166"/>
                    <a:pt x="2963782" y="1122338"/>
                  </a:cubicBezTo>
                  <a:cubicBezTo>
                    <a:pt x="3032997" y="1183510"/>
                    <a:pt x="3228365" y="1188166"/>
                    <a:pt x="3219052" y="1236638"/>
                  </a:cubicBezTo>
                  <a:cubicBezTo>
                    <a:pt x="3209739" y="1285110"/>
                    <a:pt x="2929492" y="1355806"/>
                    <a:pt x="2907902" y="1413168"/>
                  </a:cubicBezTo>
                  <a:cubicBezTo>
                    <a:pt x="2886312" y="1470530"/>
                    <a:pt x="3021991" y="1518578"/>
                    <a:pt x="3089512" y="1580808"/>
                  </a:cubicBezTo>
                  <a:cubicBezTo>
                    <a:pt x="3157033" y="1643038"/>
                    <a:pt x="3258422" y="1716486"/>
                    <a:pt x="3313032" y="1786548"/>
                  </a:cubicBezTo>
                  <a:cubicBezTo>
                    <a:pt x="3367642" y="1856610"/>
                    <a:pt x="3477709" y="1972815"/>
                    <a:pt x="3417172" y="2001178"/>
                  </a:cubicBezTo>
                  <a:cubicBezTo>
                    <a:pt x="3356635" y="2029541"/>
                    <a:pt x="3055010" y="1938525"/>
                    <a:pt x="2949812" y="1956728"/>
                  </a:cubicBezTo>
                  <a:cubicBezTo>
                    <a:pt x="2844614" y="1974931"/>
                    <a:pt x="2823024" y="2038431"/>
                    <a:pt x="2785982" y="2110398"/>
                  </a:cubicBezTo>
                  <a:cubicBezTo>
                    <a:pt x="2748940" y="2182365"/>
                    <a:pt x="2729467" y="2303438"/>
                    <a:pt x="2727562" y="2388528"/>
                  </a:cubicBezTo>
                  <a:cubicBezTo>
                    <a:pt x="2725657" y="2473618"/>
                    <a:pt x="2815404" y="2626865"/>
                    <a:pt x="2774552" y="2620938"/>
                  </a:cubicBezTo>
                  <a:cubicBezTo>
                    <a:pt x="2733700" y="2615011"/>
                    <a:pt x="2563520" y="2406096"/>
                    <a:pt x="2482452" y="2352968"/>
                  </a:cubicBezTo>
                  <a:cubicBezTo>
                    <a:pt x="2401384" y="2299840"/>
                    <a:pt x="2326242" y="2282483"/>
                    <a:pt x="2288142" y="2302168"/>
                  </a:cubicBezTo>
                  <a:cubicBezTo>
                    <a:pt x="2250042" y="2321853"/>
                    <a:pt x="2259779" y="2420490"/>
                    <a:pt x="2253852" y="2471078"/>
                  </a:cubicBezTo>
                  <a:cubicBezTo>
                    <a:pt x="2247925" y="2521666"/>
                    <a:pt x="2266552" y="2550665"/>
                    <a:pt x="2252582" y="2605698"/>
                  </a:cubicBezTo>
                  <a:cubicBezTo>
                    <a:pt x="2238612" y="2660731"/>
                    <a:pt x="2222314" y="2824138"/>
                    <a:pt x="2170032" y="2801278"/>
                  </a:cubicBezTo>
                  <a:cubicBezTo>
                    <a:pt x="2117750" y="2778418"/>
                    <a:pt x="1997735" y="2522090"/>
                    <a:pt x="1938892" y="2468538"/>
                  </a:cubicBezTo>
                  <a:cubicBezTo>
                    <a:pt x="1880049" y="2414986"/>
                    <a:pt x="1861845" y="2437846"/>
                    <a:pt x="1816972" y="2479968"/>
                  </a:cubicBezTo>
                  <a:cubicBezTo>
                    <a:pt x="1772099" y="2522090"/>
                    <a:pt x="1717489" y="2649301"/>
                    <a:pt x="1669652" y="2721268"/>
                  </a:cubicBezTo>
                  <a:cubicBezTo>
                    <a:pt x="1621815" y="2793235"/>
                    <a:pt x="1571650" y="2927431"/>
                    <a:pt x="1529952" y="2911768"/>
                  </a:cubicBezTo>
                  <a:cubicBezTo>
                    <a:pt x="1488254" y="2896105"/>
                    <a:pt x="1426870" y="2660097"/>
                    <a:pt x="1419462" y="2627289"/>
                  </a:cubicBezTo>
                  <a:cubicBezTo>
                    <a:pt x="1412054" y="2594481"/>
                    <a:pt x="1449307" y="2676606"/>
                    <a:pt x="1432162" y="2638718"/>
                  </a:cubicBezTo>
                  <a:cubicBezTo>
                    <a:pt x="1415017" y="2600830"/>
                    <a:pt x="1359984" y="2414986"/>
                    <a:pt x="1316592" y="2399958"/>
                  </a:cubicBezTo>
                  <a:cubicBezTo>
                    <a:pt x="1273200" y="2384930"/>
                    <a:pt x="1232137" y="2470231"/>
                    <a:pt x="1171812" y="2548548"/>
                  </a:cubicBezTo>
                  <a:cubicBezTo>
                    <a:pt x="1111487" y="2626865"/>
                    <a:pt x="999939" y="2881500"/>
                    <a:pt x="954642" y="2869858"/>
                  </a:cubicBezTo>
                  <a:cubicBezTo>
                    <a:pt x="909345" y="2858216"/>
                    <a:pt x="897492" y="2594903"/>
                    <a:pt x="900032" y="2478698"/>
                  </a:cubicBezTo>
                  <a:cubicBezTo>
                    <a:pt x="902572" y="2362493"/>
                    <a:pt x="1006500" y="2204166"/>
                    <a:pt x="969882" y="2172628"/>
                  </a:cubicBezTo>
                  <a:cubicBezTo>
                    <a:pt x="933264" y="2141090"/>
                    <a:pt x="804147" y="2265973"/>
                    <a:pt x="680322" y="2289468"/>
                  </a:cubicBezTo>
                  <a:cubicBezTo>
                    <a:pt x="556497" y="2312963"/>
                    <a:pt x="280272" y="2336035"/>
                    <a:pt x="226932" y="2313598"/>
                  </a:cubicBezTo>
                  <a:cubicBezTo>
                    <a:pt x="173592" y="2291161"/>
                    <a:pt x="281965" y="2203531"/>
                    <a:pt x="360282" y="2154848"/>
                  </a:cubicBezTo>
                  <a:cubicBezTo>
                    <a:pt x="438599" y="2106165"/>
                    <a:pt x="434789" y="2064466"/>
                    <a:pt x="452992" y="2013878"/>
                  </a:cubicBezTo>
                  <a:cubicBezTo>
                    <a:pt x="471195" y="1963290"/>
                    <a:pt x="479874" y="1884973"/>
                    <a:pt x="469502" y="1851318"/>
                  </a:cubicBezTo>
                  <a:cubicBezTo>
                    <a:pt x="459130" y="1817663"/>
                    <a:pt x="419760" y="1819991"/>
                    <a:pt x="390762" y="1811948"/>
                  </a:cubicBezTo>
                  <a:cubicBezTo>
                    <a:pt x="361764" y="1803905"/>
                    <a:pt x="342079" y="1823166"/>
                    <a:pt x="295512" y="1803058"/>
                  </a:cubicBezTo>
                  <a:cubicBezTo>
                    <a:pt x="248945" y="1782950"/>
                    <a:pt x="90407" y="1729610"/>
                    <a:pt x="111362" y="1691298"/>
                  </a:cubicBezTo>
                  <a:cubicBezTo>
                    <a:pt x="132317" y="1652986"/>
                    <a:pt x="345042" y="1620390"/>
                    <a:pt x="421242" y="1573188"/>
                  </a:cubicBezTo>
                  <a:cubicBezTo>
                    <a:pt x="497442" y="1525986"/>
                    <a:pt x="545490" y="1451691"/>
                    <a:pt x="568562" y="1408088"/>
                  </a:cubicBezTo>
                  <a:cubicBezTo>
                    <a:pt x="591634" y="1364485"/>
                    <a:pt x="608355" y="1330406"/>
                    <a:pt x="559672" y="1311568"/>
                  </a:cubicBezTo>
                  <a:cubicBezTo>
                    <a:pt x="510989" y="1292730"/>
                    <a:pt x="350545" y="1310510"/>
                    <a:pt x="276462" y="1295058"/>
                  </a:cubicBezTo>
                  <a:cubicBezTo>
                    <a:pt x="202379" y="1279606"/>
                    <a:pt x="160680" y="1263520"/>
                    <a:pt x="115172" y="1218858"/>
                  </a:cubicBezTo>
                  <a:cubicBezTo>
                    <a:pt x="69664" y="1174196"/>
                    <a:pt x="-18390" y="1053335"/>
                    <a:pt x="3412" y="1027088"/>
                  </a:cubicBezTo>
                  <a:cubicBezTo>
                    <a:pt x="25214" y="1000841"/>
                    <a:pt x="166184" y="1076406"/>
                    <a:pt x="245982" y="1061378"/>
                  </a:cubicBezTo>
                  <a:cubicBezTo>
                    <a:pt x="325780" y="1046350"/>
                    <a:pt x="439657" y="1011636"/>
                    <a:pt x="482202" y="936918"/>
                  </a:cubicBezTo>
                  <a:cubicBezTo>
                    <a:pt x="524747" y="862200"/>
                    <a:pt x="475852" y="724193"/>
                    <a:pt x="501252" y="613068"/>
                  </a:cubicBezTo>
                  <a:cubicBezTo>
                    <a:pt x="526652" y="501943"/>
                    <a:pt x="584860" y="343193"/>
                    <a:pt x="634602" y="270168"/>
                  </a:cubicBezTo>
                  <a:cubicBezTo>
                    <a:pt x="684344" y="197143"/>
                    <a:pt x="763084" y="144650"/>
                    <a:pt x="799702" y="174918"/>
                  </a:cubicBezTo>
                  <a:cubicBezTo>
                    <a:pt x="836320" y="205186"/>
                    <a:pt x="801819" y="388701"/>
                    <a:pt x="854312" y="451778"/>
                  </a:cubicBezTo>
                  <a:cubicBezTo>
                    <a:pt x="906805" y="514855"/>
                    <a:pt x="1040367" y="609681"/>
                    <a:pt x="1114662" y="553378"/>
                  </a:cubicBezTo>
                  <a:cubicBezTo>
                    <a:pt x="1188957" y="497075"/>
                    <a:pt x="1246742" y="203916"/>
                    <a:pt x="1300082" y="113958"/>
                  </a:cubicBezTo>
                  <a:cubicBezTo>
                    <a:pt x="1353422" y="24000"/>
                    <a:pt x="1404434" y="-25742"/>
                    <a:pt x="1434702" y="13628"/>
                  </a:cubicBezTo>
                  <a:cubicBezTo>
                    <a:pt x="1464970" y="52998"/>
                    <a:pt x="1439359" y="277153"/>
                    <a:pt x="1481692" y="350178"/>
                  </a:cubicBezTo>
                  <a:cubicBezTo>
                    <a:pt x="1524025" y="423203"/>
                    <a:pt x="1629435" y="467653"/>
                    <a:pt x="1688702" y="451778"/>
                  </a:cubicBezTo>
                  <a:cubicBezTo>
                    <a:pt x="1747969" y="435903"/>
                    <a:pt x="1855919" y="262336"/>
                    <a:pt x="1898252" y="270168"/>
                  </a:cubicBezTo>
                  <a:cubicBezTo>
                    <a:pt x="1940585" y="278000"/>
                    <a:pt x="1894442" y="507446"/>
                    <a:pt x="1942702" y="498768"/>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6195075" y="749812"/>
              <a:ext cx="1959049" cy="1688834"/>
            </a:xfrm>
            <a:prstGeom prst="ellipse">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1441638">
              <a:off x="7391400" y="1491740"/>
              <a:ext cx="541020" cy="207520"/>
            </a:xfrm>
            <a:custGeom>
              <a:avLst/>
              <a:gdLst>
                <a:gd name="connsiteX0" fmla="*/ 0 w 541020"/>
                <a:gd name="connsiteY0" fmla="*/ 77980 h 207520"/>
                <a:gd name="connsiteX1" fmla="*/ 220980 w 541020"/>
                <a:gd name="connsiteY1" fmla="*/ 1780 h 207520"/>
                <a:gd name="connsiteX2" fmla="*/ 388620 w 541020"/>
                <a:gd name="connsiteY2" fmla="*/ 39880 h 207520"/>
                <a:gd name="connsiteX3" fmla="*/ 541020 w 541020"/>
                <a:gd name="connsiteY3" fmla="*/ 207520 h 207520"/>
              </a:gdLst>
              <a:ahLst/>
              <a:cxnLst>
                <a:cxn ang="0">
                  <a:pos x="connsiteX0" y="connsiteY0"/>
                </a:cxn>
                <a:cxn ang="0">
                  <a:pos x="connsiteX1" y="connsiteY1"/>
                </a:cxn>
                <a:cxn ang="0">
                  <a:pos x="connsiteX2" y="connsiteY2"/>
                </a:cxn>
                <a:cxn ang="0">
                  <a:pos x="connsiteX3" y="connsiteY3"/>
                </a:cxn>
              </a:cxnLst>
              <a:rect l="l" t="t" r="r" b="b"/>
              <a:pathLst>
                <a:path w="541020" h="207520">
                  <a:moveTo>
                    <a:pt x="0" y="77980"/>
                  </a:moveTo>
                  <a:cubicBezTo>
                    <a:pt x="78105" y="43055"/>
                    <a:pt x="156210" y="8130"/>
                    <a:pt x="220980" y="1780"/>
                  </a:cubicBezTo>
                  <a:cubicBezTo>
                    <a:pt x="285750" y="-4570"/>
                    <a:pt x="335280" y="5590"/>
                    <a:pt x="388620" y="39880"/>
                  </a:cubicBezTo>
                  <a:cubicBezTo>
                    <a:pt x="441960" y="74170"/>
                    <a:pt x="541020" y="207520"/>
                    <a:pt x="541020" y="207520"/>
                  </a:cubicBezTo>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1441638">
              <a:off x="6444360" y="1416918"/>
              <a:ext cx="541020" cy="207520"/>
            </a:xfrm>
            <a:custGeom>
              <a:avLst/>
              <a:gdLst>
                <a:gd name="connsiteX0" fmla="*/ 0 w 541020"/>
                <a:gd name="connsiteY0" fmla="*/ 77980 h 207520"/>
                <a:gd name="connsiteX1" fmla="*/ 220980 w 541020"/>
                <a:gd name="connsiteY1" fmla="*/ 1780 h 207520"/>
                <a:gd name="connsiteX2" fmla="*/ 388620 w 541020"/>
                <a:gd name="connsiteY2" fmla="*/ 39880 h 207520"/>
                <a:gd name="connsiteX3" fmla="*/ 541020 w 541020"/>
                <a:gd name="connsiteY3" fmla="*/ 207520 h 207520"/>
              </a:gdLst>
              <a:ahLst/>
              <a:cxnLst>
                <a:cxn ang="0">
                  <a:pos x="connsiteX0" y="connsiteY0"/>
                </a:cxn>
                <a:cxn ang="0">
                  <a:pos x="connsiteX1" y="connsiteY1"/>
                </a:cxn>
                <a:cxn ang="0">
                  <a:pos x="connsiteX2" y="connsiteY2"/>
                </a:cxn>
                <a:cxn ang="0">
                  <a:pos x="connsiteX3" y="connsiteY3"/>
                </a:cxn>
              </a:cxnLst>
              <a:rect l="l" t="t" r="r" b="b"/>
              <a:pathLst>
                <a:path w="541020" h="207520">
                  <a:moveTo>
                    <a:pt x="0" y="77980"/>
                  </a:moveTo>
                  <a:cubicBezTo>
                    <a:pt x="78105" y="43055"/>
                    <a:pt x="156210" y="8130"/>
                    <a:pt x="220980" y="1780"/>
                  </a:cubicBezTo>
                  <a:cubicBezTo>
                    <a:pt x="285750" y="-4570"/>
                    <a:pt x="335280" y="5590"/>
                    <a:pt x="388620" y="39880"/>
                  </a:cubicBezTo>
                  <a:cubicBezTo>
                    <a:pt x="441960" y="74170"/>
                    <a:pt x="541020" y="207520"/>
                    <a:pt x="541020" y="207520"/>
                  </a:cubicBezTo>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6924135" y="1846003"/>
              <a:ext cx="462774" cy="325666"/>
            </a:xfrm>
            <a:custGeom>
              <a:avLst/>
              <a:gdLst>
                <a:gd name="connsiteX0" fmla="*/ 6459 w 738385"/>
                <a:gd name="connsiteY0" fmla="*/ 2619 h 635873"/>
                <a:gd name="connsiteX1" fmla="*/ 166479 w 738385"/>
                <a:gd name="connsiteY1" fmla="*/ 147399 h 635873"/>
                <a:gd name="connsiteX2" fmla="*/ 372219 w 738385"/>
                <a:gd name="connsiteY2" fmla="*/ 208359 h 635873"/>
                <a:gd name="connsiteX3" fmla="*/ 593199 w 738385"/>
                <a:gd name="connsiteY3" fmla="*/ 147399 h 635873"/>
                <a:gd name="connsiteX4" fmla="*/ 730359 w 738385"/>
                <a:gd name="connsiteY4" fmla="*/ 17859 h 635873"/>
                <a:gd name="connsiteX5" fmla="*/ 707499 w 738385"/>
                <a:gd name="connsiteY5" fmla="*/ 231219 h 635873"/>
                <a:gd name="connsiteX6" fmla="*/ 585579 w 738385"/>
                <a:gd name="connsiteY6" fmla="*/ 490299 h 635873"/>
                <a:gd name="connsiteX7" fmla="*/ 364599 w 738385"/>
                <a:gd name="connsiteY7" fmla="*/ 635079 h 635873"/>
                <a:gd name="connsiteX8" fmla="*/ 174099 w 738385"/>
                <a:gd name="connsiteY8" fmla="*/ 536019 h 635873"/>
                <a:gd name="connsiteX9" fmla="*/ 44559 w 738385"/>
                <a:gd name="connsiteY9" fmla="*/ 284559 h 635873"/>
                <a:gd name="connsiteX10" fmla="*/ 6459 w 738385"/>
                <a:gd name="connsiteY10" fmla="*/ 2619 h 63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8385" h="635873">
                  <a:moveTo>
                    <a:pt x="6459" y="2619"/>
                  </a:moveTo>
                  <a:cubicBezTo>
                    <a:pt x="26779" y="-20241"/>
                    <a:pt x="105519" y="113109"/>
                    <a:pt x="166479" y="147399"/>
                  </a:cubicBezTo>
                  <a:cubicBezTo>
                    <a:pt x="227439" y="181689"/>
                    <a:pt x="301099" y="208359"/>
                    <a:pt x="372219" y="208359"/>
                  </a:cubicBezTo>
                  <a:cubicBezTo>
                    <a:pt x="443339" y="208359"/>
                    <a:pt x="533509" y="179149"/>
                    <a:pt x="593199" y="147399"/>
                  </a:cubicBezTo>
                  <a:cubicBezTo>
                    <a:pt x="652889" y="115649"/>
                    <a:pt x="711309" y="3889"/>
                    <a:pt x="730359" y="17859"/>
                  </a:cubicBezTo>
                  <a:cubicBezTo>
                    <a:pt x="749409" y="31829"/>
                    <a:pt x="731629" y="152479"/>
                    <a:pt x="707499" y="231219"/>
                  </a:cubicBezTo>
                  <a:cubicBezTo>
                    <a:pt x="683369" y="309959"/>
                    <a:pt x="642729" y="422989"/>
                    <a:pt x="585579" y="490299"/>
                  </a:cubicBezTo>
                  <a:cubicBezTo>
                    <a:pt x="528429" y="557609"/>
                    <a:pt x="433179" y="627459"/>
                    <a:pt x="364599" y="635079"/>
                  </a:cubicBezTo>
                  <a:cubicBezTo>
                    <a:pt x="296019" y="642699"/>
                    <a:pt x="227439" y="594439"/>
                    <a:pt x="174099" y="536019"/>
                  </a:cubicBezTo>
                  <a:cubicBezTo>
                    <a:pt x="120759" y="477599"/>
                    <a:pt x="71229" y="370919"/>
                    <a:pt x="44559" y="284559"/>
                  </a:cubicBezTo>
                  <a:cubicBezTo>
                    <a:pt x="17889" y="198199"/>
                    <a:pt x="-13861" y="25479"/>
                    <a:pt x="6459" y="2619"/>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9" name="Freeform 16"/>
          <p:cNvSpPr>
            <a:spLocks noEditPoints="1"/>
          </p:cNvSpPr>
          <p:nvPr/>
        </p:nvSpPr>
        <p:spPr bwMode="auto">
          <a:xfrm>
            <a:off x="6644089" y="3225791"/>
            <a:ext cx="232031" cy="278696"/>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7" name="Freeform 16"/>
          <p:cNvSpPr>
            <a:spLocks noEditPoints="1"/>
          </p:cNvSpPr>
          <p:nvPr/>
        </p:nvSpPr>
        <p:spPr bwMode="auto">
          <a:xfrm rot="584553">
            <a:off x="7406196" y="3188339"/>
            <a:ext cx="246816" cy="296455"/>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5" name="组合 4"/>
          <p:cNvGrpSpPr/>
          <p:nvPr/>
        </p:nvGrpSpPr>
        <p:grpSpPr>
          <a:xfrm>
            <a:off x="2483768" y="1598310"/>
            <a:ext cx="748923" cy="769441"/>
            <a:chOff x="2362821" y="1429930"/>
            <a:chExt cx="748923" cy="769441"/>
          </a:xfrm>
        </p:grpSpPr>
        <p:grpSp>
          <p:nvGrpSpPr>
            <p:cNvPr id="9" name="组合 8"/>
            <p:cNvGrpSpPr/>
            <p:nvPr/>
          </p:nvGrpSpPr>
          <p:grpSpPr>
            <a:xfrm>
              <a:off x="2411760" y="1490614"/>
              <a:ext cx="648072" cy="648072"/>
              <a:chOff x="1907704" y="1131590"/>
              <a:chExt cx="1008112" cy="1008112"/>
            </a:xfrm>
          </p:grpSpPr>
          <p:sp>
            <p:nvSpPr>
              <p:cNvPr id="2" name="矩形 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4" name="直接连接符 3"/>
              <p:cNvCxnSpPr>
                <a:stCxn id="2" idx="1"/>
                <a:endCxn id="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2" idx="0"/>
                <a:endCxn id="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2362821"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务</a:t>
              </a:r>
            </a:p>
          </p:txBody>
        </p:sp>
      </p:grpSp>
      <p:grpSp>
        <p:nvGrpSpPr>
          <p:cNvPr id="6" name="组合 5"/>
          <p:cNvGrpSpPr/>
          <p:nvPr/>
        </p:nvGrpSpPr>
        <p:grpSpPr>
          <a:xfrm>
            <a:off x="3226883" y="1598310"/>
            <a:ext cx="748924" cy="769441"/>
            <a:chOff x="3111744" y="1429930"/>
            <a:chExt cx="748924" cy="769441"/>
          </a:xfrm>
        </p:grpSpPr>
        <p:grpSp>
          <p:nvGrpSpPr>
            <p:cNvPr id="11" name="组合 10"/>
            <p:cNvGrpSpPr/>
            <p:nvPr/>
          </p:nvGrpSpPr>
          <p:grpSpPr>
            <a:xfrm>
              <a:off x="3160683" y="1490614"/>
              <a:ext cx="648072" cy="648072"/>
              <a:chOff x="1907704" y="1131590"/>
              <a:chExt cx="1008112" cy="1008112"/>
            </a:xfrm>
          </p:grpSpPr>
          <p:sp>
            <p:nvSpPr>
              <p:cNvPr id="12" name="矩形 1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13" name="直接连接符 12"/>
              <p:cNvCxnSpPr>
                <a:stCxn id="12" idx="1"/>
                <a:endCxn id="1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0"/>
                <a:endCxn id="1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111744" y="1429930"/>
              <a:ext cx="748924"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基</a:t>
              </a:r>
            </a:p>
          </p:txBody>
        </p:sp>
      </p:grpSp>
      <p:grpSp>
        <p:nvGrpSpPr>
          <p:cNvPr id="7" name="组合 6"/>
          <p:cNvGrpSpPr/>
          <p:nvPr/>
        </p:nvGrpSpPr>
        <p:grpSpPr>
          <a:xfrm>
            <a:off x="4713113" y="1598310"/>
            <a:ext cx="748923" cy="769441"/>
            <a:chOff x="3890875" y="1429930"/>
            <a:chExt cx="748923" cy="769441"/>
          </a:xfrm>
        </p:grpSpPr>
        <p:grpSp>
          <p:nvGrpSpPr>
            <p:cNvPr id="16" name="组合 15"/>
            <p:cNvGrpSpPr/>
            <p:nvPr/>
          </p:nvGrpSpPr>
          <p:grpSpPr>
            <a:xfrm>
              <a:off x="3939813" y="1490614"/>
              <a:ext cx="648072" cy="648072"/>
              <a:chOff x="1907704" y="1131590"/>
              <a:chExt cx="1008112" cy="1008112"/>
            </a:xfrm>
          </p:grpSpPr>
          <p:sp>
            <p:nvSpPr>
              <p:cNvPr id="17" name="矩形 16"/>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18" name="直接连接符 17"/>
              <p:cNvCxnSpPr>
                <a:stCxn id="17" idx="1"/>
                <a:endCxn id="17"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7" idx="0"/>
                <a:endCxn id="17"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3890875"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知</a:t>
              </a:r>
            </a:p>
          </p:txBody>
        </p:sp>
      </p:grpSp>
      <p:grpSp>
        <p:nvGrpSpPr>
          <p:cNvPr id="31" name="组合 30"/>
          <p:cNvGrpSpPr/>
          <p:nvPr/>
        </p:nvGrpSpPr>
        <p:grpSpPr>
          <a:xfrm>
            <a:off x="5456226" y="1598310"/>
            <a:ext cx="748923" cy="769441"/>
            <a:chOff x="4654885" y="1429930"/>
            <a:chExt cx="748923" cy="769441"/>
          </a:xfrm>
        </p:grpSpPr>
        <p:grpSp>
          <p:nvGrpSpPr>
            <p:cNvPr id="21" name="组合 20"/>
            <p:cNvGrpSpPr/>
            <p:nvPr/>
          </p:nvGrpSpPr>
          <p:grpSpPr>
            <a:xfrm>
              <a:off x="4703824" y="1490614"/>
              <a:ext cx="648072" cy="648072"/>
              <a:chOff x="1907704" y="1131590"/>
              <a:chExt cx="1008112" cy="1008112"/>
            </a:xfrm>
          </p:grpSpPr>
          <p:sp>
            <p:nvSpPr>
              <p:cNvPr id="22" name="矩形 2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23" name="直接连接符 22"/>
              <p:cNvCxnSpPr>
                <a:stCxn id="22" idx="1"/>
                <a:endCxn id="2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2" idx="0"/>
                <a:endCxn id="2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54885"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识</a:t>
              </a:r>
            </a:p>
          </p:txBody>
        </p:sp>
      </p:grpSp>
      <p:grpSp>
        <p:nvGrpSpPr>
          <p:cNvPr id="32" name="组合 31"/>
          <p:cNvGrpSpPr/>
          <p:nvPr/>
        </p:nvGrpSpPr>
        <p:grpSpPr>
          <a:xfrm>
            <a:off x="6199341" y="1598310"/>
            <a:ext cx="748923" cy="769441"/>
            <a:chOff x="5389885" y="1429930"/>
            <a:chExt cx="748923" cy="769441"/>
          </a:xfrm>
        </p:grpSpPr>
        <p:grpSp>
          <p:nvGrpSpPr>
            <p:cNvPr id="26" name="组合 25"/>
            <p:cNvGrpSpPr/>
            <p:nvPr/>
          </p:nvGrpSpPr>
          <p:grpSpPr>
            <a:xfrm>
              <a:off x="5438823" y="1490614"/>
              <a:ext cx="648072" cy="648072"/>
              <a:chOff x="1907704" y="1131590"/>
              <a:chExt cx="1008112" cy="1008112"/>
            </a:xfrm>
          </p:grpSpPr>
          <p:sp>
            <p:nvSpPr>
              <p:cNvPr id="27" name="矩形 26"/>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28" name="直接连接符 27"/>
              <p:cNvCxnSpPr>
                <a:stCxn id="27" idx="1"/>
                <a:endCxn id="27"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27" idx="0"/>
                <a:endCxn id="27"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0" name="矩形 29"/>
            <p:cNvSpPr/>
            <p:nvPr/>
          </p:nvSpPr>
          <p:spPr>
            <a:xfrm>
              <a:off x="5389885"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培</a:t>
              </a:r>
            </a:p>
          </p:txBody>
        </p:sp>
      </p:grpSp>
      <p:pic>
        <p:nvPicPr>
          <p:cNvPr id="1027" name="Picture 3" descr="C:\Users\ABC\Desktop\GR-010 (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829234" y="2204402"/>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BC\Desktop\GR-010 (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10750" y="2373267"/>
            <a:ext cx="6514380" cy="342499"/>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组合 49"/>
          <p:cNvGrpSpPr/>
          <p:nvPr/>
        </p:nvGrpSpPr>
        <p:grpSpPr>
          <a:xfrm>
            <a:off x="3969998" y="1598310"/>
            <a:ext cx="748923" cy="769441"/>
            <a:chOff x="3111745" y="1429930"/>
            <a:chExt cx="748923" cy="769441"/>
          </a:xfrm>
        </p:grpSpPr>
        <p:grpSp>
          <p:nvGrpSpPr>
            <p:cNvPr id="51" name="组合 50"/>
            <p:cNvGrpSpPr/>
            <p:nvPr/>
          </p:nvGrpSpPr>
          <p:grpSpPr>
            <a:xfrm>
              <a:off x="3160683" y="1490614"/>
              <a:ext cx="648072" cy="648072"/>
              <a:chOff x="1907704" y="1131590"/>
              <a:chExt cx="1008112" cy="1008112"/>
            </a:xfrm>
          </p:grpSpPr>
          <p:sp>
            <p:nvSpPr>
              <p:cNvPr id="53" name="矩形 52"/>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54" name="直接连接符 53"/>
              <p:cNvCxnSpPr>
                <a:stCxn id="53" idx="1"/>
                <a:endCxn id="53"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53" idx="0"/>
                <a:endCxn id="53"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52" name="矩形 51"/>
            <p:cNvSpPr/>
            <p:nvPr/>
          </p:nvSpPr>
          <p:spPr>
            <a:xfrm>
              <a:off x="3111745"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础</a:t>
              </a:r>
            </a:p>
          </p:txBody>
        </p:sp>
      </p:grpSp>
      <p:grpSp>
        <p:nvGrpSpPr>
          <p:cNvPr id="56" name="组合 55">
            <a:extLst>
              <a:ext uri="{FF2B5EF4-FFF2-40B4-BE49-F238E27FC236}">
                <a16:creationId xmlns="" xmlns:a16="http://schemas.microsoft.com/office/drawing/2014/main" id="{1F400BDB-DE0E-8448-9076-26D8876480A9}"/>
              </a:ext>
            </a:extLst>
          </p:cNvPr>
          <p:cNvGrpSpPr/>
          <p:nvPr/>
        </p:nvGrpSpPr>
        <p:grpSpPr>
          <a:xfrm>
            <a:off x="1739864" y="1591749"/>
            <a:ext cx="748923" cy="769441"/>
            <a:chOff x="2362822" y="1429930"/>
            <a:chExt cx="748923" cy="769441"/>
          </a:xfrm>
        </p:grpSpPr>
        <p:grpSp>
          <p:nvGrpSpPr>
            <p:cNvPr id="63" name="组合 62">
              <a:extLst>
                <a:ext uri="{FF2B5EF4-FFF2-40B4-BE49-F238E27FC236}">
                  <a16:creationId xmlns="" xmlns:a16="http://schemas.microsoft.com/office/drawing/2014/main" id="{476B80D8-ECB4-5647-B947-4BCD809CAB1D}"/>
                </a:ext>
              </a:extLst>
            </p:cNvPr>
            <p:cNvGrpSpPr/>
            <p:nvPr/>
          </p:nvGrpSpPr>
          <p:grpSpPr>
            <a:xfrm>
              <a:off x="2411760" y="1490614"/>
              <a:ext cx="648072" cy="648072"/>
              <a:chOff x="1907704" y="1131590"/>
              <a:chExt cx="1008112" cy="1008112"/>
            </a:xfrm>
          </p:grpSpPr>
          <p:sp>
            <p:nvSpPr>
              <p:cNvPr id="65" name="矩形 64">
                <a:extLst>
                  <a:ext uri="{FF2B5EF4-FFF2-40B4-BE49-F238E27FC236}">
                    <a16:creationId xmlns="" xmlns:a16="http://schemas.microsoft.com/office/drawing/2014/main" id="{3E966E15-3069-5947-A3DF-FE41A334AEE1}"/>
                  </a:ext>
                </a:extLst>
              </p:cNvPr>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66" name="直接连接符 3">
                <a:extLst>
                  <a:ext uri="{FF2B5EF4-FFF2-40B4-BE49-F238E27FC236}">
                    <a16:creationId xmlns="" xmlns:a16="http://schemas.microsoft.com/office/drawing/2014/main" id="{08ACCE7B-35AA-0D4B-962E-A0848A45F39F}"/>
                  </a:ext>
                </a:extLst>
              </p:cNvPr>
              <p:cNvCxnSpPr>
                <a:stCxn id="65" idx="1"/>
                <a:endCxn id="65"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7">
                <a:extLst>
                  <a:ext uri="{FF2B5EF4-FFF2-40B4-BE49-F238E27FC236}">
                    <a16:creationId xmlns="" xmlns:a16="http://schemas.microsoft.com/office/drawing/2014/main" id="{EC78B096-8996-5747-82A9-0B59163CD585}"/>
                  </a:ext>
                </a:extLst>
              </p:cNvPr>
              <p:cNvCxnSpPr>
                <a:stCxn id="65" idx="0"/>
                <a:endCxn id="65"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64" name="矩形 63">
              <a:extLst>
                <a:ext uri="{FF2B5EF4-FFF2-40B4-BE49-F238E27FC236}">
                  <a16:creationId xmlns="" xmlns:a16="http://schemas.microsoft.com/office/drawing/2014/main" id="{31B20E99-02A1-7244-AF72-DCA7F5F52F11}"/>
                </a:ext>
              </a:extLst>
            </p:cNvPr>
            <p:cNvSpPr/>
            <p:nvPr/>
          </p:nvSpPr>
          <p:spPr>
            <a:xfrm>
              <a:off x="2362822"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财</a:t>
              </a:r>
            </a:p>
          </p:txBody>
        </p:sp>
      </p:grpSp>
      <p:grpSp>
        <p:nvGrpSpPr>
          <p:cNvPr id="69" name="组合 68">
            <a:extLst>
              <a:ext uri="{FF2B5EF4-FFF2-40B4-BE49-F238E27FC236}">
                <a16:creationId xmlns="" xmlns:a16="http://schemas.microsoft.com/office/drawing/2014/main" id="{60D7F321-C993-A140-AAF4-3BF526F64137}"/>
              </a:ext>
            </a:extLst>
          </p:cNvPr>
          <p:cNvGrpSpPr/>
          <p:nvPr/>
        </p:nvGrpSpPr>
        <p:grpSpPr>
          <a:xfrm>
            <a:off x="6927394" y="1598310"/>
            <a:ext cx="748923" cy="769441"/>
            <a:chOff x="2362822" y="1429930"/>
            <a:chExt cx="748923" cy="769441"/>
          </a:xfrm>
        </p:grpSpPr>
        <p:grpSp>
          <p:nvGrpSpPr>
            <p:cNvPr id="70" name="组合 69">
              <a:extLst>
                <a:ext uri="{FF2B5EF4-FFF2-40B4-BE49-F238E27FC236}">
                  <a16:creationId xmlns="" xmlns:a16="http://schemas.microsoft.com/office/drawing/2014/main" id="{0C907014-A74D-C74D-AB43-0A827724E48B}"/>
                </a:ext>
              </a:extLst>
            </p:cNvPr>
            <p:cNvGrpSpPr/>
            <p:nvPr/>
          </p:nvGrpSpPr>
          <p:grpSpPr>
            <a:xfrm>
              <a:off x="2411760" y="1490614"/>
              <a:ext cx="648072" cy="648072"/>
              <a:chOff x="1907704" y="1131590"/>
              <a:chExt cx="1008112" cy="1008112"/>
            </a:xfrm>
          </p:grpSpPr>
          <p:sp>
            <p:nvSpPr>
              <p:cNvPr id="72" name="矩形 71">
                <a:extLst>
                  <a:ext uri="{FF2B5EF4-FFF2-40B4-BE49-F238E27FC236}">
                    <a16:creationId xmlns="" xmlns:a16="http://schemas.microsoft.com/office/drawing/2014/main" id="{17092E07-2F79-1E4C-B1E1-D4E753D0EF21}"/>
                  </a:ext>
                </a:extLst>
              </p:cNvPr>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endParaRPr>
              </a:p>
            </p:txBody>
          </p:sp>
          <p:cxnSp>
            <p:nvCxnSpPr>
              <p:cNvPr id="73" name="直接连接符 3">
                <a:extLst>
                  <a:ext uri="{FF2B5EF4-FFF2-40B4-BE49-F238E27FC236}">
                    <a16:creationId xmlns="" xmlns:a16="http://schemas.microsoft.com/office/drawing/2014/main" id="{A26DE2EE-8FAD-0A40-B5A8-EA0DDD8A4919}"/>
                  </a:ext>
                </a:extLst>
              </p:cNvPr>
              <p:cNvCxnSpPr>
                <a:stCxn id="72" idx="1"/>
                <a:endCxn id="7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
                <a:extLst>
                  <a:ext uri="{FF2B5EF4-FFF2-40B4-BE49-F238E27FC236}">
                    <a16:creationId xmlns="" xmlns:a16="http://schemas.microsoft.com/office/drawing/2014/main" id="{38AC5578-121B-E040-97F6-86762E8F9238}"/>
                  </a:ext>
                </a:extLst>
              </p:cNvPr>
              <p:cNvCxnSpPr>
                <a:stCxn id="72" idx="0"/>
                <a:endCxn id="7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71" name="矩形 70">
              <a:extLst>
                <a:ext uri="{FF2B5EF4-FFF2-40B4-BE49-F238E27FC236}">
                  <a16:creationId xmlns="" xmlns:a16="http://schemas.microsoft.com/office/drawing/2014/main" id="{2DEFE295-5994-494D-9EA3-B944D09FC36B}"/>
                </a:ext>
              </a:extLst>
            </p:cNvPr>
            <p:cNvSpPr/>
            <p:nvPr/>
          </p:nvSpPr>
          <p:spPr>
            <a:xfrm>
              <a:off x="2362822" y="1429930"/>
              <a:ext cx="748923" cy="769441"/>
            </a:xfrm>
            <a:prstGeom prst="rect">
              <a:avLst/>
            </a:prstGeom>
          </p:spPr>
          <p:txBody>
            <a:bodyPr wrap="none">
              <a:spAutoFit/>
            </a:bodyPr>
            <a:lstStyle/>
            <a:p>
              <a:pPr algn="ctr"/>
              <a:r>
                <a:rPr lang="zh-CN" altLang="en-US" sz="4400" dirty="0">
                  <a:solidFill>
                    <a:schemeClr val="bg1">
                      <a:alpha val="79000"/>
                    </a:schemeClr>
                  </a:solidFill>
                  <a:latin typeface="+mj-ea"/>
                  <a:ea typeface="+mj-ea"/>
                </a:rPr>
                <a:t>训</a:t>
              </a:r>
            </a:p>
          </p:txBody>
        </p:sp>
      </p:grpSp>
    </p:spTree>
    <p:extLst>
      <p:ext uri="{BB962C8B-B14F-4D97-AF65-F5344CB8AC3E}">
        <p14:creationId xmlns:p14="http://schemas.microsoft.com/office/powerpoint/2010/main" val="140492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E180D4A7-C9FB-4DFB-919C-405C955672EB}">
      <p14:showEvtLst xmlns:p14="http://schemas.microsoft.com/office/powerpoint/2010/main">
        <p14:playEvt time="0" objId="10"/>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194469" y="557560"/>
            <a:ext cx="2134874" cy="893316"/>
            <a:chOff x="1706467" y="941888"/>
            <a:chExt cx="1657123" cy="693406"/>
          </a:xfrm>
        </p:grpSpPr>
        <p:pic>
          <p:nvPicPr>
            <p:cNvPr id="14" name="Picture 8" descr="C:\Users\ABC\Desktop\GR-010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6467" y="941888"/>
              <a:ext cx="1657123" cy="693406"/>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2038653" y="1153770"/>
              <a:ext cx="581326" cy="334461"/>
            </a:xfrm>
            <a:prstGeom prst="rect">
              <a:avLst/>
            </a:prstGeom>
          </p:spPr>
          <p:txBody>
            <a:bodyPr wrap="none">
              <a:spAutoFit/>
            </a:bodyPr>
            <a:lstStyle/>
            <a:p>
              <a:r>
                <a:rPr lang="zh-CN" altLang="en-US" sz="2200" dirty="0">
                  <a:solidFill>
                    <a:prstClr val="white">
                      <a:alpha val="70000"/>
                    </a:prstClr>
                  </a:solidFill>
                  <a:latin typeface="方正卡通简体"/>
                  <a:ea typeface="方正卡通简体"/>
                </a:rPr>
                <a:t>目录</a:t>
              </a:r>
            </a:p>
          </p:txBody>
        </p:sp>
      </p:grpSp>
      <p:sp>
        <p:nvSpPr>
          <p:cNvPr id="21" name="TextBox 20"/>
          <p:cNvSpPr txBox="1"/>
          <p:nvPr/>
        </p:nvSpPr>
        <p:spPr>
          <a:xfrm>
            <a:off x="2784579" y="1368726"/>
            <a:ext cx="2031325"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zh-CN" altLang="en-US" dirty="0"/>
              <a:t>一、金蝶流程审批</a:t>
            </a:r>
            <a:endParaRPr lang="en-US" altLang="zh-CN" dirty="0"/>
          </a:p>
        </p:txBody>
      </p:sp>
      <p:sp>
        <p:nvSpPr>
          <p:cNvPr id="26" name="TextBox 25"/>
          <p:cNvSpPr txBox="1"/>
          <p:nvPr/>
        </p:nvSpPr>
        <p:spPr>
          <a:xfrm>
            <a:off x="3281137" y="1832507"/>
            <a:ext cx="2941766"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1</a:t>
            </a:r>
            <a:r>
              <a:rPr lang="zh-CN" altLang="en-US" dirty="0"/>
              <a:t>、</a:t>
            </a:r>
            <a:r>
              <a:rPr lang="en-US" altLang="zh-CN" dirty="0"/>
              <a:t>OA/</a:t>
            </a:r>
            <a:r>
              <a:rPr lang="zh-CN" altLang="en-US" dirty="0"/>
              <a:t>门户</a:t>
            </a:r>
            <a:r>
              <a:rPr lang="en-US" altLang="zh-CN" dirty="0"/>
              <a:t>/</a:t>
            </a:r>
            <a:r>
              <a:rPr lang="zh-CN" altLang="en-US" dirty="0"/>
              <a:t>金蝶使用分类</a:t>
            </a:r>
          </a:p>
        </p:txBody>
      </p:sp>
      <p:sp>
        <p:nvSpPr>
          <p:cNvPr id="27" name="TextBox 26"/>
          <p:cNvSpPr txBox="1"/>
          <p:nvPr/>
        </p:nvSpPr>
        <p:spPr>
          <a:xfrm>
            <a:off x="3285012" y="2355334"/>
            <a:ext cx="2627642"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2</a:t>
            </a:r>
            <a:r>
              <a:rPr lang="zh-CN" altLang="en-US" dirty="0"/>
              <a:t>、常规业务类型及节点</a:t>
            </a:r>
          </a:p>
        </p:txBody>
      </p:sp>
      <p:sp>
        <p:nvSpPr>
          <p:cNvPr id="28" name="TextBox 27"/>
          <p:cNvSpPr txBox="1"/>
          <p:nvPr/>
        </p:nvSpPr>
        <p:spPr>
          <a:xfrm>
            <a:off x="3306870" y="2852261"/>
            <a:ext cx="2858475"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3</a:t>
            </a:r>
            <a:r>
              <a:rPr lang="zh-CN" altLang="en-US" dirty="0"/>
              <a:t>、典型高频流程如何发起</a:t>
            </a:r>
          </a:p>
        </p:txBody>
      </p:sp>
      <p:grpSp>
        <p:nvGrpSpPr>
          <p:cNvPr id="2" name="组合 1"/>
          <p:cNvGrpSpPr/>
          <p:nvPr/>
        </p:nvGrpSpPr>
        <p:grpSpPr>
          <a:xfrm>
            <a:off x="2771800" y="1757075"/>
            <a:ext cx="3960440" cy="1991841"/>
            <a:chOff x="2267744" y="1860962"/>
            <a:chExt cx="5040560" cy="1991841"/>
          </a:xfrm>
        </p:grpSpPr>
        <p:cxnSp>
          <p:nvCxnSpPr>
            <p:cNvPr id="22" name="直接连接符 21"/>
            <p:cNvCxnSpPr/>
            <p:nvPr/>
          </p:nvCxnSpPr>
          <p:spPr>
            <a:xfrm>
              <a:off x="2267744" y="2365018"/>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267744" y="2869074"/>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267744" y="337313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267744" y="1860962"/>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67744" y="3852803"/>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3356934" y="3816808"/>
            <a:ext cx="1935146"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5</a:t>
            </a:r>
            <a:r>
              <a:rPr lang="zh-CN" altLang="en-US" dirty="0"/>
              <a:t>、相关问题答疑</a:t>
            </a:r>
          </a:p>
        </p:txBody>
      </p:sp>
      <p:sp>
        <p:nvSpPr>
          <p:cNvPr id="3073" name="Freeform 6"/>
          <p:cNvSpPr>
            <a:spLocks noEditPoints="1"/>
          </p:cNvSpPr>
          <p:nvPr/>
        </p:nvSpPr>
        <p:spPr bwMode="auto">
          <a:xfrm>
            <a:off x="714355" y="1000261"/>
            <a:ext cx="459577" cy="294562"/>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4" name="Freeform 19"/>
          <p:cNvSpPr>
            <a:spLocks noEditPoints="1"/>
          </p:cNvSpPr>
          <p:nvPr/>
        </p:nvSpPr>
        <p:spPr bwMode="auto">
          <a:xfrm>
            <a:off x="1516916" y="1442398"/>
            <a:ext cx="184346" cy="214946"/>
          </a:xfrm>
          <a:custGeom>
            <a:avLst/>
            <a:gdLst>
              <a:gd name="T0" fmla="*/ 27 w 59"/>
              <a:gd name="T1" fmla="*/ 65 h 69"/>
              <a:gd name="T2" fmla="*/ 26 w 59"/>
              <a:gd name="T3" fmla="*/ 50 h 69"/>
              <a:gd name="T4" fmla="*/ 12 w 59"/>
              <a:gd name="T5" fmla="*/ 56 h 69"/>
              <a:gd name="T6" fmla="*/ 14 w 59"/>
              <a:gd name="T7" fmla="*/ 36 h 69"/>
              <a:gd name="T8" fmla="*/ 3 w 59"/>
              <a:gd name="T9" fmla="*/ 21 h 69"/>
              <a:gd name="T10" fmla="*/ 7 w 59"/>
              <a:gd name="T11" fmla="*/ 17 h 69"/>
              <a:gd name="T12" fmla="*/ 22 w 59"/>
              <a:gd name="T13" fmla="*/ 21 h 69"/>
              <a:gd name="T14" fmla="*/ 27 w 59"/>
              <a:gd name="T15" fmla="*/ 2 h 69"/>
              <a:gd name="T16" fmla="*/ 35 w 59"/>
              <a:gd name="T17" fmla="*/ 14 h 69"/>
              <a:gd name="T18" fmla="*/ 50 w 59"/>
              <a:gd name="T19" fmla="*/ 9 h 69"/>
              <a:gd name="T20" fmla="*/ 48 w 59"/>
              <a:gd name="T21" fmla="*/ 21 h 69"/>
              <a:gd name="T22" fmla="*/ 59 w 59"/>
              <a:gd name="T23" fmla="*/ 25 h 69"/>
              <a:gd name="T24" fmla="*/ 49 w 59"/>
              <a:gd name="T25" fmla="*/ 36 h 69"/>
              <a:gd name="T26" fmla="*/ 56 w 59"/>
              <a:gd name="T27" fmla="*/ 51 h 69"/>
              <a:gd name="T28" fmla="*/ 39 w 59"/>
              <a:gd name="T29" fmla="*/ 49 h 69"/>
              <a:gd name="T30" fmla="*/ 27 w 59"/>
              <a:gd name="T31" fmla="*/ 65 h 69"/>
              <a:gd name="T32" fmla="*/ 33 w 59"/>
              <a:gd name="T33" fmla="*/ 40 h 69"/>
              <a:gd name="T34" fmla="*/ 31 w 59"/>
              <a:gd name="T35" fmla="*/ 63 h 69"/>
              <a:gd name="T36" fmla="*/ 33 w 59"/>
              <a:gd name="T37" fmla="*/ 40 h 69"/>
              <a:gd name="T38" fmla="*/ 30 w 59"/>
              <a:gd name="T39" fmla="*/ 36 h 69"/>
              <a:gd name="T40" fmla="*/ 20 w 59"/>
              <a:gd name="T41" fmla="*/ 38 h 69"/>
              <a:gd name="T42" fmla="*/ 12 w 59"/>
              <a:gd name="T43" fmla="*/ 53 h 69"/>
              <a:gd name="T44" fmla="*/ 30 w 59"/>
              <a:gd name="T45" fmla="*/ 36 h 69"/>
              <a:gd name="T46" fmla="*/ 46 w 59"/>
              <a:gd name="T47" fmla="*/ 51 h 69"/>
              <a:gd name="T48" fmla="*/ 54 w 59"/>
              <a:gd name="T49" fmla="*/ 47 h 69"/>
              <a:gd name="T50" fmla="*/ 37 w 59"/>
              <a:gd name="T51" fmla="*/ 37 h 69"/>
              <a:gd name="T52" fmla="*/ 46 w 59"/>
              <a:gd name="T53" fmla="*/ 51 h 69"/>
              <a:gd name="T54" fmla="*/ 30 w 59"/>
              <a:gd name="T55" fmla="*/ 33 h 69"/>
              <a:gd name="T56" fmla="*/ 6 w 59"/>
              <a:gd name="T57" fmla="*/ 23 h 69"/>
              <a:gd name="T58" fmla="*/ 30 w 59"/>
              <a:gd name="T59" fmla="*/ 33 h 69"/>
              <a:gd name="T60" fmla="*/ 56 w 59"/>
              <a:gd name="T61" fmla="*/ 28 h 69"/>
              <a:gd name="T62" fmla="*/ 51 w 59"/>
              <a:gd name="T63" fmla="*/ 23 h 69"/>
              <a:gd name="T64" fmla="*/ 39 w 59"/>
              <a:gd name="T65" fmla="*/ 34 h 69"/>
              <a:gd name="T66" fmla="*/ 56 w 59"/>
              <a:gd name="T67" fmla="*/ 28 h 69"/>
              <a:gd name="T68" fmla="*/ 36 w 59"/>
              <a:gd name="T69" fmla="*/ 29 h 69"/>
              <a:gd name="T70" fmla="*/ 37 w 59"/>
              <a:gd name="T71" fmla="*/ 29 h 69"/>
              <a:gd name="T72" fmla="*/ 47 w 59"/>
              <a:gd name="T73" fmla="*/ 10 h 69"/>
              <a:gd name="T74" fmla="*/ 36 w 59"/>
              <a:gd name="T75" fmla="*/ 29 h 69"/>
              <a:gd name="T76" fmla="*/ 24 w 59"/>
              <a:gd name="T77" fmla="*/ 5 h 69"/>
              <a:gd name="T78" fmla="*/ 32 w 59"/>
              <a:gd name="T79" fmla="*/ 29 h 69"/>
              <a:gd name="T80" fmla="*/ 24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27" y="65"/>
                </a:moveTo>
                <a:cubicBezTo>
                  <a:pt x="25" y="61"/>
                  <a:pt x="25" y="55"/>
                  <a:pt x="26" y="50"/>
                </a:cubicBezTo>
                <a:cubicBezTo>
                  <a:pt x="22" y="51"/>
                  <a:pt x="18" y="58"/>
                  <a:pt x="12" y="56"/>
                </a:cubicBezTo>
                <a:cubicBezTo>
                  <a:pt x="3" y="54"/>
                  <a:pt x="8" y="39"/>
                  <a:pt x="14" y="36"/>
                </a:cubicBezTo>
                <a:cubicBezTo>
                  <a:pt x="7" y="35"/>
                  <a:pt x="0" y="29"/>
                  <a:pt x="3" y="21"/>
                </a:cubicBezTo>
                <a:cubicBezTo>
                  <a:pt x="5" y="19"/>
                  <a:pt x="7" y="19"/>
                  <a:pt x="7" y="17"/>
                </a:cubicBezTo>
                <a:cubicBezTo>
                  <a:pt x="14" y="15"/>
                  <a:pt x="19" y="18"/>
                  <a:pt x="22" y="21"/>
                </a:cubicBezTo>
                <a:cubicBezTo>
                  <a:pt x="19" y="17"/>
                  <a:pt x="16" y="0"/>
                  <a:pt x="27" y="2"/>
                </a:cubicBezTo>
                <a:cubicBezTo>
                  <a:pt x="31" y="3"/>
                  <a:pt x="33" y="9"/>
                  <a:pt x="35" y="14"/>
                </a:cubicBezTo>
                <a:cubicBezTo>
                  <a:pt x="37" y="8"/>
                  <a:pt x="44" y="0"/>
                  <a:pt x="50" y="9"/>
                </a:cubicBezTo>
                <a:cubicBezTo>
                  <a:pt x="50" y="14"/>
                  <a:pt x="49" y="18"/>
                  <a:pt x="48" y="21"/>
                </a:cubicBezTo>
                <a:cubicBezTo>
                  <a:pt x="53" y="19"/>
                  <a:pt x="57" y="22"/>
                  <a:pt x="59" y="25"/>
                </a:cubicBezTo>
                <a:cubicBezTo>
                  <a:pt x="59" y="32"/>
                  <a:pt x="54" y="34"/>
                  <a:pt x="49" y="36"/>
                </a:cubicBezTo>
                <a:cubicBezTo>
                  <a:pt x="53" y="40"/>
                  <a:pt x="59" y="43"/>
                  <a:pt x="56" y="51"/>
                </a:cubicBezTo>
                <a:cubicBezTo>
                  <a:pt x="52" y="55"/>
                  <a:pt x="41" y="54"/>
                  <a:pt x="39" y="49"/>
                </a:cubicBezTo>
                <a:cubicBezTo>
                  <a:pt x="39" y="58"/>
                  <a:pt x="37" y="69"/>
                  <a:pt x="27" y="65"/>
                </a:cubicBezTo>
                <a:close/>
                <a:moveTo>
                  <a:pt x="33" y="40"/>
                </a:moveTo>
                <a:cubicBezTo>
                  <a:pt x="30" y="46"/>
                  <a:pt x="25" y="58"/>
                  <a:pt x="31" y="63"/>
                </a:cubicBezTo>
                <a:cubicBezTo>
                  <a:pt x="38" y="61"/>
                  <a:pt x="37" y="45"/>
                  <a:pt x="33" y="40"/>
                </a:cubicBezTo>
                <a:close/>
                <a:moveTo>
                  <a:pt x="30" y="36"/>
                </a:moveTo>
                <a:cubicBezTo>
                  <a:pt x="27" y="39"/>
                  <a:pt x="23" y="37"/>
                  <a:pt x="20" y="38"/>
                </a:cubicBezTo>
                <a:cubicBezTo>
                  <a:pt x="13" y="39"/>
                  <a:pt x="8" y="47"/>
                  <a:pt x="12" y="53"/>
                </a:cubicBezTo>
                <a:cubicBezTo>
                  <a:pt x="22" y="52"/>
                  <a:pt x="29" y="45"/>
                  <a:pt x="30" y="36"/>
                </a:cubicBezTo>
                <a:close/>
                <a:moveTo>
                  <a:pt x="46" y="51"/>
                </a:moveTo>
                <a:cubicBezTo>
                  <a:pt x="51" y="52"/>
                  <a:pt x="54" y="50"/>
                  <a:pt x="54" y="47"/>
                </a:cubicBezTo>
                <a:cubicBezTo>
                  <a:pt x="54" y="41"/>
                  <a:pt x="44" y="37"/>
                  <a:pt x="37" y="37"/>
                </a:cubicBezTo>
                <a:cubicBezTo>
                  <a:pt x="39" y="42"/>
                  <a:pt x="41" y="49"/>
                  <a:pt x="46" y="51"/>
                </a:cubicBezTo>
                <a:close/>
                <a:moveTo>
                  <a:pt x="30" y="33"/>
                </a:moveTo>
                <a:cubicBezTo>
                  <a:pt x="25" y="27"/>
                  <a:pt x="14" y="15"/>
                  <a:pt x="6" y="23"/>
                </a:cubicBezTo>
                <a:cubicBezTo>
                  <a:pt x="6" y="36"/>
                  <a:pt x="20" y="35"/>
                  <a:pt x="30" y="33"/>
                </a:cubicBezTo>
                <a:close/>
                <a:moveTo>
                  <a:pt x="56" y="28"/>
                </a:moveTo>
                <a:cubicBezTo>
                  <a:pt x="56" y="26"/>
                  <a:pt x="53" y="23"/>
                  <a:pt x="51" y="23"/>
                </a:cubicBezTo>
                <a:cubicBezTo>
                  <a:pt x="46" y="23"/>
                  <a:pt x="40" y="31"/>
                  <a:pt x="39" y="34"/>
                </a:cubicBezTo>
                <a:cubicBezTo>
                  <a:pt x="44" y="34"/>
                  <a:pt x="56" y="34"/>
                  <a:pt x="56" y="28"/>
                </a:cubicBezTo>
                <a:close/>
                <a:moveTo>
                  <a:pt x="36" y="29"/>
                </a:moveTo>
                <a:cubicBezTo>
                  <a:pt x="36" y="29"/>
                  <a:pt x="36" y="29"/>
                  <a:pt x="37" y="29"/>
                </a:cubicBezTo>
                <a:cubicBezTo>
                  <a:pt x="41" y="24"/>
                  <a:pt x="48" y="19"/>
                  <a:pt x="47" y="10"/>
                </a:cubicBezTo>
                <a:cubicBezTo>
                  <a:pt x="37" y="5"/>
                  <a:pt x="38" y="21"/>
                  <a:pt x="36" y="29"/>
                </a:cubicBezTo>
                <a:close/>
                <a:moveTo>
                  <a:pt x="24" y="5"/>
                </a:moveTo>
                <a:cubicBezTo>
                  <a:pt x="19" y="15"/>
                  <a:pt x="29" y="23"/>
                  <a:pt x="32" y="29"/>
                </a:cubicBezTo>
                <a:cubicBezTo>
                  <a:pt x="32" y="19"/>
                  <a:pt x="33" y="7"/>
                  <a:pt x="24" y="5"/>
                </a:cubicBezTo>
                <a:close/>
              </a:path>
            </a:pathLst>
          </a:custGeom>
          <a:solidFill>
            <a:srgbClr val="F5F5F5">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085" name="Group 24"/>
          <p:cNvGrpSpPr>
            <a:grpSpLocks noChangeAspect="1"/>
          </p:cNvGrpSpPr>
          <p:nvPr/>
        </p:nvGrpSpPr>
        <p:grpSpPr bwMode="auto">
          <a:xfrm>
            <a:off x="1077663" y="411510"/>
            <a:ext cx="338138" cy="355600"/>
            <a:chOff x="2472" y="305"/>
            <a:chExt cx="213" cy="224"/>
          </a:xfrm>
          <a:solidFill>
            <a:srgbClr val="FFFFFF">
              <a:alpha val="50196"/>
            </a:srgbClr>
          </a:solidFill>
        </p:grpSpPr>
        <p:sp>
          <p:nvSpPr>
            <p:cNvPr id="3088" name="Freeform 25"/>
            <p:cNvSpPr>
              <a:spLocks noEditPoints="1"/>
            </p:cNvSpPr>
            <p:nvPr/>
          </p:nvSpPr>
          <p:spPr bwMode="auto">
            <a:xfrm>
              <a:off x="2586" y="437"/>
              <a:ext cx="99" cy="92"/>
            </a:xfrm>
            <a:custGeom>
              <a:avLst/>
              <a:gdLst>
                <a:gd name="T0" fmla="*/ 14 w 42"/>
                <a:gd name="T1" fmla="*/ 25 h 39"/>
                <a:gd name="T2" fmla="*/ 15 w 42"/>
                <a:gd name="T3" fmla="*/ 0 h 39"/>
                <a:gd name="T4" fmla="*/ 37 w 42"/>
                <a:gd name="T5" fmla="*/ 11 h 39"/>
                <a:gd name="T6" fmla="*/ 35 w 42"/>
                <a:gd name="T7" fmla="*/ 35 h 39"/>
                <a:gd name="T8" fmla="*/ 31 w 42"/>
                <a:gd name="T9" fmla="*/ 33 h 39"/>
                <a:gd name="T10" fmla="*/ 29 w 42"/>
                <a:gd name="T11" fmla="*/ 28 h 39"/>
                <a:gd name="T12" fmla="*/ 39 w 42"/>
                <a:gd name="T13" fmla="*/ 12 h 39"/>
                <a:gd name="T14" fmla="*/ 29 w 42"/>
                <a:gd name="T15" fmla="*/ 31 h 39"/>
                <a:gd name="T16" fmla="*/ 29 w 42"/>
                <a:gd name="T17" fmla="*/ 29 h 39"/>
                <a:gd name="T18" fmla="*/ 37 w 42"/>
                <a:gd name="T19" fmla="*/ 14 h 39"/>
                <a:gd name="T20" fmla="*/ 32 w 42"/>
                <a:gd name="T21" fmla="*/ 18 h 39"/>
                <a:gd name="T22" fmla="*/ 28 w 42"/>
                <a:gd name="T23" fmla="*/ 23 h 39"/>
                <a:gd name="T24" fmla="*/ 32 w 42"/>
                <a:gd name="T25" fmla="*/ 18 h 39"/>
                <a:gd name="T26" fmla="*/ 27 w 42"/>
                <a:gd name="T27" fmla="*/ 25 h 39"/>
                <a:gd name="T28" fmla="*/ 26 w 42"/>
                <a:gd name="T29" fmla="*/ 26 h 39"/>
                <a:gd name="T30" fmla="*/ 29 w 42"/>
                <a:gd name="T31" fmla="*/ 18 h 39"/>
                <a:gd name="T32" fmla="*/ 31 w 42"/>
                <a:gd name="T33" fmla="*/ 13 h 39"/>
                <a:gd name="T34" fmla="*/ 23 w 42"/>
                <a:gd name="T35" fmla="*/ 29 h 39"/>
                <a:gd name="T36" fmla="*/ 27 w 42"/>
                <a:gd name="T37" fmla="*/ 21 h 39"/>
                <a:gd name="T38" fmla="*/ 22 w 42"/>
                <a:gd name="T39" fmla="*/ 24 h 39"/>
                <a:gd name="T40" fmla="*/ 26 w 42"/>
                <a:gd name="T41" fmla="*/ 16 h 39"/>
                <a:gd name="T42" fmla="*/ 23 w 42"/>
                <a:gd name="T43" fmla="*/ 23 h 39"/>
                <a:gd name="T44" fmla="*/ 29 w 42"/>
                <a:gd name="T45" fmla="*/ 15 h 39"/>
                <a:gd name="T46" fmla="*/ 28 w 42"/>
                <a:gd name="T47" fmla="*/ 13 h 39"/>
                <a:gd name="T48" fmla="*/ 20 w 42"/>
                <a:gd name="T49" fmla="*/ 30 h 39"/>
                <a:gd name="T50" fmla="*/ 22 w 42"/>
                <a:gd name="T51" fmla="*/ 26 h 39"/>
                <a:gd name="T52" fmla="*/ 21 w 42"/>
                <a:gd name="T53" fmla="*/ 18 h 39"/>
                <a:gd name="T54" fmla="*/ 15 w 42"/>
                <a:gd name="T55" fmla="*/ 37 h 39"/>
                <a:gd name="T56" fmla="*/ 23 w 42"/>
                <a:gd name="T57" fmla="*/ 18 h 39"/>
                <a:gd name="T58" fmla="*/ 23 w 42"/>
                <a:gd name="T59" fmla="*/ 22 h 39"/>
                <a:gd name="T60" fmla="*/ 19 w 42"/>
                <a:gd name="T61" fmla="*/ 30 h 39"/>
                <a:gd name="T62" fmla="*/ 26 w 42"/>
                <a:gd name="T63" fmla="*/ 14 h 39"/>
                <a:gd name="T64" fmla="*/ 16 w 42"/>
                <a:gd name="T65" fmla="*/ 33 h 39"/>
                <a:gd name="T66" fmla="*/ 15 w 42"/>
                <a:gd name="T67" fmla="*/ 35 h 39"/>
                <a:gd name="T68" fmla="*/ 16 w 42"/>
                <a:gd name="T69" fmla="*/ 31 h 39"/>
                <a:gd name="T70" fmla="*/ 17 w 42"/>
                <a:gd name="T71" fmla="*/ 27 h 39"/>
                <a:gd name="T72" fmla="*/ 23 w 42"/>
                <a:gd name="T73" fmla="*/ 14 h 39"/>
                <a:gd name="T74" fmla="*/ 16 w 42"/>
                <a:gd name="T75" fmla="*/ 17 h 39"/>
                <a:gd name="T76" fmla="*/ 21 w 42"/>
                <a:gd name="T77" fmla="*/ 10 h 39"/>
                <a:gd name="T78" fmla="*/ 15 w 42"/>
                <a:gd name="T79" fmla="*/ 21 h 39"/>
                <a:gd name="T80" fmla="*/ 15 w 42"/>
                <a:gd name="T81" fmla="*/ 20 h 39"/>
                <a:gd name="T82" fmla="*/ 16 w 42"/>
                <a:gd name="T83" fmla="*/ 14 h 39"/>
                <a:gd name="T84" fmla="*/ 14 w 42"/>
                <a:gd name="T85" fmla="*/ 23 h 39"/>
                <a:gd name="T86" fmla="*/ 19 w 42"/>
                <a:gd name="T87" fmla="*/ 12 h 39"/>
                <a:gd name="T88" fmla="*/ 19 w 42"/>
                <a:gd name="T89" fmla="*/ 10 h 39"/>
                <a:gd name="T90" fmla="*/ 16 w 42"/>
                <a:gd name="T91" fmla="*/ 16 h 39"/>
                <a:gd name="T92" fmla="*/ 16 w 42"/>
                <a:gd name="T93" fmla="*/ 10 h 39"/>
                <a:gd name="T94" fmla="*/ 12 w 42"/>
                <a:gd name="T95" fmla="*/ 17 h 39"/>
                <a:gd name="T96" fmla="*/ 11 w 42"/>
                <a:gd name="T97" fmla="*/ 18 h 39"/>
                <a:gd name="T98" fmla="*/ 13 w 42"/>
                <a:gd name="T99" fmla="*/ 16 h 39"/>
                <a:gd name="T100" fmla="*/ 16 w 42"/>
                <a:gd name="T101" fmla="*/ 9 h 39"/>
                <a:gd name="T102" fmla="*/ 12 w 42"/>
                <a:gd name="T103" fmla="*/ 15 h 39"/>
                <a:gd name="T104" fmla="*/ 12 w 42"/>
                <a:gd name="T105" fmla="*/ 16 h 39"/>
                <a:gd name="T106" fmla="*/ 17 w 42"/>
                <a:gd name="T107" fmla="*/ 4 h 39"/>
                <a:gd name="T108" fmla="*/ 5 w 42"/>
                <a:gd name="T109" fmla="*/ 16 h 39"/>
                <a:gd name="T110" fmla="*/ 3 w 42"/>
                <a:gd name="T111"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39">
                  <a:moveTo>
                    <a:pt x="22" y="30"/>
                  </a:moveTo>
                  <a:cubicBezTo>
                    <a:pt x="20" y="32"/>
                    <a:pt x="18" y="35"/>
                    <a:pt x="15" y="39"/>
                  </a:cubicBezTo>
                  <a:cubicBezTo>
                    <a:pt x="13" y="39"/>
                    <a:pt x="14" y="37"/>
                    <a:pt x="14" y="36"/>
                  </a:cubicBezTo>
                  <a:cubicBezTo>
                    <a:pt x="14" y="33"/>
                    <a:pt x="14" y="29"/>
                    <a:pt x="14" y="25"/>
                  </a:cubicBezTo>
                  <a:cubicBezTo>
                    <a:pt x="12" y="24"/>
                    <a:pt x="9" y="22"/>
                    <a:pt x="7" y="20"/>
                  </a:cubicBezTo>
                  <a:cubicBezTo>
                    <a:pt x="4" y="18"/>
                    <a:pt x="2" y="17"/>
                    <a:pt x="0" y="15"/>
                  </a:cubicBezTo>
                  <a:cubicBezTo>
                    <a:pt x="5" y="13"/>
                    <a:pt x="10" y="14"/>
                    <a:pt x="15" y="13"/>
                  </a:cubicBezTo>
                  <a:cubicBezTo>
                    <a:pt x="15" y="9"/>
                    <a:pt x="15" y="5"/>
                    <a:pt x="15" y="0"/>
                  </a:cubicBezTo>
                  <a:cubicBezTo>
                    <a:pt x="17" y="1"/>
                    <a:pt x="17" y="3"/>
                    <a:pt x="18" y="4"/>
                  </a:cubicBezTo>
                  <a:cubicBezTo>
                    <a:pt x="19" y="6"/>
                    <a:pt x="21" y="7"/>
                    <a:pt x="22" y="9"/>
                  </a:cubicBezTo>
                  <a:cubicBezTo>
                    <a:pt x="22" y="10"/>
                    <a:pt x="23" y="11"/>
                    <a:pt x="23" y="12"/>
                  </a:cubicBezTo>
                  <a:cubicBezTo>
                    <a:pt x="28" y="12"/>
                    <a:pt x="33" y="12"/>
                    <a:pt x="37" y="11"/>
                  </a:cubicBezTo>
                  <a:cubicBezTo>
                    <a:pt x="39" y="11"/>
                    <a:pt x="40" y="10"/>
                    <a:pt x="42" y="11"/>
                  </a:cubicBezTo>
                  <a:cubicBezTo>
                    <a:pt x="41" y="13"/>
                    <a:pt x="38" y="15"/>
                    <a:pt x="36" y="17"/>
                  </a:cubicBezTo>
                  <a:cubicBezTo>
                    <a:pt x="34" y="19"/>
                    <a:pt x="31" y="20"/>
                    <a:pt x="29" y="22"/>
                  </a:cubicBezTo>
                  <a:cubicBezTo>
                    <a:pt x="31" y="27"/>
                    <a:pt x="34" y="31"/>
                    <a:pt x="35" y="35"/>
                  </a:cubicBezTo>
                  <a:cubicBezTo>
                    <a:pt x="34" y="36"/>
                    <a:pt x="34" y="35"/>
                    <a:pt x="32" y="35"/>
                  </a:cubicBezTo>
                  <a:cubicBezTo>
                    <a:pt x="29" y="33"/>
                    <a:pt x="25" y="32"/>
                    <a:pt x="22" y="30"/>
                  </a:cubicBezTo>
                  <a:close/>
                  <a:moveTo>
                    <a:pt x="33" y="33"/>
                  </a:moveTo>
                  <a:cubicBezTo>
                    <a:pt x="32" y="33"/>
                    <a:pt x="31" y="33"/>
                    <a:pt x="31" y="33"/>
                  </a:cubicBezTo>
                  <a:cubicBezTo>
                    <a:pt x="31" y="33"/>
                    <a:pt x="32" y="33"/>
                    <a:pt x="33" y="34"/>
                  </a:cubicBezTo>
                  <a:cubicBezTo>
                    <a:pt x="33" y="33"/>
                    <a:pt x="33" y="33"/>
                    <a:pt x="33" y="33"/>
                  </a:cubicBezTo>
                  <a:close/>
                  <a:moveTo>
                    <a:pt x="29" y="26"/>
                  </a:moveTo>
                  <a:cubicBezTo>
                    <a:pt x="30" y="27"/>
                    <a:pt x="29" y="27"/>
                    <a:pt x="29" y="28"/>
                  </a:cubicBezTo>
                  <a:cubicBezTo>
                    <a:pt x="30" y="29"/>
                    <a:pt x="31" y="30"/>
                    <a:pt x="32" y="31"/>
                  </a:cubicBezTo>
                  <a:cubicBezTo>
                    <a:pt x="31" y="30"/>
                    <a:pt x="31" y="27"/>
                    <a:pt x="29" y="26"/>
                  </a:cubicBezTo>
                  <a:close/>
                  <a:moveTo>
                    <a:pt x="38" y="12"/>
                  </a:moveTo>
                  <a:cubicBezTo>
                    <a:pt x="39" y="12"/>
                    <a:pt x="38" y="12"/>
                    <a:pt x="39" y="12"/>
                  </a:cubicBezTo>
                  <a:cubicBezTo>
                    <a:pt x="39" y="12"/>
                    <a:pt x="40" y="12"/>
                    <a:pt x="40" y="12"/>
                  </a:cubicBezTo>
                  <a:cubicBezTo>
                    <a:pt x="39" y="11"/>
                    <a:pt x="39" y="12"/>
                    <a:pt x="38" y="12"/>
                  </a:cubicBezTo>
                  <a:close/>
                  <a:moveTo>
                    <a:pt x="25" y="28"/>
                  </a:moveTo>
                  <a:cubicBezTo>
                    <a:pt x="26" y="29"/>
                    <a:pt x="28" y="31"/>
                    <a:pt x="29" y="31"/>
                  </a:cubicBezTo>
                  <a:cubicBezTo>
                    <a:pt x="28" y="30"/>
                    <a:pt x="26" y="28"/>
                    <a:pt x="25" y="28"/>
                  </a:cubicBezTo>
                  <a:close/>
                  <a:moveTo>
                    <a:pt x="29" y="29"/>
                  </a:moveTo>
                  <a:cubicBezTo>
                    <a:pt x="29" y="29"/>
                    <a:pt x="28" y="30"/>
                    <a:pt x="29" y="30"/>
                  </a:cubicBezTo>
                  <a:cubicBezTo>
                    <a:pt x="30" y="29"/>
                    <a:pt x="29" y="29"/>
                    <a:pt x="29" y="29"/>
                  </a:cubicBezTo>
                  <a:close/>
                  <a:moveTo>
                    <a:pt x="37" y="12"/>
                  </a:moveTo>
                  <a:cubicBezTo>
                    <a:pt x="37" y="13"/>
                    <a:pt x="36" y="13"/>
                    <a:pt x="36" y="12"/>
                  </a:cubicBezTo>
                  <a:cubicBezTo>
                    <a:pt x="36" y="13"/>
                    <a:pt x="36" y="14"/>
                    <a:pt x="36" y="15"/>
                  </a:cubicBezTo>
                  <a:cubicBezTo>
                    <a:pt x="37" y="14"/>
                    <a:pt x="37" y="14"/>
                    <a:pt x="37" y="14"/>
                  </a:cubicBezTo>
                  <a:cubicBezTo>
                    <a:pt x="37" y="13"/>
                    <a:pt x="37" y="13"/>
                    <a:pt x="37" y="12"/>
                  </a:cubicBezTo>
                  <a:close/>
                  <a:moveTo>
                    <a:pt x="32" y="18"/>
                  </a:moveTo>
                  <a:cubicBezTo>
                    <a:pt x="33" y="17"/>
                    <a:pt x="34" y="18"/>
                    <a:pt x="34" y="17"/>
                  </a:cubicBezTo>
                  <a:cubicBezTo>
                    <a:pt x="33" y="16"/>
                    <a:pt x="32" y="18"/>
                    <a:pt x="32" y="18"/>
                  </a:cubicBezTo>
                  <a:close/>
                  <a:moveTo>
                    <a:pt x="35" y="13"/>
                  </a:moveTo>
                  <a:cubicBezTo>
                    <a:pt x="35" y="13"/>
                    <a:pt x="35" y="13"/>
                    <a:pt x="36" y="13"/>
                  </a:cubicBezTo>
                  <a:cubicBezTo>
                    <a:pt x="35" y="13"/>
                    <a:pt x="34" y="13"/>
                    <a:pt x="35" y="13"/>
                  </a:cubicBezTo>
                  <a:close/>
                  <a:moveTo>
                    <a:pt x="28" y="23"/>
                  </a:moveTo>
                  <a:cubicBezTo>
                    <a:pt x="28" y="24"/>
                    <a:pt x="28" y="25"/>
                    <a:pt x="29" y="25"/>
                  </a:cubicBezTo>
                  <a:cubicBezTo>
                    <a:pt x="29" y="24"/>
                    <a:pt x="29" y="24"/>
                    <a:pt x="28" y="23"/>
                  </a:cubicBezTo>
                  <a:close/>
                  <a:moveTo>
                    <a:pt x="31" y="19"/>
                  </a:moveTo>
                  <a:cubicBezTo>
                    <a:pt x="31" y="19"/>
                    <a:pt x="32" y="19"/>
                    <a:pt x="32" y="18"/>
                  </a:cubicBezTo>
                  <a:cubicBezTo>
                    <a:pt x="31" y="18"/>
                    <a:pt x="31" y="18"/>
                    <a:pt x="31" y="19"/>
                  </a:cubicBezTo>
                  <a:close/>
                  <a:moveTo>
                    <a:pt x="27" y="25"/>
                  </a:moveTo>
                  <a:cubicBezTo>
                    <a:pt x="27" y="26"/>
                    <a:pt x="27" y="26"/>
                    <a:pt x="28" y="26"/>
                  </a:cubicBezTo>
                  <a:cubicBezTo>
                    <a:pt x="28" y="26"/>
                    <a:pt x="27" y="25"/>
                    <a:pt x="27" y="25"/>
                  </a:cubicBezTo>
                  <a:close/>
                  <a:moveTo>
                    <a:pt x="26" y="26"/>
                  </a:moveTo>
                  <a:cubicBezTo>
                    <a:pt x="26" y="26"/>
                    <a:pt x="25" y="26"/>
                    <a:pt x="25" y="26"/>
                  </a:cubicBezTo>
                  <a:cubicBezTo>
                    <a:pt x="26" y="27"/>
                    <a:pt x="26" y="27"/>
                    <a:pt x="27" y="27"/>
                  </a:cubicBezTo>
                  <a:cubicBezTo>
                    <a:pt x="27" y="26"/>
                    <a:pt x="26" y="26"/>
                    <a:pt x="26" y="26"/>
                  </a:cubicBezTo>
                  <a:close/>
                  <a:moveTo>
                    <a:pt x="29" y="18"/>
                  </a:moveTo>
                  <a:cubicBezTo>
                    <a:pt x="29" y="19"/>
                    <a:pt x="28" y="18"/>
                    <a:pt x="28" y="18"/>
                  </a:cubicBezTo>
                  <a:cubicBezTo>
                    <a:pt x="29" y="18"/>
                    <a:pt x="29" y="19"/>
                    <a:pt x="30" y="19"/>
                  </a:cubicBezTo>
                  <a:cubicBezTo>
                    <a:pt x="29" y="19"/>
                    <a:pt x="30" y="18"/>
                    <a:pt x="29" y="18"/>
                  </a:cubicBezTo>
                  <a:close/>
                  <a:moveTo>
                    <a:pt x="29" y="16"/>
                  </a:moveTo>
                  <a:cubicBezTo>
                    <a:pt x="30" y="16"/>
                    <a:pt x="31" y="17"/>
                    <a:pt x="31" y="16"/>
                  </a:cubicBezTo>
                  <a:cubicBezTo>
                    <a:pt x="30" y="16"/>
                    <a:pt x="30" y="16"/>
                    <a:pt x="29" y="16"/>
                  </a:cubicBezTo>
                  <a:close/>
                  <a:moveTo>
                    <a:pt x="31" y="13"/>
                  </a:moveTo>
                  <a:cubicBezTo>
                    <a:pt x="31" y="13"/>
                    <a:pt x="32" y="13"/>
                    <a:pt x="32" y="13"/>
                  </a:cubicBezTo>
                  <a:cubicBezTo>
                    <a:pt x="32" y="13"/>
                    <a:pt x="33" y="13"/>
                    <a:pt x="33" y="12"/>
                  </a:cubicBezTo>
                  <a:cubicBezTo>
                    <a:pt x="32" y="13"/>
                    <a:pt x="31" y="12"/>
                    <a:pt x="31" y="13"/>
                  </a:cubicBezTo>
                  <a:close/>
                  <a:moveTo>
                    <a:pt x="23" y="29"/>
                  </a:moveTo>
                  <a:cubicBezTo>
                    <a:pt x="23" y="29"/>
                    <a:pt x="23" y="29"/>
                    <a:pt x="24" y="30"/>
                  </a:cubicBezTo>
                  <a:cubicBezTo>
                    <a:pt x="24" y="29"/>
                    <a:pt x="24" y="29"/>
                    <a:pt x="24" y="29"/>
                  </a:cubicBezTo>
                  <a:cubicBezTo>
                    <a:pt x="24" y="29"/>
                    <a:pt x="23" y="29"/>
                    <a:pt x="23" y="29"/>
                  </a:cubicBezTo>
                  <a:close/>
                  <a:moveTo>
                    <a:pt x="27" y="21"/>
                  </a:moveTo>
                  <a:cubicBezTo>
                    <a:pt x="26" y="21"/>
                    <a:pt x="26" y="21"/>
                    <a:pt x="26" y="21"/>
                  </a:cubicBezTo>
                  <a:cubicBezTo>
                    <a:pt x="26" y="21"/>
                    <a:pt x="27" y="22"/>
                    <a:pt x="27" y="22"/>
                  </a:cubicBezTo>
                  <a:cubicBezTo>
                    <a:pt x="27" y="21"/>
                    <a:pt x="27" y="21"/>
                    <a:pt x="27" y="21"/>
                  </a:cubicBezTo>
                  <a:close/>
                  <a:moveTo>
                    <a:pt x="22" y="24"/>
                  </a:moveTo>
                  <a:cubicBezTo>
                    <a:pt x="23" y="25"/>
                    <a:pt x="23" y="25"/>
                    <a:pt x="24" y="25"/>
                  </a:cubicBezTo>
                  <a:cubicBezTo>
                    <a:pt x="24" y="25"/>
                    <a:pt x="24" y="25"/>
                    <a:pt x="24" y="25"/>
                  </a:cubicBezTo>
                  <a:cubicBezTo>
                    <a:pt x="24" y="24"/>
                    <a:pt x="22" y="23"/>
                    <a:pt x="22" y="24"/>
                  </a:cubicBezTo>
                  <a:close/>
                  <a:moveTo>
                    <a:pt x="26" y="16"/>
                  </a:moveTo>
                  <a:cubicBezTo>
                    <a:pt x="27" y="17"/>
                    <a:pt x="28" y="17"/>
                    <a:pt x="28" y="17"/>
                  </a:cubicBezTo>
                  <a:cubicBezTo>
                    <a:pt x="27" y="16"/>
                    <a:pt x="27" y="16"/>
                    <a:pt x="26" y="16"/>
                  </a:cubicBezTo>
                  <a:close/>
                  <a:moveTo>
                    <a:pt x="24" y="23"/>
                  </a:moveTo>
                  <a:cubicBezTo>
                    <a:pt x="24" y="23"/>
                    <a:pt x="23" y="23"/>
                    <a:pt x="23" y="23"/>
                  </a:cubicBezTo>
                  <a:cubicBezTo>
                    <a:pt x="24" y="23"/>
                    <a:pt x="24" y="24"/>
                    <a:pt x="24" y="24"/>
                  </a:cubicBezTo>
                  <a:cubicBezTo>
                    <a:pt x="24" y="23"/>
                    <a:pt x="24" y="23"/>
                    <a:pt x="24" y="23"/>
                  </a:cubicBezTo>
                  <a:close/>
                  <a:moveTo>
                    <a:pt x="27" y="14"/>
                  </a:moveTo>
                  <a:cubicBezTo>
                    <a:pt x="27" y="14"/>
                    <a:pt x="28" y="15"/>
                    <a:pt x="29" y="15"/>
                  </a:cubicBezTo>
                  <a:cubicBezTo>
                    <a:pt x="29" y="15"/>
                    <a:pt x="29" y="14"/>
                    <a:pt x="29" y="14"/>
                  </a:cubicBezTo>
                  <a:cubicBezTo>
                    <a:pt x="28" y="14"/>
                    <a:pt x="28" y="14"/>
                    <a:pt x="27" y="14"/>
                  </a:cubicBezTo>
                  <a:close/>
                  <a:moveTo>
                    <a:pt x="29" y="13"/>
                  </a:moveTo>
                  <a:cubicBezTo>
                    <a:pt x="29" y="13"/>
                    <a:pt x="28" y="13"/>
                    <a:pt x="28" y="13"/>
                  </a:cubicBezTo>
                  <a:cubicBezTo>
                    <a:pt x="28" y="13"/>
                    <a:pt x="29" y="14"/>
                    <a:pt x="29" y="13"/>
                  </a:cubicBezTo>
                  <a:cubicBezTo>
                    <a:pt x="29" y="13"/>
                    <a:pt x="29" y="13"/>
                    <a:pt x="29" y="13"/>
                  </a:cubicBezTo>
                  <a:close/>
                  <a:moveTo>
                    <a:pt x="20" y="29"/>
                  </a:moveTo>
                  <a:cubicBezTo>
                    <a:pt x="20" y="29"/>
                    <a:pt x="20" y="30"/>
                    <a:pt x="20" y="30"/>
                  </a:cubicBezTo>
                  <a:cubicBezTo>
                    <a:pt x="20" y="30"/>
                    <a:pt x="21" y="29"/>
                    <a:pt x="21" y="29"/>
                  </a:cubicBezTo>
                  <a:cubicBezTo>
                    <a:pt x="20" y="29"/>
                    <a:pt x="21" y="29"/>
                    <a:pt x="20" y="29"/>
                  </a:cubicBezTo>
                  <a:close/>
                  <a:moveTo>
                    <a:pt x="16" y="24"/>
                  </a:moveTo>
                  <a:cubicBezTo>
                    <a:pt x="18" y="26"/>
                    <a:pt x="20" y="26"/>
                    <a:pt x="22" y="26"/>
                  </a:cubicBezTo>
                  <a:cubicBezTo>
                    <a:pt x="21" y="25"/>
                    <a:pt x="18" y="23"/>
                    <a:pt x="16" y="24"/>
                  </a:cubicBezTo>
                  <a:close/>
                  <a:moveTo>
                    <a:pt x="21" y="18"/>
                  </a:moveTo>
                  <a:cubicBezTo>
                    <a:pt x="22" y="19"/>
                    <a:pt x="24" y="20"/>
                    <a:pt x="25" y="20"/>
                  </a:cubicBezTo>
                  <a:cubicBezTo>
                    <a:pt x="24" y="19"/>
                    <a:pt x="22" y="17"/>
                    <a:pt x="21" y="18"/>
                  </a:cubicBezTo>
                  <a:close/>
                  <a:moveTo>
                    <a:pt x="18" y="33"/>
                  </a:moveTo>
                  <a:cubicBezTo>
                    <a:pt x="17" y="33"/>
                    <a:pt x="18" y="33"/>
                    <a:pt x="17" y="34"/>
                  </a:cubicBezTo>
                  <a:cubicBezTo>
                    <a:pt x="17" y="34"/>
                    <a:pt x="17" y="34"/>
                    <a:pt x="16" y="34"/>
                  </a:cubicBezTo>
                  <a:cubicBezTo>
                    <a:pt x="17" y="36"/>
                    <a:pt x="14" y="35"/>
                    <a:pt x="15" y="37"/>
                  </a:cubicBezTo>
                  <a:cubicBezTo>
                    <a:pt x="16" y="36"/>
                    <a:pt x="18" y="34"/>
                    <a:pt x="18" y="33"/>
                  </a:cubicBezTo>
                  <a:close/>
                  <a:moveTo>
                    <a:pt x="23" y="18"/>
                  </a:moveTo>
                  <a:cubicBezTo>
                    <a:pt x="24" y="18"/>
                    <a:pt x="25" y="19"/>
                    <a:pt x="25" y="18"/>
                  </a:cubicBezTo>
                  <a:cubicBezTo>
                    <a:pt x="24" y="18"/>
                    <a:pt x="24" y="17"/>
                    <a:pt x="23" y="18"/>
                  </a:cubicBezTo>
                  <a:close/>
                  <a:moveTo>
                    <a:pt x="19" y="21"/>
                  </a:moveTo>
                  <a:cubicBezTo>
                    <a:pt x="19" y="21"/>
                    <a:pt x="18" y="22"/>
                    <a:pt x="19" y="22"/>
                  </a:cubicBezTo>
                  <a:cubicBezTo>
                    <a:pt x="20" y="23"/>
                    <a:pt x="21" y="22"/>
                    <a:pt x="22" y="23"/>
                  </a:cubicBezTo>
                  <a:cubicBezTo>
                    <a:pt x="22" y="23"/>
                    <a:pt x="23" y="23"/>
                    <a:pt x="23" y="22"/>
                  </a:cubicBezTo>
                  <a:cubicBezTo>
                    <a:pt x="21" y="22"/>
                    <a:pt x="20" y="21"/>
                    <a:pt x="19" y="21"/>
                  </a:cubicBezTo>
                  <a:close/>
                  <a:moveTo>
                    <a:pt x="17" y="29"/>
                  </a:moveTo>
                  <a:cubicBezTo>
                    <a:pt x="17" y="30"/>
                    <a:pt x="18" y="30"/>
                    <a:pt x="18" y="30"/>
                  </a:cubicBezTo>
                  <a:cubicBezTo>
                    <a:pt x="18" y="30"/>
                    <a:pt x="19" y="30"/>
                    <a:pt x="19" y="30"/>
                  </a:cubicBezTo>
                  <a:cubicBezTo>
                    <a:pt x="18" y="30"/>
                    <a:pt x="18" y="30"/>
                    <a:pt x="17" y="29"/>
                  </a:cubicBezTo>
                  <a:close/>
                  <a:moveTo>
                    <a:pt x="26" y="13"/>
                  </a:moveTo>
                  <a:cubicBezTo>
                    <a:pt x="25" y="13"/>
                    <a:pt x="24" y="13"/>
                    <a:pt x="24" y="14"/>
                  </a:cubicBezTo>
                  <a:cubicBezTo>
                    <a:pt x="25" y="14"/>
                    <a:pt x="25" y="14"/>
                    <a:pt x="26" y="14"/>
                  </a:cubicBezTo>
                  <a:cubicBezTo>
                    <a:pt x="26" y="14"/>
                    <a:pt x="26" y="13"/>
                    <a:pt x="26" y="13"/>
                  </a:cubicBezTo>
                  <a:close/>
                  <a:moveTo>
                    <a:pt x="15" y="32"/>
                  </a:moveTo>
                  <a:cubicBezTo>
                    <a:pt x="14" y="32"/>
                    <a:pt x="15" y="32"/>
                    <a:pt x="15" y="33"/>
                  </a:cubicBezTo>
                  <a:cubicBezTo>
                    <a:pt x="15" y="33"/>
                    <a:pt x="16" y="33"/>
                    <a:pt x="16" y="33"/>
                  </a:cubicBezTo>
                  <a:cubicBezTo>
                    <a:pt x="16" y="33"/>
                    <a:pt x="17" y="33"/>
                    <a:pt x="17" y="33"/>
                  </a:cubicBezTo>
                  <a:cubicBezTo>
                    <a:pt x="16" y="32"/>
                    <a:pt x="15" y="32"/>
                    <a:pt x="15" y="32"/>
                  </a:cubicBezTo>
                  <a:close/>
                  <a:moveTo>
                    <a:pt x="15" y="34"/>
                  </a:moveTo>
                  <a:cubicBezTo>
                    <a:pt x="15" y="35"/>
                    <a:pt x="15" y="35"/>
                    <a:pt x="15" y="35"/>
                  </a:cubicBezTo>
                  <a:cubicBezTo>
                    <a:pt x="16" y="35"/>
                    <a:pt x="15" y="34"/>
                    <a:pt x="15" y="34"/>
                  </a:cubicBezTo>
                  <a:close/>
                  <a:moveTo>
                    <a:pt x="15" y="29"/>
                  </a:moveTo>
                  <a:cubicBezTo>
                    <a:pt x="15" y="30"/>
                    <a:pt x="14" y="30"/>
                    <a:pt x="15" y="31"/>
                  </a:cubicBezTo>
                  <a:cubicBezTo>
                    <a:pt x="15" y="30"/>
                    <a:pt x="16" y="31"/>
                    <a:pt x="16" y="31"/>
                  </a:cubicBezTo>
                  <a:cubicBezTo>
                    <a:pt x="15" y="30"/>
                    <a:pt x="15" y="29"/>
                    <a:pt x="15" y="29"/>
                  </a:cubicBezTo>
                  <a:close/>
                  <a:moveTo>
                    <a:pt x="15" y="26"/>
                  </a:moveTo>
                  <a:cubicBezTo>
                    <a:pt x="15" y="27"/>
                    <a:pt x="15" y="27"/>
                    <a:pt x="15" y="28"/>
                  </a:cubicBezTo>
                  <a:cubicBezTo>
                    <a:pt x="16" y="27"/>
                    <a:pt x="16" y="27"/>
                    <a:pt x="17" y="27"/>
                  </a:cubicBezTo>
                  <a:cubicBezTo>
                    <a:pt x="16" y="26"/>
                    <a:pt x="16" y="26"/>
                    <a:pt x="15" y="26"/>
                  </a:cubicBezTo>
                  <a:close/>
                  <a:moveTo>
                    <a:pt x="21" y="14"/>
                  </a:moveTo>
                  <a:cubicBezTo>
                    <a:pt x="22" y="14"/>
                    <a:pt x="22" y="14"/>
                    <a:pt x="22" y="14"/>
                  </a:cubicBezTo>
                  <a:cubicBezTo>
                    <a:pt x="22" y="14"/>
                    <a:pt x="23" y="14"/>
                    <a:pt x="23" y="14"/>
                  </a:cubicBezTo>
                  <a:cubicBezTo>
                    <a:pt x="22" y="13"/>
                    <a:pt x="22" y="13"/>
                    <a:pt x="21" y="14"/>
                  </a:cubicBezTo>
                  <a:close/>
                  <a:moveTo>
                    <a:pt x="16" y="17"/>
                  </a:moveTo>
                  <a:cubicBezTo>
                    <a:pt x="17" y="19"/>
                    <a:pt x="19" y="19"/>
                    <a:pt x="20" y="19"/>
                  </a:cubicBezTo>
                  <a:cubicBezTo>
                    <a:pt x="19" y="18"/>
                    <a:pt x="17" y="17"/>
                    <a:pt x="16" y="17"/>
                  </a:cubicBezTo>
                  <a:close/>
                  <a:moveTo>
                    <a:pt x="15" y="24"/>
                  </a:moveTo>
                  <a:cubicBezTo>
                    <a:pt x="15" y="24"/>
                    <a:pt x="16" y="25"/>
                    <a:pt x="16" y="25"/>
                  </a:cubicBezTo>
                  <a:cubicBezTo>
                    <a:pt x="16" y="24"/>
                    <a:pt x="16" y="24"/>
                    <a:pt x="15" y="24"/>
                  </a:cubicBezTo>
                  <a:close/>
                  <a:moveTo>
                    <a:pt x="21" y="10"/>
                  </a:moveTo>
                  <a:cubicBezTo>
                    <a:pt x="21" y="11"/>
                    <a:pt x="21" y="12"/>
                    <a:pt x="20" y="13"/>
                  </a:cubicBezTo>
                  <a:cubicBezTo>
                    <a:pt x="21" y="13"/>
                    <a:pt x="22" y="13"/>
                    <a:pt x="22" y="12"/>
                  </a:cubicBezTo>
                  <a:cubicBezTo>
                    <a:pt x="22" y="12"/>
                    <a:pt x="22" y="11"/>
                    <a:pt x="21" y="10"/>
                  </a:cubicBezTo>
                  <a:close/>
                  <a:moveTo>
                    <a:pt x="15" y="21"/>
                  </a:moveTo>
                  <a:cubicBezTo>
                    <a:pt x="15" y="22"/>
                    <a:pt x="16" y="23"/>
                    <a:pt x="17" y="23"/>
                  </a:cubicBezTo>
                  <a:cubicBezTo>
                    <a:pt x="16" y="22"/>
                    <a:pt x="16" y="21"/>
                    <a:pt x="15" y="21"/>
                  </a:cubicBezTo>
                  <a:close/>
                  <a:moveTo>
                    <a:pt x="15" y="19"/>
                  </a:moveTo>
                  <a:cubicBezTo>
                    <a:pt x="15" y="19"/>
                    <a:pt x="15" y="20"/>
                    <a:pt x="15" y="20"/>
                  </a:cubicBezTo>
                  <a:cubicBezTo>
                    <a:pt x="16" y="20"/>
                    <a:pt x="17" y="21"/>
                    <a:pt x="18" y="21"/>
                  </a:cubicBezTo>
                  <a:cubicBezTo>
                    <a:pt x="17" y="20"/>
                    <a:pt x="16" y="19"/>
                    <a:pt x="15" y="19"/>
                  </a:cubicBezTo>
                  <a:close/>
                  <a:moveTo>
                    <a:pt x="18" y="14"/>
                  </a:moveTo>
                  <a:cubicBezTo>
                    <a:pt x="17" y="14"/>
                    <a:pt x="16" y="14"/>
                    <a:pt x="16" y="14"/>
                  </a:cubicBezTo>
                  <a:cubicBezTo>
                    <a:pt x="17" y="15"/>
                    <a:pt x="19" y="17"/>
                    <a:pt x="20" y="16"/>
                  </a:cubicBezTo>
                  <a:cubicBezTo>
                    <a:pt x="19" y="16"/>
                    <a:pt x="18" y="15"/>
                    <a:pt x="18" y="14"/>
                  </a:cubicBezTo>
                  <a:close/>
                  <a:moveTo>
                    <a:pt x="11" y="22"/>
                  </a:moveTo>
                  <a:cubicBezTo>
                    <a:pt x="12" y="22"/>
                    <a:pt x="13" y="24"/>
                    <a:pt x="14" y="23"/>
                  </a:cubicBezTo>
                  <a:cubicBezTo>
                    <a:pt x="13" y="23"/>
                    <a:pt x="12" y="22"/>
                    <a:pt x="11" y="22"/>
                  </a:cubicBezTo>
                  <a:close/>
                  <a:moveTo>
                    <a:pt x="19" y="12"/>
                  </a:moveTo>
                  <a:cubicBezTo>
                    <a:pt x="18" y="12"/>
                    <a:pt x="19" y="13"/>
                    <a:pt x="19" y="13"/>
                  </a:cubicBezTo>
                  <a:cubicBezTo>
                    <a:pt x="19" y="12"/>
                    <a:pt x="19" y="12"/>
                    <a:pt x="19" y="12"/>
                  </a:cubicBezTo>
                  <a:close/>
                  <a:moveTo>
                    <a:pt x="19" y="10"/>
                  </a:moveTo>
                  <a:cubicBezTo>
                    <a:pt x="19" y="10"/>
                    <a:pt x="19" y="11"/>
                    <a:pt x="19" y="11"/>
                  </a:cubicBezTo>
                  <a:cubicBezTo>
                    <a:pt x="19" y="11"/>
                    <a:pt x="19" y="11"/>
                    <a:pt x="20" y="11"/>
                  </a:cubicBezTo>
                  <a:cubicBezTo>
                    <a:pt x="20" y="11"/>
                    <a:pt x="20" y="10"/>
                    <a:pt x="19" y="10"/>
                  </a:cubicBezTo>
                  <a:close/>
                  <a:moveTo>
                    <a:pt x="16" y="16"/>
                  </a:moveTo>
                  <a:cubicBezTo>
                    <a:pt x="16" y="16"/>
                    <a:pt x="16" y="16"/>
                    <a:pt x="16" y="16"/>
                  </a:cubicBezTo>
                  <a:cubicBezTo>
                    <a:pt x="16" y="17"/>
                    <a:pt x="17" y="17"/>
                    <a:pt x="17" y="16"/>
                  </a:cubicBezTo>
                  <a:cubicBezTo>
                    <a:pt x="17" y="16"/>
                    <a:pt x="16" y="16"/>
                    <a:pt x="16" y="16"/>
                  </a:cubicBezTo>
                  <a:close/>
                  <a:moveTo>
                    <a:pt x="16" y="10"/>
                  </a:moveTo>
                  <a:cubicBezTo>
                    <a:pt x="16" y="10"/>
                    <a:pt x="16" y="11"/>
                    <a:pt x="16" y="11"/>
                  </a:cubicBezTo>
                  <a:cubicBezTo>
                    <a:pt x="17" y="12"/>
                    <a:pt x="17" y="12"/>
                    <a:pt x="18" y="13"/>
                  </a:cubicBezTo>
                  <a:cubicBezTo>
                    <a:pt x="18" y="11"/>
                    <a:pt x="17" y="10"/>
                    <a:pt x="16" y="10"/>
                  </a:cubicBezTo>
                  <a:close/>
                  <a:moveTo>
                    <a:pt x="17" y="5"/>
                  </a:moveTo>
                  <a:cubicBezTo>
                    <a:pt x="16" y="7"/>
                    <a:pt x="18" y="8"/>
                    <a:pt x="20" y="9"/>
                  </a:cubicBezTo>
                  <a:cubicBezTo>
                    <a:pt x="19" y="8"/>
                    <a:pt x="18" y="6"/>
                    <a:pt x="17" y="5"/>
                  </a:cubicBezTo>
                  <a:close/>
                  <a:moveTo>
                    <a:pt x="12" y="17"/>
                  </a:moveTo>
                  <a:cubicBezTo>
                    <a:pt x="13" y="18"/>
                    <a:pt x="13" y="18"/>
                    <a:pt x="14" y="19"/>
                  </a:cubicBezTo>
                  <a:cubicBezTo>
                    <a:pt x="14" y="18"/>
                    <a:pt x="14" y="18"/>
                    <a:pt x="15" y="18"/>
                  </a:cubicBezTo>
                  <a:cubicBezTo>
                    <a:pt x="14" y="17"/>
                    <a:pt x="13" y="17"/>
                    <a:pt x="12" y="17"/>
                  </a:cubicBezTo>
                  <a:close/>
                  <a:moveTo>
                    <a:pt x="11" y="18"/>
                  </a:moveTo>
                  <a:cubicBezTo>
                    <a:pt x="11" y="18"/>
                    <a:pt x="13" y="19"/>
                    <a:pt x="13" y="19"/>
                  </a:cubicBezTo>
                  <a:cubicBezTo>
                    <a:pt x="13" y="19"/>
                    <a:pt x="12" y="18"/>
                    <a:pt x="11" y="18"/>
                  </a:cubicBezTo>
                  <a:close/>
                  <a:moveTo>
                    <a:pt x="14" y="14"/>
                  </a:moveTo>
                  <a:cubicBezTo>
                    <a:pt x="14" y="14"/>
                    <a:pt x="14" y="15"/>
                    <a:pt x="13" y="16"/>
                  </a:cubicBezTo>
                  <a:cubicBezTo>
                    <a:pt x="14" y="16"/>
                    <a:pt x="14" y="16"/>
                    <a:pt x="15" y="16"/>
                  </a:cubicBezTo>
                  <a:cubicBezTo>
                    <a:pt x="15" y="16"/>
                    <a:pt x="15" y="15"/>
                    <a:pt x="14" y="14"/>
                  </a:cubicBezTo>
                  <a:close/>
                  <a:moveTo>
                    <a:pt x="16" y="8"/>
                  </a:moveTo>
                  <a:cubicBezTo>
                    <a:pt x="16" y="9"/>
                    <a:pt x="16" y="9"/>
                    <a:pt x="16" y="9"/>
                  </a:cubicBezTo>
                  <a:cubicBezTo>
                    <a:pt x="16" y="9"/>
                    <a:pt x="17" y="9"/>
                    <a:pt x="17" y="9"/>
                  </a:cubicBezTo>
                  <a:cubicBezTo>
                    <a:pt x="16" y="9"/>
                    <a:pt x="17" y="8"/>
                    <a:pt x="16" y="8"/>
                  </a:cubicBezTo>
                  <a:close/>
                  <a:moveTo>
                    <a:pt x="11" y="15"/>
                  </a:moveTo>
                  <a:cubicBezTo>
                    <a:pt x="11" y="15"/>
                    <a:pt x="12" y="15"/>
                    <a:pt x="12" y="15"/>
                  </a:cubicBezTo>
                  <a:cubicBezTo>
                    <a:pt x="13" y="15"/>
                    <a:pt x="13" y="15"/>
                    <a:pt x="13" y="14"/>
                  </a:cubicBezTo>
                  <a:cubicBezTo>
                    <a:pt x="12" y="14"/>
                    <a:pt x="11" y="14"/>
                    <a:pt x="11" y="15"/>
                  </a:cubicBezTo>
                  <a:close/>
                  <a:moveTo>
                    <a:pt x="7" y="15"/>
                  </a:moveTo>
                  <a:cubicBezTo>
                    <a:pt x="8" y="15"/>
                    <a:pt x="10" y="17"/>
                    <a:pt x="12" y="16"/>
                  </a:cubicBezTo>
                  <a:cubicBezTo>
                    <a:pt x="11" y="15"/>
                    <a:pt x="8" y="14"/>
                    <a:pt x="7" y="15"/>
                  </a:cubicBezTo>
                  <a:close/>
                  <a:moveTo>
                    <a:pt x="16" y="3"/>
                  </a:moveTo>
                  <a:cubicBezTo>
                    <a:pt x="16" y="4"/>
                    <a:pt x="16" y="4"/>
                    <a:pt x="16" y="4"/>
                  </a:cubicBezTo>
                  <a:cubicBezTo>
                    <a:pt x="16" y="5"/>
                    <a:pt x="17" y="4"/>
                    <a:pt x="17" y="4"/>
                  </a:cubicBezTo>
                  <a:cubicBezTo>
                    <a:pt x="17" y="4"/>
                    <a:pt x="17" y="3"/>
                    <a:pt x="16" y="3"/>
                  </a:cubicBezTo>
                  <a:close/>
                  <a:moveTo>
                    <a:pt x="5" y="16"/>
                  </a:moveTo>
                  <a:cubicBezTo>
                    <a:pt x="5" y="16"/>
                    <a:pt x="6" y="17"/>
                    <a:pt x="6" y="17"/>
                  </a:cubicBezTo>
                  <a:cubicBezTo>
                    <a:pt x="6" y="16"/>
                    <a:pt x="5" y="16"/>
                    <a:pt x="5" y="16"/>
                  </a:cubicBezTo>
                  <a:close/>
                  <a:moveTo>
                    <a:pt x="3" y="15"/>
                  </a:moveTo>
                  <a:cubicBezTo>
                    <a:pt x="3" y="15"/>
                    <a:pt x="4" y="16"/>
                    <a:pt x="4" y="15"/>
                  </a:cubicBezTo>
                  <a:cubicBezTo>
                    <a:pt x="4" y="15"/>
                    <a:pt x="4" y="15"/>
                    <a:pt x="4" y="15"/>
                  </a:cubicBezTo>
                  <a:cubicBezTo>
                    <a:pt x="4" y="15"/>
                    <a:pt x="3" y="15"/>
                    <a:pt x="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9" name="Freeform 26"/>
            <p:cNvSpPr>
              <a:spLocks/>
            </p:cNvSpPr>
            <p:nvPr/>
          </p:nvSpPr>
          <p:spPr bwMode="auto">
            <a:xfrm>
              <a:off x="2548" y="305"/>
              <a:ext cx="73" cy="68"/>
            </a:xfrm>
            <a:custGeom>
              <a:avLst/>
              <a:gdLst>
                <a:gd name="T0" fmla="*/ 28 w 31"/>
                <a:gd name="T1" fmla="*/ 8 h 29"/>
                <a:gd name="T2" fmla="*/ 17 w 31"/>
                <a:gd name="T3" fmla="*/ 9 h 29"/>
                <a:gd name="T4" fmla="*/ 16 w 31"/>
                <a:gd name="T5" fmla="*/ 6 h 29"/>
                <a:gd name="T6" fmla="*/ 14 w 31"/>
                <a:gd name="T7" fmla="*/ 2 h 29"/>
                <a:gd name="T8" fmla="*/ 11 w 31"/>
                <a:gd name="T9" fmla="*/ 0 h 29"/>
                <a:gd name="T10" fmla="*/ 11 w 31"/>
                <a:gd name="T11" fmla="*/ 9 h 29"/>
                <a:gd name="T12" fmla="*/ 0 w 31"/>
                <a:gd name="T13" fmla="*/ 10 h 29"/>
                <a:gd name="T14" fmla="*/ 5 w 31"/>
                <a:gd name="T15" fmla="*/ 14 h 29"/>
                <a:gd name="T16" fmla="*/ 10 w 31"/>
                <a:gd name="T17" fmla="*/ 18 h 29"/>
                <a:gd name="T18" fmla="*/ 10 w 31"/>
                <a:gd name="T19" fmla="*/ 26 h 29"/>
                <a:gd name="T20" fmla="*/ 11 w 31"/>
                <a:gd name="T21" fmla="*/ 29 h 29"/>
                <a:gd name="T22" fmla="*/ 17 w 31"/>
                <a:gd name="T23" fmla="*/ 22 h 29"/>
                <a:gd name="T24" fmla="*/ 24 w 31"/>
                <a:gd name="T25" fmla="*/ 25 h 29"/>
                <a:gd name="T26" fmla="*/ 26 w 31"/>
                <a:gd name="T27" fmla="*/ 26 h 29"/>
                <a:gd name="T28" fmla="*/ 22 w 31"/>
                <a:gd name="T29" fmla="*/ 16 h 29"/>
                <a:gd name="T30" fmla="*/ 27 w 31"/>
                <a:gd name="T31" fmla="*/ 12 h 29"/>
                <a:gd name="T32" fmla="*/ 31 w 31"/>
                <a:gd name="T33" fmla="*/ 7 h 29"/>
                <a:gd name="T34" fmla="*/ 28 w 31"/>
                <a:gd name="T35"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28" y="8"/>
                  </a:moveTo>
                  <a:cubicBezTo>
                    <a:pt x="24" y="8"/>
                    <a:pt x="21" y="8"/>
                    <a:pt x="17" y="9"/>
                  </a:cubicBezTo>
                  <a:cubicBezTo>
                    <a:pt x="17" y="8"/>
                    <a:pt x="16" y="7"/>
                    <a:pt x="16" y="6"/>
                  </a:cubicBezTo>
                  <a:cubicBezTo>
                    <a:pt x="15" y="5"/>
                    <a:pt x="14" y="4"/>
                    <a:pt x="14" y="2"/>
                  </a:cubicBezTo>
                  <a:cubicBezTo>
                    <a:pt x="13" y="1"/>
                    <a:pt x="13" y="0"/>
                    <a:pt x="11" y="0"/>
                  </a:cubicBezTo>
                  <a:cubicBezTo>
                    <a:pt x="11" y="3"/>
                    <a:pt x="11" y="6"/>
                    <a:pt x="11" y="9"/>
                  </a:cubicBezTo>
                  <a:cubicBezTo>
                    <a:pt x="7" y="10"/>
                    <a:pt x="3" y="9"/>
                    <a:pt x="0" y="10"/>
                  </a:cubicBezTo>
                  <a:cubicBezTo>
                    <a:pt x="1" y="12"/>
                    <a:pt x="3" y="13"/>
                    <a:pt x="5" y="14"/>
                  </a:cubicBezTo>
                  <a:cubicBezTo>
                    <a:pt x="7" y="16"/>
                    <a:pt x="9" y="17"/>
                    <a:pt x="10" y="18"/>
                  </a:cubicBezTo>
                  <a:cubicBezTo>
                    <a:pt x="10" y="21"/>
                    <a:pt x="10" y="24"/>
                    <a:pt x="10" y="26"/>
                  </a:cubicBezTo>
                  <a:cubicBezTo>
                    <a:pt x="10" y="27"/>
                    <a:pt x="10" y="28"/>
                    <a:pt x="11" y="29"/>
                  </a:cubicBezTo>
                  <a:cubicBezTo>
                    <a:pt x="13" y="26"/>
                    <a:pt x="15" y="23"/>
                    <a:pt x="17" y="22"/>
                  </a:cubicBezTo>
                  <a:cubicBezTo>
                    <a:pt x="19" y="23"/>
                    <a:pt x="22" y="24"/>
                    <a:pt x="24" y="25"/>
                  </a:cubicBezTo>
                  <a:cubicBezTo>
                    <a:pt x="25" y="26"/>
                    <a:pt x="26" y="26"/>
                    <a:pt x="26" y="26"/>
                  </a:cubicBezTo>
                  <a:cubicBezTo>
                    <a:pt x="25" y="22"/>
                    <a:pt x="23" y="19"/>
                    <a:pt x="22" y="16"/>
                  </a:cubicBezTo>
                  <a:cubicBezTo>
                    <a:pt x="23" y="15"/>
                    <a:pt x="25" y="13"/>
                    <a:pt x="27" y="12"/>
                  </a:cubicBezTo>
                  <a:cubicBezTo>
                    <a:pt x="29" y="11"/>
                    <a:pt x="30" y="9"/>
                    <a:pt x="31" y="7"/>
                  </a:cubicBezTo>
                  <a:cubicBezTo>
                    <a:pt x="30" y="7"/>
                    <a:pt x="29" y="7"/>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0" name="Freeform 27"/>
            <p:cNvSpPr>
              <a:spLocks/>
            </p:cNvSpPr>
            <p:nvPr/>
          </p:nvSpPr>
          <p:spPr bwMode="auto">
            <a:xfrm>
              <a:off x="2472" y="406"/>
              <a:ext cx="47" cy="43"/>
            </a:xfrm>
            <a:custGeom>
              <a:avLst/>
              <a:gdLst>
                <a:gd name="T0" fmla="*/ 18 w 20"/>
                <a:gd name="T1" fmla="*/ 4 h 18"/>
                <a:gd name="T2" fmla="*/ 11 w 20"/>
                <a:gd name="T3" fmla="*/ 5 h 18"/>
                <a:gd name="T4" fmla="*/ 10 w 20"/>
                <a:gd name="T5" fmla="*/ 3 h 18"/>
                <a:gd name="T6" fmla="*/ 9 w 20"/>
                <a:gd name="T7" fmla="*/ 1 h 18"/>
                <a:gd name="T8" fmla="*/ 7 w 20"/>
                <a:gd name="T9" fmla="*/ 0 h 18"/>
                <a:gd name="T10" fmla="*/ 7 w 20"/>
                <a:gd name="T11" fmla="*/ 6 h 18"/>
                <a:gd name="T12" fmla="*/ 0 w 20"/>
                <a:gd name="T13" fmla="*/ 6 h 18"/>
                <a:gd name="T14" fmla="*/ 3 w 20"/>
                <a:gd name="T15" fmla="*/ 9 h 18"/>
                <a:gd name="T16" fmla="*/ 7 w 20"/>
                <a:gd name="T17" fmla="*/ 11 h 18"/>
                <a:gd name="T18" fmla="*/ 7 w 20"/>
                <a:gd name="T19" fmla="*/ 16 h 18"/>
                <a:gd name="T20" fmla="*/ 7 w 20"/>
                <a:gd name="T21" fmla="*/ 18 h 18"/>
                <a:gd name="T22" fmla="*/ 11 w 20"/>
                <a:gd name="T23" fmla="*/ 13 h 18"/>
                <a:gd name="T24" fmla="*/ 15 w 20"/>
                <a:gd name="T25" fmla="*/ 16 h 18"/>
                <a:gd name="T26" fmla="*/ 17 w 20"/>
                <a:gd name="T27" fmla="*/ 16 h 18"/>
                <a:gd name="T28" fmla="*/ 14 w 20"/>
                <a:gd name="T29" fmla="*/ 10 h 18"/>
                <a:gd name="T30" fmla="*/ 17 w 20"/>
                <a:gd name="T31" fmla="*/ 7 h 18"/>
                <a:gd name="T32" fmla="*/ 20 w 20"/>
                <a:gd name="T33" fmla="*/ 4 h 18"/>
                <a:gd name="T34" fmla="*/ 18 w 20"/>
                <a:gd name="T35"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18" y="4"/>
                  </a:moveTo>
                  <a:cubicBezTo>
                    <a:pt x="16" y="5"/>
                    <a:pt x="13" y="5"/>
                    <a:pt x="11" y="5"/>
                  </a:cubicBezTo>
                  <a:cubicBezTo>
                    <a:pt x="11" y="5"/>
                    <a:pt x="10" y="4"/>
                    <a:pt x="10" y="3"/>
                  </a:cubicBezTo>
                  <a:cubicBezTo>
                    <a:pt x="10" y="3"/>
                    <a:pt x="9" y="2"/>
                    <a:pt x="9" y="1"/>
                  </a:cubicBezTo>
                  <a:cubicBezTo>
                    <a:pt x="8" y="1"/>
                    <a:pt x="8" y="0"/>
                    <a:pt x="7" y="0"/>
                  </a:cubicBezTo>
                  <a:cubicBezTo>
                    <a:pt x="7" y="2"/>
                    <a:pt x="7" y="3"/>
                    <a:pt x="7" y="6"/>
                  </a:cubicBezTo>
                  <a:cubicBezTo>
                    <a:pt x="5" y="6"/>
                    <a:pt x="2" y="6"/>
                    <a:pt x="0" y="6"/>
                  </a:cubicBezTo>
                  <a:cubicBezTo>
                    <a:pt x="1" y="7"/>
                    <a:pt x="2" y="8"/>
                    <a:pt x="3" y="9"/>
                  </a:cubicBezTo>
                  <a:cubicBezTo>
                    <a:pt x="4" y="10"/>
                    <a:pt x="6" y="10"/>
                    <a:pt x="7" y="11"/>
                  </a:cubicBezTo>
                  <a:cubicBezTo>
                    <a:pt x="7" y="13"/>
                    <a:pt x="7" y="15"/>
                    <a:pt x="7" y="16"/>
                  </a:cubicBezTo>
                  <a:cubicBezTo>
                    <a:pt x="7" y="17"/>
                    <a:pt x="7" y="18"/>
                    <a:pt x="7" y="18"/>
                  </a:cubicBezTo>
                  <a:cubicBezTo>
                    <a:pt x="9" y="16"/>
                    <a:pt x="9" y="14"/>
                    <a:pt x="11" y="13"/>
                  </a:cubicBezTo>
                  <a:cubicBezTo>
                    <a:pt x="12" y="14"/>
                    <a:pt x="14" y="15"/>
                    <a:pt x="15" y="16"/>
                  </a:cubicBezTo>
                  <a:cubicBezTo>
                    <a:pt x="16" y="16"/>
                    <a:pt x="16" y="16"/>
                    <a:pt x="17" y="16"/>
                  </a:cubicBezTo>
                  <a:cubicBezTo>
                    <a:pt x="16" y="14"/>
                    <a:pt x="15" y="12"/>
                    <a:pt x="14" y="10"/>
                  </a:cubicBezTo>
                  <a:cubicBezTo>
                    <a:pt x="15" y="9"/>
                    <a:pt x="16" y="8"/>
                    <a:pt x="17" y="7"/>
                  </a:cubicBezTo>
                  <a:cubicBezTo>
                    <a:pt x="18" y="6"/>
                    <a:pt x="19" y="6"/>
                    <a:pt x="20" y="4"/>
                  </a:cubicBezTo>
                  <a:cubicBezTo>
                    <a:pt x="19" y="4"/>
                    <a:pt x="18"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1" name="TextBox 27">
            <a:extLst>
              <a:ext uri="{FF2B5EF4-FFF2-40B4-BE49-F238E27FC236}">
                <a16:creationId xmlns="" xmlns:a16="http://schemas.microsoft.com/office/drawing/2014/main" id="{76363C4B-8988-1542-87BB-DB5C95FA214F}"/>
              </a:ext>
            </a:extLst>
          </p:cNvPr>
          <p:cNvSpPr txBox="1"/>
          <p:nvPr/>
        </p:nvSpPr>
        <p:spPr>
          <a:xfrm>
            <a:off x="3329343" y="3356316"/>
            <a:ext cx="2396810"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4</a:t>
            </a:r>
            <a:r>
              <a:rPr lang="zh-CN" altLang="en-US" dirty="0"/>
              <a:t>、高频流程操作指引</a:t>
            </a:r>
          </a:p>
        </p:txBody>
      </p:sp>
      <p:cxnSp>
        <p:nvCxnSpPr>
          <p:cNvPr id="32" name="直接连接符 28">
            <a:extLst>
              <a:ext uri="{FF2B5EF4-FFF2-40B4-BE49-F238E27FC236}">
                <a16:creationId xmlns="" xmlns:a16="http://schemas.microsoft.com/office/drawing/2014/main" id="{EE2B5A4C-8FD0-974A-9704-9F981D1C0C95}"/>
              </a:ext>
            </a:extLst>
          </p:cNvPr>
          <p:cNvCxnSpPr/>
          <p:nvPr/>
        </p:nvCxnSpPr>
        <p:spPr>
          <a:xfrm>
            <a:off x="2784579" y="4209409"/>
            <a:ext cx="396044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530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85"/>
                                        </p:tgtEl>
                                        <p:attrNameLst>
                                          <p:attrName>style.visibility</p:attrName>
                                        </p:attrNameLst>
                                      </p:cBhvr>
                                      <p:to>
                                        <p:strVal val="visible"/>
                                      </p:to>
                                    </p:set>
                                    <p:animEffect transition="in" filter="fade">
                                      <p:cBhvr>
                                        <p:cTn id="11" dur="500"/>
                                        <p:tgtEl>
                                          <p:spTgt spid="308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073"/>
                                        </p:tgtEl>
                                        <p:attrNameLst>
                                          <p:attrName>style.visibility</p:attrName>
                                        </p:attrNameLst>
                                      </p:cBhvr>
                                      <p:to>
                                        <p:strVal val="visible"/>
                                      </p:to>
                                    </p:set>
                                    <p:animEffect transition="in" filter="fade">
                                      <p:cBhvr>
                                        <p:cTn id="14" dur="500"/>
                                        <p:tgtEl>
                                          <p:spTgt spid="307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84"/>
                                        </p:tgtEl>
                                        <p:attrNameLst>
                                          <p:attrName>style.visibility</p:attrName>
                                        </p:attrNameLst>
                                      </p:cBhvr>
                                      <p:to>
                                        <p:strVal val="visible"/>
                                      </p:to>
                                    </p:set>
                                    <p:animEffect transition="in" filter="fade">
                                      <p:cBhvr>
                                        <p:cTn id="17" dur="500"/>
                                        <p:tgtEl>
                                          <p:spTgt spid="3084"/>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15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anim calcmode="lin" valueType="num">
                                      <p:cBhvr>
                                        <p:cTn id="26" dur="500" fill="hold"/>
                                        <p:tgtEl>
                                          <p:spTgt spid="21"/>
                                        </p:tgtEl>
                                        <p:attrNameLst>
                                          <p:attrName>ppt_x</p:attrName>
                                        </p:attrNameLst>
                                      </p:cBhvr>
                                      <p:tavLst>
                                        <p:tav tm="0">
                                          <p:val>
                                            <p:strVal val="#ppt_x"/>
                                          </p:val>
                                        </p:tav>
                                        <p:tav tm="100000">
                                          <p:val>
                                            <p:strVal val="#ppt_x"/>
                                          </p:val>
                                        </p:tav>
                                      </p:tavLst>
                                    </p:anim>
                                    <p:anim calcmode="lin" valueType="num">
                                      <p:cBhvr>
                                        <p:cTn id="27" dur="500" fill="hold"/>
                                        <p:tgtEl>
                                          <p:spTgt spid="2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300"/>
                                  </p:stCondLst>
                                  <p:iterate type="lt">
                                    <p:tmPct val="10000"/>
                                  </p:iterate>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anim calcmode="lin" valueType="num">
                                      <p:cBhvr>
                                        <p:cTn id="31" dur="500" fill="hold"/>
                                        <p:tgtEl>
                                          <p:spTgt spid="26"/>
                                        </p:tgtEl>
                                        <p:attrNameLst>
                                          <p:attrName>ppt_x</p:attrName>
                                        </p:attrNameLst>
                                      </p:cBhvr>
                                      <p:tavLst>
                                        <p:tav tm="0">
                                          <p:val>
                                            <p:strVal val="#ppt_x"/>
                                          </p:val>
                                        </p:tav>
                                        <p:tav tm="100000">
                                          <p:val>
                                            <p:strVal val="#ppt_x"/>
                                          </p:val>
                                        </p:tav>
                                      </p:tavLst>
                                    </p:anim>
                                    <p:anim calcmode="lin" valueType="num">
                                      <p:cBhvr>
                                        <p:cTn id="32" dur="500" fill="hold"/>
                                        <p:tgtEl>
                                          <p:spTgt spid="26"/>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500"/>
                                  </p:stCondLst>
                                  <p:iterate type="lt">
                                    <p:tmPct val="10000"/>
                                  </p:iterate>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anim calcmode="lin" valueType="num">
                                      <p:cBhvr>
                                        <p:cTn id="36" dur="500" fill="hold"/>
                                        <p:tgtEl>
                                          <p:spTgt spid="27"/>
                                        </p:tgtEl>
                                        <p:attrNameLst>
                                          <p:attrName>ppt_x</p:attrName>
                                        </p:attrNameLst>
                                      </p:cBhvr>
                                      <p:tavLst>
                                        <p:tav tm="0">
                                          <p:val>
                                            <p:strVal val="#ppt_x"/>
                                          </p:val>
                                        </p:tav>
                                        <p:tav tm="100000">
                                          <p:val>
                                            <p:strVal val="#ppt_x"/>
                                          </p:val>
                                        </p:tav>
                                      </p:tavLst>
                                    </p:anim>
                                    <p:anim calcmode="lin" valueType="num">
                                      <p:cBhvr>
                                        <p:cTn id="37" dur="500" fill="hold"/>
                                        <p:tgtEl>
                                          <p:spTgt spid="27"/>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700"/>
                                  </p:stCondLst>
                                  <p:iterate type="lt">
                                    <p:tmPct val="10000"/>
                                  </p:iterate>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strVal val="#ppt_x"/>
                                          </p:val>
                                        </p:tav>
                                        <p:tav tm="100000">
                                          <p:val>
                                            <p:strVal val="#ppt_x"/>
                                          </p:val>
                                        </p:tav>
                                      </p:tavLst>
                                    </p:anim>
                                    <p:anim calcmode="lin" valueType="num">
                                      <p:cBhvr>
                                        <p:cTn id="42" dur="500" fill="hold"/>
                                        <p:tgtEl>
                                          <p:spTgt spid="28"/>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900"/>
                                  </p:stCondLst>
                                  <p:iterate type="lt">
                                    <p:tmPct val="10000"/>
                                  </p:iterate>
                                  <p:childTnLst>
                                    <p:set>
                                      <p:cBhvr>
                                        <p:cTn id="44" dur="1" fill="hold">
                                          <p:stCondLst>
                                            <p:cond delay="0"/>
                                          </p:stCondLst>
                                        </p:cTn>
                                        <p:tgtEl>
                                          <p:spTgt spid="30"/>
                                        </p:tgtEl>
                                        <p:attrNameLst>
                                          <p:attrName>style.visibility</p:attrName>
                                        </p:attrNameLst>
                                      </p:cBhvr>
                                      <p:to>
                                        <p:strVal val="visible"/>
                                      </p:to>
                                    </p:set>
                                    <p:animEffect transition="in" filter="fade">
                                      <p:cBhvr>
                                        <p:cTn id="45" dur="500"/>
                                        <p:tgtEl>
                                          <p:spTgt spid="30"/>
                                        </p:tgtEl>
                                      </p:cBhvr>
                                    </p:animEffect>
                                    <p:anim calcmode="lin" valueType="num">
                                      <p:cBhvr>
                                        <p:cTn id="46" dur="500" fill="hold"/>
                                        <p:tgtEl>
                                          <p:spTgt spid="30"/>
                                        </p:tgtEl>
                                        <p:attrNameLst>
                                          <p:attrName>ppt_x</p:attrName>
                                        </p:attrNameLst>
                                      </p:cBhvr>
                                      <p:tavLst>
                                        <p:tav tm="0">
                                          <p:val>
                                            <p:strVal val="#ppt_x"/>
                                          </p:val>
                                        </p:tav>
                                        <p:tav tm="100000">
                                          <p:val>
                                            <p:strVal val="#ppt_x"/>
                                          </p:val>
                                        </p:tav>
                                      </p:tavLst>
                                    </p:anim>
                                    <p:anim calcmode="lin" valueType="num">
                                      <p:cBhvr>
                                        <p:cTn id="47" dur="500" fill="hold"/>
                                        <p:tgtEl>
                                          <p:spTgt spid="30"/>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700"/>
                                  </p:stCondLst>
                                  <p:iterate type="lt">
                                    <p:tmPct val="10000"/>
                                  </p:iterate>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anim calcmode="lin" valueType="num">
                                      <p:cBhvr>
                                        <p:cTn id="51" dur="500" fill="hold"/>
                                        <p:tgtEl>
                                          <p:spTgt spid="31"/>
                                        </p:tgtEl>
                                        <p:attrNameLst>
                                          <p:attrName>ppt_x</p:attrName>
                                        </p:attrNameLst>
                                      </p:cBhvr>
                                      <p:tavLst>
                                        <p:tav tm="0">
                                          <p:val>
                                            <p:strVal val="#ppt_x"/>
                                          </p:val>
                                        </p:tav>
                                        <p:tav tm="100000">
                                          <p:val>
                                            <p:strVal val="#ppt_x"/>
                                          </p:val>
                                        </p:tav>
                                      </p:tavLst>
                                    </p:anim>
                                    <p:anim calcmode="lin" valueType="num">
                                      <p:cBhvr>
                                        <p:cTn id="52"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P spid="28" grpId="0"/>
      <p:bldP spid="30" grpId="0"/>
      <p:bldP spid="3073" grpId="0" animBg="1"/>
      <p:bldP spid="3084" grpId="0" animBg="1"/>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reeform 16"/>
          <p:cNvSpPr>
            <a:spLocks noEditPoints="1"/>
          </p:cNvSpPr>
          <p:nvPr/>
        </p:nvSpPr>
        <p:spPr bwMode="auto">
          <a:xfrm>
            <a:off x="6116005" y="2551601"/>
            <a:ext cx="232031" cy="278696"/>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4" name="Freeform 16"/>
          <p:cNvSpPr>
            <a:spLocks noEditPoints="1"/>
          </p:cNvSpPr>
          <p:nvPr/>
        </p:nvSpPr>
        <p:spPr bwMode="auto">
          <a:xfrm rot="584553">
            <a:off x="6966176" y="2625689"/>
            <a:ext cx="246816" cy="296455"/>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2" name="Cloud Callout 8">
            <a:extLst>
              <a:ext uri="{FF2B5EF4-FFF2-40B4-BE49-F238E27FC236}">
                <a16:creationId xmlns="" xmlns:a16="http://schemas.microsoft.com/office/drawing/2014/main" id="{BC313B62-0068-CE48-AF6F-9E451467C864}"/>
              </a:ext>
            </a:extLst>
          </p:cNvPr>
          <p:cNvSpPr/>
          <p:nvPr/>
        </p:nvSpPr>
        <p:spPr bwMode="auto">
          <a:xfrm>
            <a:off x="4917439" y="771551"/>
            <a:ext cx="1183145" cy="752239"/>
          </a:xfrm>
          <a:prstGeom prst="cloudCallout">
            <a:avLst>
              <a:gd name="adj1" fmla="val -66639"/>
              <a:gd name="adj2" fmla="val 117063"/>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prstTxWarp prst="textNoShape">
              <a:avLst/>
            </a:prstTxWarp>
            <a:noAutofit/>
          </a:bodyPr>
          <a:lstStyle/>
          <a:p>
            <a:pPr algn="ctr"/>
            <a:r>
              <a:rPr lang="zh-CN" altLang="en-US" sz="2000" dirty="0">
                <a:solidFill>
                  <a:schemeClr val="bg1">
                    <a:alpha val="70000"/>
                  </a:schemeClr>
                </a:solidFill>
                <a:latin typeface="+mj-ea"/>
                <a:ea typeface="+mj-ea"/>
              </a:rPr>
              <a:t>  金蝶？</a:t>
            </a:r>
            <a:endParaRPr lang="en-US" altLang="zh-CN" sz="2000" dirty="0">
              <a:solidFill>
                <a:schemeClr val="bg1">
                  <a:alpha val="70000"/>
                </a:schemeClr>
              </a:solidFill>
              <a:latin typeface="+mj-ea"/>
              <a:ea typeface="+mj-ea"/>
            </a:endParaRPr>
          </a:p>
        </p:txBody>
      </p:sp>
      <p:sp>
        <p:nvSpPr>
          <p:cNvPr id="24" name="Cloud Callout 9">
            <a:extLst>
              <a:ext uri="{FF2B5EF4-FFF2-40B4-BE49-F238E27FC236}">
                <a16:creationId xmlns="" xmlns:a16="http://schemas.microsoft.com/office/drawing/2014/main" id="{9CF4B037-7BEB-7B4B-837A-9CC1551D9189}"/>
              </a:ext>
            </a:extLst>
          </p:cNvPr>
          <p:cNvSpPr/>
          <p:nvPr/>
        </p:nvSpPr>
        <p:spPr bwMode="auto">
          <a:xfrm>
            <a:off x="2633177" y="2000885"/>
            <a:ext cx="1000856" cy="690064"/>
          </a:xfrm>
          <a:prstGeom prst="cloudCallout">
            <a:avLst>
              <a:gd name="adj1" fmla="val 131498"/>
              <a:gd name="adj2" fmla="val 23690"/>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prstTxWarp prst="textNoShape">
              <a:avLst/>
            </a:prstTxWarp>
            <a:noAutofit/>
          </a:bodyPr>
          <a:lstStyle/>
          <a:p>
            <a:pPr algn="ctr"/>
            <a:r>
              <a:rPr lang="en-US" altLang="zh-CN" sz="2000" dirty="0">
                <a:solidFill>
                  <a:schemeClr val="bg1">
                    <a:alpha val="70000"/>
                  </a:schemeClr>
                </a:solidFill>
                <a:latin typeface="+mj-ea"/>
                <a:ea typeface="+mj-ea"/>
              </a:rPr>
              <a:t>OA?</a:t>
            </a:r>
          </a:p>
        </p:txBody>
      </p:sp>
      <p:sp>
        <p:nvSpPr>
          <p:cNvPr id="25" name="Freeform 53">
            <a:extLst>
              <a:ext uri="{FF2B5EF4-FFF2-40B4-BE49-F238E27FC236}">
                <a16:creationId xmlns="" xmlns:a16="http://schemas.microsoft.com/office/drawing/2014/main" id="{0F9310F3-21DD-144B-BC2B-DC2814062A67}"/>
              </a:ext>
            </a:extLst>
          </p:cNvPr>
          <p:cNvSpPr>
            <a:spLocks noEditPoints="1"/>
          </p:cNvSpPr>
          <p:nvPr/>
        </p:nvSpPr>
        <p:spPr bwMode="black">
          <a:xfrm>
            <a:off x="3888370" y="2643758"/>
            <a:ext cx="1691742" cy="1688343"/>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prstTxWarp prst="textNoShape">
              <a:avLst/>
            </a:prstTxWarp>
            <a:noAutofit/>
          </a:bodyPr>
          <a:lstStyle/>
          <a:p>
            <a:endParaRPr lang="en-US" sz="2000" dirty="0">
              <a:solidFill>
                <a:schemeClr val="bg1">
                  <a:alpha val="70000"/>
                </a:schemeClr>
              </a:solidFill>
              <a:latin typeface="+mj-ea"/>
              <a:ea typeface="+mj-ea"/>
            </a:endParaRPr>
          </a:p>
        </p:txBody>
      </p:sp>
      <p:sp>
        <p:nvSpPr>
          <p:cNvPr id="26" name="Cloud Callout 12">
            <a:extLst>
              <a:ext uri="{FF2B5EF4-FFF2-40B4-BE49-F238E27FC236}">
                <a16:creationId xmlns="" xmlns:a16="http://schemas.microsoft.com/office/drawing/2014/main" id="{1CD44C73-D52C-9649-918D-E0CCFDAFF991}"/>
              </a:ext>
            </a:extLst>
          </p:cNvPr>
          <p:cNvSpPr/>
          <p:nvPr/>
        </p:nvSpPr>
        <p:spPr bwMode="auto">
          <a:xfrm>
            <a:off x="3357260" y="771550"/>
            <a:ext cx="1183145" cy="864471"/>
          </a:xfrm>
          <a:prstGeom prst="cloudCallout">
            <a:avLst>
              <a:gd name="adj1" fmla="val 46851"/>
              <a:gd name="adj2" fmla="val 143506"/>
            </a:avLst>
          </a:prstGeom>
          <a:noFill/>
          <a:ln>
            <a:solidFill>
              <a:schemeClr val="bg1">
                <a:lumMod val="85000"/>
                <a:alpha val="50000"/>
              </a:schemeClr>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985" rIns="26985" bIns="53966" numCol="1" spcCol="0" rtlCol="0" fromWordArt="0" anchor="b" anchorCtr="0" forceAA="0" compatLnSpc="1">
            <a:prstTxWarp prst="textNoShape">
              <a:avLst/>
            </a:prstTxWarp>
            <a:noAutofit/>
          </a:bodyPr>
          <a:lstStyle/>
          <a:p>
            <a:pPr algn="ctr"/>
            <a:r>
              <a:rPr lang="zh-CN" altLang="en-US" sz="2000" dirty="0">
                <a:solidFill>
                  <a:schemeClr val="bg1">
                    <a:alpha val="70000"/>
                  </a:schemeClr>
                </a:solidFill>
                <a:latin typeface="+mj-ea"/>
                <a:ea typeface="+mj-ea"/>
              </a:rPr>
              <a:t>   门户？</a:t>
            </a:r>
            <a:endParaRPr lang="en-US" altLang="zh-CN" sz="2000" dirty="0">
              <a:solidFill>
                <a:schemeClr val="bg1">
                  <a:alpha val="70000"/>
                </a:schemeClr>
              </a:solidFill>
              <a:latin typeface="+mj-ea"/>
              <a:ea typeface="+mj-ea"/>
            </a:endParaRPr>
          </a:p>
        </p:txBody>
      </p:sp>
      <p:sp>
        <p:nvSpPr>
          <p:cNvPr id="10" name="椭圆 9">
            <a:extLst>
              <a:ext uri="{FF2B5EF4-FFF2-40B4-BE49-F238E27FC236}">
                <a16:creationId xmlns="" xmlns:a16="http://schemas.microsoft.com/office/drawing/2014/main" id="{61218952-EF73-3C44-A9C9-0EEAEA6A8D40}"/>
              </a:ext>
            </a:extLst>
          </p:cNvPr>
          <p:cNvSpPr/>
          <p:nvPr/>
        </p:nvSpPr>
        <p:spPr>
          <a:xfrm>
            <a:off x="323528" y="366993"/>
            <a:ext cx="1512168" cy="1444828"/>
          </a:xfrm>
          <a:prstGeom prst="ellipse">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文本框 10">
            <a:extLst>
              <a:ext uri="{FF2B5EF4-FFF2-40B4-BE49-F238E27FC236}">
                <a16:creationId xmlns="" xmlns:a16="http://schemas.microsoft.com/office/drawing/2014/main" id="{D2EADCD3-02BC-BD45-A703-2E4B0BF27FBB}"/>
              </a:ext>
            </a:extLst>
          </p:cNvPr>
          <p:cNvSpPr txBox="1"/>
          <p:nvPr/>
        </p:nvSpPr>
        <p:spPr>
          <a:xfrm>
            <a:off x="593993" y="581575"/>
            <a:ext cx="971238" cy="1015663"/>
          </a:xfrm>
          <a:prstGeom prst="rect">
            <a:avLst/>
          </a:prstGeom>
          <a:noFill/>
        </p:spPr>
        <p:txBody>
          <a:bodyPr wrap="square" rtlCol="0">
            <a:spAutoFit/>
          </a:bodyPr>
          <a:lstStyle/>
          <a:p>
            <a:r>
              <a:rPr kumimoji="1" lang="zh-CN" altLang="en-US" sz="6000" dirty="0">
                <a:solidFill>
                  <a:schemeClr val="bg1">
                    <a:lumMod val="85000"/>
                  </a:schemeClr>
                </a:solidFill>
              </a:rPr>
              <a:t>懵</a:t>
            </a:r>
          </a:p>
        </p:txBody>
      </p:sp>
    </p:spTree>
    <p:extLst>
      <p:ext uri="{BB962C8B-B14F-4D97-AF65-F5344CB8AC3E}">
        <p14:creationId xmlns:p14="http://schemas.microsoft.com/office/powerpoint/2010/main" val="64560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1+#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30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1+#ppt_w/2"/>
                                          </p:val>
                                        </p:tav>
                                        <p:tav tm="100000">
                                          <p:val>
                                            <p:strVal val="#ppt_x"/>
                                          </p:val>
                                        </p:tav>
                                      </p:tavLst>
                                    </p:anim>
                                    <p:anim calcmode="lin" valueType="num">
                                      <p:cBhvr additive="base">
                                        <p:cTn id="12"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 xmlns:a16="http://schemas.microsoft.com/office/drawing/2014/main" id="{88FE1161-C5CB-F248-AB64-3D99606BED0F}"/>
              </a:ext>
            </a:extLst>
          </p:cNvPr>
          <p:cNvSpPr>
            <a:spLocks noGrp="1"/>
          </p:cNvSpPr>
          <p:nvPr>
            <p:ph type="title"/>
          </p:nvPr>
        </p:nvSpPr>
        <p:spPr>
          <a:xfrm>
            <a:off x="1130449" y="596989"/>
            <a:ext cx="5097735" cy="400110"/>
          </a:xfrm>
        </p:spPr>
        <p:txBody>
          <a:bodyPr/>
          <a:lstStyle/>
          <a:p>
            <a:r>
              <a:rPr lang="en-US" altLang="zh-CN" b="1" dirty="0">
                <a:solidFill>
                  <a:prstClr val="white">
                    <a:alpha val="70000"/>
                  </a:prstClr>
                </a:solidFill>
              </a:rPr>
              <a:t>OA/</a:t>
            </a:r>
            <a:r>
              <a:rPr lang="zh-CN" altLang="en-US" b="1" dirty="0">
                <a:solidFill>
                  <a:prstClr val="white">
                    <a:alpha val="70000"/>
                  </a:prstClr>
                </a:solidFill>
              </a:rPr>
              <a:t>门户</a:t>
            </a:r>
            <a:r>
              <a:rPr lang="en-US" altLang="zh-CN" b="1" dirty="0">
                <a:solidFill>
                  <a:prstClr val="white">
                    <a:alpha val="70000"/>
                  </a:prstClr>
                </a:solidFill>
              </a:rPr>
              <a:t>/</a:t>
            </a:r>
            <a:r>
              <a:rPr lang="zh-CN" altLang="en-US" b="1" dirty="0">
                <a:solidFill>
                  <a:prstClr val="white">
                    <a:alpha val="70000"/>
                  </a:prstClr>
                </a:solidFill>
              </a:rPr>
              <a:t>金蝶分类</a:t>
            </a:r>
            <a:endParaRPr lang="zh-CN" altLang="en-US" dirty="0"/>
          </a:p>
        </p:txBody>
      </p:sp>
      <p:graphicFrame>
        <p:nvGraphicFramePr>
          <p:cNvPr id="15" name="表格 14">
            <a:extLst>
              <a:ext uri="{FF2B5EF4-FFF2-40B4-BE49-F238E27FC236}">
                <a16:creationId xmlns="" xmlns:a16="http://schemas.microsoft.com/office/drawing/2014/main" id="{D16D2FB1-C93B-6348-A21D-54A3D6CA8068}"/>
              </a:ext>
            </a:extLst>
          </p:cNvPr>
          <p:cNvGraphicFramePr>
            <a:graphicFrameLocks noGrp="1"/>
          </p:cNvGraphicFramePr>
          <p:nvPr>
            <p:extLst>
              <p:ext uri="{D42A27DB-BD31-4B8C-83A1-F6EECF244321}">
                <p14:modId xmlns:p14="http://schemas.microsoft.com/office/powerpoint/2010/main" val="265844099"/>
              </p:ext>
            </p:extLst>
          </p:nvPr>
        </p:nvGraphicFramePr>
        <p:xfrm>
          <a:off x="1835696" y="1263516"/>
          <a:ext cx="5760640" cy="3282995"/>
        </p:xfrm>
        <a:graphic>
          <a:graphicData uri="http://schemas.openxmlformats.org/drawingml/2006/table">
            <a:tbl>
              <a:tblPr>
                <a:tableStyleId>{5C22544A-7EE6-4342-B048-85BDC9FD1C3A}</a:tableStyleId>
              </a:tblPr>
              <a:tblGrid>
                <a:gridCol w="381341">
                  <a:extLst>
                    <a:ext uri="{9D8B030D-6E8A-4147-A177-3AD203B41FA5}">
                      <a16:colId xmlns="" xmlns:a16="http://schemas.microsoft.com/office/drawing/2014/main" val="1123764653"/>
                    </a:ext>
                  </a:extLst>
                </a:gridCol>
                <a:gridCol w="2522720">
                  <a:extLst>
                    <a:ext uri="{9D8B030D-6E8A-4147-A177-3AD203B41FA5}">
                      <a16:colId xmlns="" xmlns:a16="http://schemas.microsoft.com/office/drawing/2014/main" val="3762724122"/>
                    </a:ext>
                  </a:extLst>
                </a:gridCol>
                <a:gridCol w="1576700">
                  <a:extLst>
                    <a:ext uri="{9D8B030D-6E8A-4147-A177-3AD203B41FA5}">
                      <a16:colId xmlns="" xmlns:a16="http://schemas.microsoft.com/office/drawing/2014/main" val="2021617202"/>
                    </a:ext>
                  </a:extLst>
                </a:gridCol>
                <a:gridCol w="1279879">
                  <a:extLst>
                    <a:ext uri="{9D8B030D-6E8A-4147-A177-3AD203B41FA5}">
                      <a16:colId xmlns="" xmlns:a16="http://schemas.microsoft.com/office/drawing/2014/main" val="2059162962"/>
                    </a:ext>
                  </a:extLst>
                </a:gridCol>
              </a:tblGrid>
              <a:tr h="215205">
                <a:tc>
                  <a:txBody>
                    <a:bodyPr/>
                    <a:lstStyle/>
                    <a:p>
                      <a:pPr algn="ctr" rtl="0" fontAlgn="ctr"/>
                      <a:r>
                        <a:rPr lang="zh-CN" altLang="en-US" sz="1100" u="none" strike="noStrike" dirty="0">
                          <a:solidFill>
                            <a:schemeClr val="bg1">
                              <a:lumMod val="85000"/>
                            </a:schemeClr>
                          </a:solidFill>
                          <a:effectLst/>
                        </a:rPr>
                        <a:t>序号</a:t>
                      </a:r>
                      <a:endParaRPr lang="zh-CN" altLang="en-US" sz="1100" b="1"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ctr" rtl="0" fontAlgn="ctr"/>
                      <a:r>
                        <a:rPr lang="en" sz="1100" u="none" strike="noStrike" dirty="0">
                          <a:solidFill>
                            <a:schemeClr val="bg1">
                              <a:lumMod val="85000"/>
                            </a:schemeClr>
                          </a:solidFill>
                          <a:effectLst/>
                        </a:rPr>
                        <a:t>OA</a:t>
                      </a:r>
                      <a:endParaRPr lang="en" sz="1100" b="1"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ctr" rtl="0" fontAlgn="ctr"/>
                      <a:r>
                        <a:rPr lang="zh-CN" altLang="en-US" sz="1100" u="none" strike="noStrike" dirty="0">
                          <a:solidFill>
                            <a:schemeClr val="bg1">
                              <a:lumMod val="85000"/>
                            </a:schemeClr>
                          </a:solidFill>
                          <a:effectLst/>
                        </a:rPr>
                        <a:t>门户</a:t>
                      </a:r>
                      <a:endParaRPr lang="zh-CN" altLang="en-US" sz="1100" b="1"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ctr" rtl="0" fontAlgn="ctr"/>
                      <a:r>
                        <a:rPr lang="zh-CN" altLang="en-US" sz="1100" u="none" strike="noStrike" dirty="0">
                          <a:solidFill>
                            <a:schemeClr val="bg1">
                              <a:lumMod val="85000"/>
                            </a:schemeClr>
                          </a:solidFill>
                          <a:effectLst/>
                        </a:rPr>
                        <a:t>金蝶</a:t>
                      </a:r>
                      <a:endParaRPr lang="zh-CN" altLang="en-US" sz="1100" b="1"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245210284"/>
                  </a:ext>
                </a:extLst>
              </a:tr>
              <a:tr h="215205">
                <a:tc>
                  <a:txBody>
                    <a:bodyPr/>
                    <a:lstStyle/>
                    <a:p>
                      <a:pPr algn="ctr" rtl="0" fontAlgn="ctr"/>
                      <a:r>
                        <a:rPr lang="en-US" altLang="zh-CN" sz="900" u="none" strike="noStrike">
                          <a:solidFill>
                            <a:schemeClr val="bg1">
                              <a:lumMod val="85000"/>
                            </a:schemeClr>
                          </a:solidFill>
                          <a:effectLst/>
                        </a:rPr>
                        <a:t>1</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预算调整审批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固定资产购置审批流程</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借款单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4227821322"/>
                  </a:ext>
                </a:extLst>
              </a:tr>
              <a:tr h="215205">
                <a:tc>
                  <a:txBody>
                    <a:bodyPr/>
                    <a:lstStyle/>
                    <a:p>
                      <a:pPr algn="ctr" rtl="0" fontAlgn="ctr"/>
                      <a:r>
                        <a:rPr lang="en-US" altLang="zh-CN" sz="900" u="none" strike="noStrike">
                          <a:solidFill>
                            <a:schemeClr val="bg1">
                              <a:lumMod val="85000"/>
                            </a:schemeClr>
                          </a:solidFill>
                          <a:effectLst/>
                        </a:rPr>
                        <a:t>2</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物业费、滞纳金、停车费减免请示</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档案借阅</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费用报销单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1670575340"/>
                  </a:ext>
                </a:extLst>
              </a:tr>
              <a:tr h="215205">
                <a:tc>
                  <a:txBody>
                    <a:bodyPr/>
                    <a:lstStyle/>
                    <a:p>
                      <a:pPr algn="ctr" rtl="0" fontAlgn="ctr"/>
                      <a:r>
                        <a:rPr lang="en-US" altLang="zh-CN" sz="900" u="none" strike="noStrike">
                          <a:solidFill>
                            <a:schemeClr val="bg1">
                              <a:lumMod val="85000"/>
                            </a:schemeClr>
                          </a:solidFill>
                          <a:effectLst/>
                        </a:rPr>
                        <a:t>3</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申请跳段收费请示</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请示类文件会签流程（通用）</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出差借款单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2107605402"/>
                  </a:ext>
                </a:extLst>
              </a:tr>
              <a:tr h="215205">
                <a:tc>
                  <a:txBody>
                    <a:bodyPr/>
                    <a:lstStyle/>
                    <a:p>
                      <a:pPr algn="ctr" rtl="0" fontAlgn="ctr"/>
                      <a:r>
                        <a:rPr lang="en-US" altLang="zh-CN" sz="900" u="none" strike="noStrike">
                          <a:solidFill>
                            <a:schemeClr val="bg1">
                              <a:lumMod val="85000"/>
                            </a:schemeClr>
                          </a:solidFill>
                          <a:effectLst/>
                        </a:rPr>
                        <a:t>4</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申请项目收费调价（物业费、车位费、电梯费）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用印审批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差旅费报销单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488475793"/>
                  </a:ext>
                </a:extLst>
              </a:tr>
              <a:tr h="218629">
                <a:tc>
                  <a:txBody>
                    <a:bodyPr/>
                    <a:lstStyle/>
                    <a:p>
                      <a:pPr algn="ctr" rtl="0" fontAlgn="ctr"/>
                      <a:r>
                        <a:rPr lang="en-US" altLang="zh-CN" sz="900" u="none" strike="noStrike">
                          <a:solidFill>
                            <a:schemeClr val="bg1">
                              <a:lumMod val="85000"/>
                            </a:schemeClr>
                          </a:solidFill>
                          <a:effectLst/>
                        </a:rPr>
                        <a:t>5</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en" sz="900" u="none" strike="noStrike">
                          <a:solidFill>
                            <a:schemeClr val="bg1">
                              <a:lumMod val="85000"/>
                            </a:schemeClr>
                          </a:solidFill>
                          <a:effectLst/>
                        </a:rPr>
                        <a:t>ERP</a:t>
                      </a:r>
                      <a:r>
                        <a:rPr lang="zh-CN" altLang="en-US" sz="900" u="none" strike="noStrike">
                          <a:solidFill>
                            <a:schemeClr val="bg1">
                              <a:lumMod val="85000"/>
                            </a:schemeClr>
                          </a:solidFill>
                          <a:effectLst/>
                        </a:rPr>
                        <a:t>生成应收审批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dirty="0">
                          <a:solidFill>
                            <a:schemeClr val="bg1">
                              <a:lumMod val="85000"/>
                            </a:schemeClr>
                          </a:solidFill>
                          <a:effectLst/>
                        </a:rPr>
                        <a:t>　</a:t>
                      </a:r>
                      <a:endParaRPr lang="zh-CN" altLang="en-US" sz="1400" b="0" i="0" u="none" strike="noStrike" dirty="0">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合同管理（合同会签单）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2158949810"/>
                  </a:ext>
                </a:extLst>
              </a:tr>
              <a:tr h="218629">
                <a:tc>
                  <a:txBody>
                    <a:bodyPr/>
                    <a:lstStyle/>
                    <a:p>
                      <a:pPr algn="ctr" rtl="0" fontAlgn="ctr"/>
                      <a:r>
                        <a:rPr lang="en-US" altLang="zh-CN" sz="900" u="none" strike="noStrike">
                          <a:solidFill>
                            <a:schemeClr val="bg1">
                              <a:lumMod val="85000"/>
                            </a:schemeClr>
                          </a:solidFill>
                          <a:effectLst/>
                        </a:rPr>
                        <a:t>6</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en" sz="900" u="none" strike="noStrike">
                          <a:solidFill>
                            <a:schemeClr val="bg1">
                              <a:lumMod val="85000"/>
                            </a:schemeClr>
                          </a:solidFill>
                          <a:effectLst/>
                        </a:rPr>
                        <a:t>ERP</a:t>
                      </a:r>
                      <a:r>
                        <a:rPr lang="zh-CN" altLang="en-US" sz="900" u="none" strike="noStrike">
                          <a:solidFill>
                            <a:schemeClr val="bg1">
                              <a:lumMod val="85000"/>
                            </a:schemeClr>
                          </a:solidFill>
                          <a:effectLst/>
                        </a:rPr>
                        <a:t>调整收费项目审批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合同挂账单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1322812589"/>
                  </a:ext>
                </a:extLst>
              </a:tr>
              <a:tr h="218629">
                <a:tc>
                  <a:txBody>
                    <a:bodyPr/>
                    <a:lstStyle/>
                    <a:p>
                      <a:pPr algn="ctr" rtl="0" fontAlgn="ctr"/>
                      <a:r>
                        <a:rPr lang="en-US" altLang="zh-CN" sz="900" u="none" strike="noStrike">
                          <a:solidFill>
                            <a:schemeClr val="bg1">
                              <a:lumMod val="85000"/>
                            </a:schemeClr>
                          </a:solidFill>
                          <a:effectLst/>
                        </a:rPr>
                        <a:t>7</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其他</a:t>
                      </a:r>
                      <a:r>
                        <a:rPr lang="en" sz="900" u="none" strike="noStrike">
                          <a:solidFill>
                            <a:schemeClr val="bg1">
                              <a:lumMod val="85000"/>
                            </a:schemeClr>
                          </a:solidFill>
                          <a:effectLst/>
                        </a:rPr>
                        <a:t>ERP</a:t>
                      </a:r>
                      <a:r>
                        <a:rPr lang="zh-CN" altLang="en-US" sz="900" u="none" strike="noStrike">
                          <a:solidFill>
                            <a:schemeClr val="bg1">
                              <a:lumMod val="85000"/>
                            </a:schemeClr>
                          </a:solidFill>
                          <a:effectLst/>
                        </a:rPr>
                        <a:t>调整审批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rtl="0" fontAlgn="ctr"/>
                      <a:r>
                        <a:rPr lang="zh-CN" altLang="en-US" sz="900" u="none" strike="noStrike" dirty="0">
                          <a:solidFill>
                            <a:schemeClr val="bg1">
                              <a:lumMod val="85000"/>
                            </a:schemeClr>
                          </a:solidFill>
                          <a:effectLst/>
                        </a:rPr>
                        <a:t>合同付款申请单</a:t>
                      </a:r>
                      <a:endParaRPr lang="zh-CN" altLang="en-US" sz="900" b="0" i="0" u="none" strike="noStrike" dirty="0">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extLst>
                  <a:ext uri="{0D108BD9-81ED-4DB2-BD59-A6C34878D82A}">
                    <a16:rowId xmlns="" xmlns:a16="http://schemas.microsoft.com/office/drawing/2014/main" val="3867266423"/>
                  </a:ext>
                </a:extLst>
              </a:tr>
              <a:tr h="218629">
                <a:tc>
                  <a:txBody>
                    <a:bodyPr/>
                    <a:lstStyle/>
                    <a:p>
                      <a:pPr algn="ctr" rtl="0" fontAlgn="ctr"/>
                      <a:r>
                        <a:rPr lang="en-US" altLang="zh-CN" sz="900" u="none" strike="noStrike">
                          <a:solidFill>
                            <a:schemeClr val="bg1">
                              <a:lumMod val="85000"/>
                            </a:schemeClr>
                          </a:solidFill>
                          <a:effectLst/>
                        </a:rPr>
                        <a:t>8</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各项目社文活动方案</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dirty="0">
                          <a:solidFill>
                            <a:schemeClr val="bg1">
                              <a:lumMod val="85000"/>
                            </a:schemeClr>
                          </a:solidFill>
                          <a:effectLst/>
                        </a:rPr>
                        <a:t>　</a:t>
                      </a:r>
                      <a:endParaRPr lang="zh-CN" altLang="en-US" sz="1400" b="0" i="0" u="none" strike="noStrike" dirty="0">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1590660143"/>
                  </a:ext>
                </a:extLst>
              </a:tr>
              <a:tr h="218629">
                <a:tc>
                  <a:txBody>
                    <a:bodyPr/>
                    <a:lstStyle/>
                    <a:p>
                      <a:pPr algn="ctr" rtl="0" fontAlgn="ctr"/>
                      <a:r>
                        <a:rPr lang="en-US" altLang="zh-CN" sz="900" u="none" strike="noStrike">
                          <a:solidFill>
                            <a:schemeClr val="bg1">
                              <a:lumMod val="85000"/>
                            </a:schemeClr>
                          </a:solidFill>
                          <a:effectLst/>
                        </a:rPr>
                        <a:t>9</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一次性硬资产租赁、存量去化定价</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2993594288"/>
                  </a:ext>
                </a:extLst>
              </a:tr>
              <a:tr h="218629">
                <a:tc>
                  <a:txBody>
                    <a:bodyPr/>
                    <a:lstStyle/>
                    <a:p>
                      <a:pPr algn="ctr" rtl="0" fontAlgn="ctr"/>
                      <a:r>
                        <a:rPr lang="en-US" altLang="zh-CN" sz="900" u="none" strike="noStrike">
                          <a:solidFill>
                            <a:schemeClr val="bg1">
                              <a:lumMod val="85000"/>
                            </a:schemeClr>
                          </a:solidFill>
                          <a:effectLst/>
                        </a:rPr>
                        <a:t>10</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员工出差申请单</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810306884"/>
                  </a:ext>
                </a:extLst>
              </a:tr>
              <a:tr h="218629">
                <a:tc>
                  <a:txBody>
                    <a:bodyPr/>
                    <a:lstStyle/>
                    <a:p>
                      <a:pPr algn="ctr" rtl="0" fontAlgn="ctr"/>
                      <a:r>
                        <a:rPr lang="en-US" altLang="zh-CN" sz="900" u="none" strike="noStrike">
                          <a:solidFill>
                            <a:schemeClr val="bg1">
                              <a:lumMod val="85000"/>
                            </a:schemeClr>
                          </a:solidFill>
                          <a:effectLst/>
                        </a:rPr>
                        <a:t>11</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员工奖惩及加班费发放审批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649077073"/>
                  </a:ext>
                </a:extLst>
              </a:tr>
              <a:tr h="218629">
                <a:tc>
                  <a:txBody>
                    <a:bodyPr/>
                    <a:lstStyle/>
                    <a:p>
                      <a:pPr algn="ctr" rtl="0" fontAlgn="ctr"/>
                      <a:r>
                        <a:rPr lang="en-US" altLang="zh-CN" sz="900" u="none" strike="noStrike">
                          <a:solidFill>
                            <a:schemeClr val="bg1">
                              <a:lumMod val="85000"/>
                            </a:schemeClr>
                          </a:solidFill>
                          <a:effectLst/>
                        </a:rPr>
                        <a:t>12</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业务招待费申请</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2776673090"/>
                  </a:ext>
                </a:extLst>
              </a:tr>
              <a:tr h="218629">
                <a:tc>
                  <a:txBody>
                    <a:bodyPr/>
                    <a:lstStyle/>
                    <a:p>
                      <a:pPr algn="ctr" rtl="0" fontAlgn="ctr"/>
                      <a:r>
                        <a:rPr lang="en-US" altLang="zh-CN" sz="900" u="none" strike="noStrike">
                          <a:solidFill>
                            <a:schemeClr val="bg1">
                              <a:lumMod val="85000"/>
                            </a:schemeClr>
                          </a:solidFill>
                          <a:effectLst/>
                        </a:rPr>
                        <a:t>13</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多种经营产品定价、选址、立项审批</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19036908"/>
                  </a:ext>
                </a:extLst>
              </a:tr>
              <a:tr h="218629">
                <a:tc>
                  <a:txBody>
                    <a:bodyPr/>
                    <a:lstStyle/>
                    <a:p>
                      <a:pPr algn="ctr" rtl="0" fontAlgn="ctr"/>
                      <a:r>
                        <a:rPr lang="en-US" altLang="zh-CN" sz="900" u="none" strike="noStrike">
                          <a:solidFill>
                            <a:schemeClr val="bg1">
                              <a:lumMod val="85000"/>
                            </a:schemeClr>
                          </a:solidFill>
                          <a:effectLst/>
                        </a:rPr>
                        <a:t>14</a:t>
                      </a:r>
                      <a:endParaRPr lang="en-US" altLang="zh-CN"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rtl="0" fontAlgn="ctr"/>
                      <a:r>
                        <a:rPr lang="zh-CN" altLang="en-US" sz="900" u="none" strike="noStrike">
                          <a:solidFill>
                            <a:schemeClr val="bg1">
                              <a:lumMod val="85000"/>
                            </a:schemeClr>
                          </a:solidFill>
                          <a:effectLst/>
                        </a:rPr>
                        <a:t>请休假</a:t>
                      </a:r>
                      <a:endParaRPr lang="zh-CN" altLang="en-US" sz="900" b="0" i="0" u="none" strike="noStrike">
                        <a:solidFill>
                          <a:schemeClr val="bg1">
                            <a:lumMod val="85000"/>
                          </a:schemeClr>
                        </a:solidFill>
                        <a:effectLst/>
                        <a:latin typeface="微软雅黑" panose="020B0503020204020204" pitchFamily="34" charset="-122"/>
                        <a:ea typeface="微软雅黑" panose="020B0503020204020204" pitchFamily="34" charset="-122"/>
                      </a:endParaRPr>
                    </a:p>
                  </a:txBody>
                  <a:tcPr marL="7337" marR="7337" marT="7337" marB="0" anchor="ctr">
                    <a:noFill/>
                  </a:tcPr>
                </a:tc>
                <a:tc>
                  <a:txBody>
                    <a:bodyPr/>
                    <a:lstStyle/>
                    <a:p>
                      <a:pPr algn="l" fontAlgn="ctr"/>
                      <a:r>
                        <a:rPr lang="zh-CN" altLang="en-US" sz="1400" u="none" strike="noStrike">
                          <a:solidFill>
                            <a:schemeClr val="bg1">
                              <a:lumMod val="85000"/>
                            </a:schemeClr>
                          </a:solidFill>
                          <a:effectLst/>
                        </a:rPr>
                        <a:t>　</a:t>
                      </a:r>
                      <a:endParaRPr lang="zh-CN" altLang="en-US" sz="1400" b="0" i="0" u="none" strike="noStrike">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tc>
                  <a:txBody>
                    <a:bodyPr/>
                    <a:lstStyle/>
                    <a:p>
                      <a:pPr algn="l" fontAlgn="ctr"/>
                      <a:r>
                        <a:rPr lang="zh-CN" altLang="en-US" sz="1400" u="none" strike="noStrike" dirty="0">
                          <a:solidFill>
                            <a:schemeClr val="bg1">
                              <a:lumMod val="85000"/>
                            </a:schemeClr>
                          </a:solidFill>
                          <a:effectLst/>
                        </a:rPr>
                        <a:t>　</a:t>
                      </a:r>
                      <a:endParaRPr lang="zh-CN" altLang="en-US" sz="1400" b="0" i="0" u="none" strike="noStrike" dirty="0">
                        <a:solidFill>
                          <a:schemeClr val="bg1">
                            <a:lumMod val="85000"/>
                          </a:schemeClr>
                        </a:solidFill>
                        <a:effectLst/>
                        <a:latin typeface="Arial" panose="020B0604020202020204" pitchFamily="34" charset="0"/>
                        <a:ea typeface="宋体" panose="02010600030101010101" pitchFamily="2" charset="-122"/>
                      </a:endParaRPr>
                    </a:p>
                  </a:txBody>
                  <a:tcPr marL="7337" marR="7337" marT="7337" marB="0" anchor="ctr">
                    <a:noFill/>
                  </a:tcPr>
                </a:tc>
                <a:extLst>
                  <a:ext uri="{0D108BD9-81ED-4DB2-BD59-A6C34878D82A}">
                    <a16:rowId xmlns="" xmlns:a16="http://schemas.microsoft.com/office/drawing/2014/main" val="3595936010"/>
                  </a:ext>
                </a:extLst>
              </a:tr>
            </a:tbl>
          </a:graphicData>
        </a:graphic>
      </p:graphicFrame>
      <p:sp>
        <p:nvSpPr>
          <p:cNvPr id="17" name="圆角矩形 16">
            <a:extLst>
              <a:ext uri="{FF2B5EF4-FFF2-40B4-BE49-F238E27FC236}">
                <a16:creationId xmlns="" xmlns:a16="http://schemas.microsoft.com/office/drawing/2014/main" id="{7AF2ED80-7EAE-BD40-97AE-61000C0A28EF}"/>
              </a:ext>
            </a:extLst>
          </p:cNvPr>
          <p:cNvSpPr/>
          <p:nvPr/>
        </p:nvSpPr>
        <p:spPr>
          <a:xfrm>
            <a:off x="6228184" y="1131590"/>
            <a:ext cx="1440160" cy="2016224"/>
          </a:xfrm>
          <a:prstGeom prst="round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119902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日常业务类型</a:t>
            </a:r>
          </a:p>
        </p:txBody>
      </p:sp>
      <p:sp>
        <p:nvSpPr>
          <p:cNvPr id="55" name="Freeform 56">
            <a:extLst>
              <a:ext uri="{FF2B5EF4-FFF2-40B4-BE49-F238E27FC236}">
                <a16:creationId xmlns="" xmlns:a16="http://schemas.microsoft.com/office/drawing/2014/main" id="{D1E326ED-9047-8240-9FD9-82F774C35061}"/>
              </a:ext>
            </a:extLst>
          </p:cNvPr>
          <p:cNvSpPr>
            <a:spLocks/>
          </p:cNvSpPr>
          <p:nvPr/>
        </p:nvSpPr>
        <p:spPr bwMode="auto">
          <a:xfrm>
            <a:off x="1463425" y="2670569"/>
            <a:ext cx="1863877" cy="2277445"/>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4B5773"/>
          </a:solidFill>
          <a:ln>
            <a:noFill/>
          </a:ln>
        </p:spPr>
        <p:txBody>
          <a:bodyPr vert="horz" wrap="square" lIns="75566" tIns="37783" rIns="75566" bIns="37783" numCol="1" anchor="t" anchorCtr="0" compatLnSpc="1">
            <a:prstTxWarp prst="textNoShape">
              <a:avLst/>
            </a:prstTxWarp>
          </a:bodyPr>
          <a:lstStyle/>
          <a:p>
            <a:endParaRPr lang="id-ID" dirty="0">
              <a:latin typeface="Agency FB" panose="020B0503020202020204" pitchFamily="34" charset="0"/>
              <a:ea typeface="微软雅黑" pitchFamily="34" charset="-122"/>
            </a:endParaRPr>
          </a:p>
        </p:txBody>
      </p:sp>
      <p:grpSp>
        <p:nvGrpSpPr>
          <p:cNvPr id="56" name="Group 49">
            <a:extLst>
              <a:ext uri="{FF2B5EF4-FFF2-40B4-BE49-F238E27FC236}">
                <a16:creationId xmlns="" xmlns:a16="http://schemas.microsoft.com/office/drawing/2014/main" id="{9F0D7DB8-3E96-9E48-AF5C-A257FAB9DB0F}"/>
              </a:ext>
            </a:extLst>
          </p:cNvPr>
          <p:cNvGrpSpPr/>
          <p:nvPr/>
        </p:nvGrpSpPr>
        <p:grpSpPr>
          <a:xfrm>
            <a:off x="705284" y="2067846"/>
            <a:ext cx="3161002" cy="1816574"/>
            <a:chOff x="7223605" y="1890018"/>
            <a:chExt cx="4779675" cy="2815654"/>
          </a:xfrm>
          <a:solidFill>
            <a:srgbClr val="92D050">
              <a:alpha val="70000"/>
            </a:srgbClr>
          </a:solidFill>
        </p:grpSpPr>
        <p:sp>
          <p:nvSpPr>
            <p:cNvPr id="57" name="Oval 94">
              <a:extLst>
                <a:ext uri="{FF2B5EF4-FFF2-40B4-BE49-F238E27FC236}">
                  <a16:creationId xmlns="" xmlns:a16="http://schemas.microsoft.com/office/drawing/2014/main" id="{77744C6E-EFCA-B44D-B009-B73F446A6AC7}"/>
                </a:ext>
              </a:extLst>
            </p:cNvPr>
            <p:cNvSpPr/>
            <p:nvPr/>
          </p:nvSpPr>
          <p:spPr>
            <a:xfrm>
              <a:off x="7223605" y="2907942"/>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58" name="Oval 95">
              <a:extLst>
                <a:ext uri="{FF2B5EF4-FFF2-40B4-BE49-F238E27FC236}">
                  <a16:creationId xmlns="" xmlns:a16="http://schemas.microsoft.com/office/drawing/2014/main" id="{175F2BAC-DCCA-864A-84F5-83294C270B4D}"/>
                </a:ext>
              </a:extLst>
            </p:cNvPr>
            <p:cNvSpPr/>
            <p:nvPr/>
          </p:nvSpPr>
          <p:spPr>
            <a:xfrm>
              <a:off x="8051873" y="4113273"/>
              <a:ext cx="333375" cy="33337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59" name="Oval 96">
              <a:extLst>
                <a:ext uri="{FF2B5EF4-FFF2-40B4-BE49-F238E27FC236}">
                  <a16:creationId xmlns="" xmlns:a16="http://schemas.microsoft.com/office/drawing/2014/main" id="{430720D2-574B-6E4B-BBF5-5F4BE87662A1}"/>
                </a:ext>
              </a:extLst>
            </p:cNvPr>
            <p:cNvSpPr/>
            <p:nvPr/>
          </p:nvSpPr>
          <p:spPr>
            <a:xfrm>
              <a:off x="8576155" y="1922081"/>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0" name="Oval 97">
              <a:extLst>
                <a:ext uri="{FF2B5EF4-FFF2-40B4-BE49-F238E27FC236}">
                  <a16:creationId xmlns="" xmlns:a16="http://schemas.microsoft.com/office/drawing/2014/main" id="{0A3628E9-CC0C-2044-83DF-C40DC18598CE}"/>
                </a:ext>
              </a:extLst>
            </p:cNvPr>
            <p:cNvSpPr/>
            <p:nvPr/>
          </p:nvSpPr>
          <p:spPr>
            <a:xfrm>
              <a:off x="9722732" y="3212873"/>
              <a:ext cx="424970" cy="42497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1" name="Oval 98">
              <a:extLst>
                <a:ext uri="{FF2B5EF4-FFF2-40B4-BE49-F238E27FC236}">
                  <a16:creationId xmlns="" xmlns:a16="http://schemas.microsoft.com/office/drawing/2014/main" id="{2FA899A9-0AA1-414A-89C6-ABB210D10D65}"/>
                </a:ext>
              </a:extLst>
            </p:cNvPr>
            <p:cNvSpPr/>
            <p:nvPr/>
          </p:nvSpPr>
          <p:spPr>
            <a:xfrm>
              <a:off x="8647793" y="259875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2" name="Oval 99">
              <a:extLst>
                <a:ext uri="{FF2B5EF4-FFF2-40B4-BE49-F238E27FC236}">
                  <a16:creationId xmlns="" xmlns:a16="http://schemas.microsoft.com/office/drawing/2014/main" id="{75076339-98F9-1E4D-A579-4CBD5449233C}"/>
                </a:ext>
              </a:extLst>
            </p:cNvPr>
            <p:cNvSpPr/>
            <p:nvPr/>
          </p:nvSpPr>
          <p:spPr>
            <a:xfrm>
              <a:off x="10147702" y="4164419"/>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3" name="Oval 100">
              <a:extLst>
                <a:ext uri="{FF2B5EF4-FFF2-40B4-BE49-F238E27FC236}">
                  <a16:creationId xmlns="" xmlns:a16="http://schemas.microsoft.com/office/drawing/2014/main" id="{F996FD4E-467D-454D-965F-A6B288E12937}"/>
                </a:ext>
              </a:extLst>
            </p:cNvPr>
            <p:cNvSpPr/>
            <p:nvPr/>
          </p:nvSpPr>
          <p:spPr>
            <a:xfrm>
              <a:off x="11150960" y="2163063"/>
              <a:ext cx="541253" cy="54125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4" name="Oval 101">
              <a:extLst>
                <a:ext uri="{FF2B5EF4-FFF2-40B4-BE49-F238E27FC236}">
                  <a16:creationId xmlns="" xmlns:a16="http://schemas.microsoft.com/office/drawing/2014/main" id="{82AE2EE4-EF91-BC4C-AE36-3A11E426FB0D}"/>
                </a:ext>
              </a:extLst>
            </p:cNvPr>
            <p:cNvSpPr/>
            <p:nvPr/>
          </p:nvSpPr>
          <p:spPr>
            <a:xfrm>
              <a:off x="11294540" y="3501142"/>
              <a:ext cx="708740"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5" name="Oval 102">
              <a:extLst>
                <a:ext uri="{FF2B5EF4-FFF2-40B4-BE49-F238E27FC236}">
                  <a16:creationId xmlns="" xmlns:a16="http://schemas.microsoft.com/office/drawing/2014/main" id="{CA257BD6-4C6E-864C-A88D-5CE397002498}"/>
                </a:ext>
              </a:extLst>
            </p:cNvPr>
            <p:cNvSpPr/>
            <p:nvPr/>
          </p:nvSpPr>
          <p:spPr>
            <a:xfrm>
              <a:off x="9368362" y="1890018"/>
              <a:ext cx="708741" cy="70874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grpSp>
      <p:grpSp>
        <p:nvGrpSpPr>
          <p:cNvPr id="66" name="Group 103">
            <a:extLst>
              <a:ext uri="{FF2B5EF4-FFF2-40B4-BE49-F238E27FC236}">
                <a16:creationId xmlns="" xmlns:a16="http://schemas.microsoft.com/office/drawing/2014/main" id="{6AC1C61C-A44A-FB4D-A196-2E28A6532460}"/>
              </a:ext>
            </a:extLst>
          </p:cNvPr>
          <p:cNvGrpSpPr/>
          <p:nvPr/>
        </p:nvGrpSpPr>
        <p:grpSpPr>
          <a:xfrm>
            <a:off x="613390" y="1779661"/>
            <a:ext cx="3166519" cy="2407259"/>
            <a:chOff x="7071416" y="1121303"/>
            <a:chExt cx="4788017" cy="3731205"/>
          </a:xfrm>
          <a:solidFill>
            <a:schemeClr val="accent2">
              <a:alpha val="22000"/>
            </a:schemeClr>
          </a:solidFill>
        </p:grpSpPr>
        <p:sp>
          <p:nvSpPr>
            <p:cNvPr id="67" name="Oval 104">
              <a:extLst>
                <a:ext uri="{FF2B5EF4-FFF2-40B4-BE49-F238E27FC236}">
                  <a16:creationId xmlns="" xmlns:a16="http://schemas.microsoft.com/office/drawing/2014/main" id="{2FE12A4B-AFF8-9143-810B-8F5A6016949E}"/>
                </a:ext>
              </a:extLst>
            </p:cNvPr>
            <p:cNvSpPr/>
            <p:nvPr/>
          </p:nvSpPr>
          <p:spPr>
            <a:xfrm>
              <a:off x="7071416" y="1970672"/>
              <a:ext cx="604144" cy="604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8" name="Oval 105">
              <a:extLst>
                <a:ext uri="{FF2B5EF4-FFF2-40B4-BE49-F238E27FC236}">
                  <a16:creationId xmlns="" xmlns:a16="http://schemas.microsoft.com/office/drawing/2014/main" id="{FECC2D79-62DA-B748-9754-A7A325595EB3}"/>
                </a:ext>
              </a:extLst>
            </p:cNvPr>
            <p:cNvSpPr/>
            <p:nvPr/>
          </p:nvSpPr>
          <p:spPr>
            <a:xfrm>
              <a:off x="10028885" y="2266337"/>
              <a:ext cx="778885" cy="77888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69" name="Oval 106">
              <a:extLst>
                <a:ext uri="{FF2B5EF4-FFF2-40B4-BE49-F238E27FC236}">
                  <a16:creationId xmlns="" xmlns:a16="http://schemas.microsoft.com/office/drawing/2014/main" id="{E6CFA483-4D25-CB40-9D36-24479BE9877D}"/>
                </a:ext>
              </a:extLst>
            </p:cNvPr>
            <p:cNvSpPr/>
            <p:nvPr/>
          </p:nvSpPr>
          <p:spPr>
            <a:xfrm>
              <a:off x="8444595" y="4164419"/>
              <a:ext cx="688089" cy="688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0" name="Oval 107">
              <a:extLst>
                <a:ext uri="{FF2B5EF4-FFF2-40B4-BE49-F238E27FC236}">
                  <a16:creationId xmlns="" xmlns:a16="http://schemas.microsoft.com/office/drawing/2014/main" id="{83F4DC37-3443-294E-9285-04366C94864B}"/>
                </a:ext>
              </a:extLst>
            </p:cNvPr>
            <p:cNvSpPr/>
            <p:nvPr/>
          </p:nvSpPr>
          <p:spPr>
            <a:xfrm>
              <a:off x="10677336" y="3875937"/>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1" name="Oval 108">
              <a:extLst>
                <a:ext uri="{FF2B5EF4-FFF2-40B4-BE49-F238E27FC236}">
                  <a16:creationId xmlns="" xmlns:a16="http://schemas.microsoft.com/office/drawing/2014/main" id="{6001DF35-3F55-E24D-A0B3-ECA4E4E0FF03}"/>
                </a:ext>
              </a:extLst>
            </p:cNvPr>
            <p:cNvSpPr/>
            <p:nvPr/>
          </p:nvSpPr>
          <p:spPr>
            <a:xfrm>
              <a:off x="11598565" y="2698248"/>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2" name="Oval 109">
              <a:extLst>
                <a:ext uri="{FF2B5EF4-FFF2-40B4-BE49-F238E27FC236}">
                  <a16:creationId xmlns="" xmlns:a16="http://schemas.microsoft.com/office/drawing/2014/main" id="{DDA12B0C-C2AF-EC4E-AF8C-C41C4192E08F}"/>
                </a:ext>
              </a:extLst>
            </p:cNvPr>
            <p:cNvSpPr/>
            <p:nvPr/>
          </p:nvSpPr>
          <p:spPr>
            <a:xfrm>
              <a:off x="7688405" y="2869385"/>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3" name="Oval 110">
              <a:extLst>
                <a:ext uri="{FF2B5EF4-FFF2-40B4-BE49-F238E27FC236}">
                  <a16:creationId xmlns="" xmlns:a16="http://schemas.microsoft.com/office/drawing/2014/main" id="{DE9A1060-D875-1E40-85B3-EAA19924EDFF}"/>
                </a:ext>
              </a:extLst>
            </p:cNvPr>
            <p:cNvSpPr/>
            <p:nvPr/>
          </p:nvSpPr>
          <p:spPr>
            <a:xfrm>
              <a:off x="9592298" y="1865334"/>
              <a:ext cx="260868" cy="2608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4" name="Oval 111">
              <a:extLst>
                <a:ext uri="{FF2B5EF4-FFF2-40B4-BE49-F238E27FC236}">
                  <a16:creationId xmlns="" xmlns:a16="http://schemas.microsoft.com/office/drawing/2014/main" id="{DD936CDB-77F1-7742-89E1-998C87824FD4}"/>
                </a:ext>
              </a:extLst>
            </p:cNvPr>
            <p:cNvSpPr/>
            <p:nvPr/>
          </p:nvSpPr>
          <p:spPr>
            <a:xfrm>
              <a:off x="7838577" y="1121303"/>
              <a:ext cx="759965" cy="7599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5" name="Oval 112">
              <a:extLst>
                <a:ext uri="{FF2B5EF4-FFF2-40B4-BE49-F238E27FC236}">
                  <a16:creationId xmlns="" xmlns:a16="http://schemas.microsoft.com/office/drawing/2014/main" id="{1AD1EE2A-4DA8-1447-B04C-FCFF6D2DF8FC}"/>
                </a:ext>
              </a:extLst>
            </p:cNvPr>
            <p:cNvSpPr/>
            <p:nvPr/>
          </p:nvSpPr>
          <p:spPr>
            <a:xfrm>
              <a:off x="9111041" y="3345133"/>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6" name="Oval 113">
              <a:extLst>
                <a:ext uri="{FF2B5EF4-FFF2-40B4-BE49-F238E27FC236}">
                  <a16:creationId xmlns="" xmlns:a16="http://schemas.microsoft.com/office/drawing/2014/main" id="{DF5CEB74-75D4-1846-A45C-421C4D813CA1}"/>
                </a:ext>
              </a:extLst>
            </p:cNvPr>
            <p:cNvSpPr/>
            <p:nvPr/>
          </p:nvSpPr>
          <p:spPr>
            <a:xfrm>
              <a:off x="11106733" y="2785942"/>
              <a:ext cx="156009" cy="15600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grpSp>
      <p:grpSp>
        <p:nvGrpSpPr>
          <p:cNvPr id="77" name="Group 114">
            <a:extLst>
              <a:ext uri="{FF2B5EF4-FFF2-40B4-BE49-F238E27FC236}">
                <a16:creationId xmlns="" xmlns:a16="http://schemas.microsoft.com/office/drawing/2014/main" id="{7989A22F-C90A-9D4A-BECB-CAFF87BC84D0}"/>
              </a:ext>
            </a:extLst>
          </p:cNvPr>
          <p:cNvGrpSpPr/>
          <p:nvPr/>
        </p:nvGrpSpPr>
        <p:grpSpPr>
          <a:xfrm>
            <a:off x="1140059" y="2068585"/>
            <a:ext cx="2514687" cy="1934509"/>
            <a:chOff x="7242069" y="1000204"/>
            <a:chExt cx="4142805" cy="3175817"/>
          </a:xfrm>
          <a:solidFill>
            <a:schemeClr val="accent1">
              <a:alpha val="20000"/>
            </a:schemeClr>
          </a:solidFill>
        </p:grpSpPr>
        <p:sp>
          <p:nvSpPr>
            <p:cNvPr id="78" name="Oval 115">
              <a:extLst>
                <a:ext uri="{FF2B5EF4-FFF2-40B4-BE49-F238E27FC236}">
                  <a16:creationId xmlns="" xmlns:a16="http://schemas.microsoft.com/office/drawing/2014/main" id="{42E74B85-4AC2-DA4C-98A1-B0C4E5DB8B05}"/>
                </a:ext>
              </a:extLst>
            </p:cNvPr>
            <p:cNvSpPr/>
            <p:nvPr/>
          </p:nvSpPr>
          <p:spPr>
            <a:xfrm>
              <a:off x="8373143" y="1000204"/>
              <a:ext cx="1180478" cy="1180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79" name="Oval 116">
              <a:extLst>
                <a:ext uri="{FF2B5EF4-FFF2-40B4-BE49-F238E27FC236}">
                  <a16:creationId xmlns="" xmlns:a16="http://schemas.microsoft.com/office/drawing/2014/main" id="{674A63A9-FD42-7C40-A7BC-2630D927D6B2}"/>
                </a:ext>
              </a:extLst>
            </p:cNvPr>
            <p:cNvSpPr/>
            <p:nvPr/>
          </p:nvSpPr>
          <p:spPr>
            <a:xfrm>
              <a:off x="9793458" y="1543897"/>
              <a:ext cx="673424" cy="67342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0" name="Oval 117">
              <a:extLst>
                <a:ext uri="{FF2B5EF4-FFF2-40B4-BE49-F238E27FC236}">
                  <a16:creationId xmlns="" xmlns:a16="http://schemas.microsoft.com/office/drawing/2014/main" id="{27091722-F5CE-7849-95EA-BEBF873DFF37}"/>
                </a:ext>
              </a:extLst>
            </p:cNvPr>
            <p:cNvSpPr/>
            <p:nvPr/>
          </p:nvSpPr>
          <p:spPr>
            <a:xfrm>
              <a:off x="7728795" y="3028844"/>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1" name="Oval 118">
              <a:extLst>
                <a:ext uri="{FF2B5EF4-FFF2-40B4-BE49-F238E27FC236}">
                  <a16:creationId xmlns="" xmlns:a16="http://schemas.microsoft.com/office/drawing/2014/main" id="{C255B6DC-5A3C-E444-B32C-E083C3161DD9}"/>
                </a:ext>
              </a:extLst>
            </p:cNvPr>
            <p:cNvSpPr/>
            <p:nvPr/>
          </p:nvSpPr>
          <p:spPr>
            <a:xfrm>
              <a:off x="10055853" y="2924511"/>
              <a:ext cx="608999" cy="60899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2" name="Oval 119">
              <a:extLst>
                <a:ext uri="{FF2B5EF4-FFF2-40B4-BE49-F238E27FC236}">
                  <a16:creationId xmlns="" xmlns:a16="http://schemas.microsoft.com/office/drawing/2014/main" id="{4FC770CD-20EE-A94E-AF61-5EB3EDD0488E}"/>
                </a:ext>
              </a:extLst>
            </p:cNvPr>
            <p:cNvSpPr/>
            <p:nvPr/>
          </p:nvSpPr>
          <p:spPr>
            <a:xfrm>
              <a:off x="7242069" y="1362158"/>
              <a:ext cx="550776" cy="5507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3" name="Oval 120">
              <a:extLst>
                <a:ext uri="{FF2B5EF4-FFF2-40B4-BE49-F238E27FC236}">
                  <a16:creationId xmlns="" xmlns:a16="http://schemas.microsoft.com/office/drawing/2014/main" id="{14423D5C-68B5-0740-BCDB-A7BD2862A994}"/>
                </a:ext>
              </a:extLst>
            </p:cNvPr>
            <p:cNvSpPr/>
            <p:nvPr/>
          </p:nvSpPr>
          <p:spPr>
            <a:xfrm>
              <a:off x="7460786" y="2351919"/>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4" name="Oval 121">
              <a:extLst>
                <a:ext uri="{FF2B5EF4-FFF2-40B4-BE49-F238E27FC236}">
                  <a16:creationId xmlns="" xmlns:a16="http://schemas.microsoft.com/office/drawing/2014/main" id="{CC11DDAC-125F-E54D-84A9-77CA405EF4FB}"/>
                </a:ext>
              </a:extLst>
            </p:cNvPr>
            <p:cNvSpPr/>
            <p:nvPr/>
          </p:nvSpPr>
          <p:spPr>
            <a:xfrm>
              <a:off x="10593255" y="2042438"/>
              <a:ext cx="460611" cy="46061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5" name="Oval 122">
              <a:extLst>
                <a:ext uri="{FF2B5EF4-FFF2-40B4-BE49-F238E27FC236}">
                  <a16:creationId xmlns="" xmlns:a16="http://schemas.microsoft.com/office/drawing/2014/main" id="{B79EC70E-C9BF-8B46-A6F9-18E90174461B}"/>
                </a:ext>
              </a:extLst>
            </p:cNvPr>
            <p:cNvSpPr/>
            <p:nvPr/>
          </p:nvSpPr>
          <p:spPr>
            <a:xfrm>
              <a:off x="11048082" y="1704777"/>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6" name="Oval 123">
              <a:extLst>
                <a:ext uri="{FF2B5EF4-FFF2-40B4-BE49-F238E27FC236}">
                  <a16:creationId xmlns="" xmlns:a16="http://schemas.microsoft.com/office/drawing/2014/main" id="{DDBE980F-BC24-F940-8B6F-E8500C27500A}"/>
                </a:ext>
              </a:extLst>
            </p:cNvPr>
            <p:cNvSpPr/>
            <p:nvPr/>
          </p:nvSpPr>
          <p:spPr>
            <a:xfrm>
              <a:off x="11027370" y="3450791"/>
              <a:ext cx="336792" cy="3367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sp>
          <p:nvSpPr>
            <p:cNvPr id="87" name="Oval 124">
              <a:extLst>
                <a:ext uri="{FF2B5EF4-FFF2-40B4-BE49-F238E27FC236}">
                  <a16:creationId xmlns="" xmlns:a16="http://schemas.microsoft.com/office/drawing/2014/main" id="{F3A121F5-0456-2F47-9548-3D682581723C}"/>
                </a:ext>
              </a:extLst>
            </p:cNvPr>
            <p:cNvSpPr/>
            <p:nvPr/>
          </p:nvSpPr>
          <p:spPr>
            <a:xfrm>
              <a:off x="8046453" y="3347554"/>
              <a:ext cx="828466" cy="82846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Agency FB" panose="020B0503020202020204" pitchFamily="34" charset="0"/>
                <a:ea typeface="微软雅黑" pitchFamily="34" charset="-122"/>
              </a:endParaRPr>
            </a:p>
          </p:txBody>
        </p:sp>
      </p:grpSp>
      <p:sp>
        <p:nvSpPr>
          <p:cNvPr id="88" name="Oval 146">
            <a:extLst>
              <a:ext uri="{FF2B5EF4-FFF2-40B4-BE49-F238E27FC236}">
                <a16:creationId xmlns="" xmlns:a16="http://schemas.microsoft.com/office/drawing/2014/main" id="{760FAF3E-819F-524C-94D9-EF1CC5236326}"/>
              </a:ext>
            </a:extLst>
          </p:cNvPr>
          <p:cNvSpPr/>
          <p:nvPr/>
        </p:nvSpPr>
        <p:spPr>
          <a:xfrm>
            <a:off x="1395510" y="1420806"/>
            <a:ext cx="1001838" cy="9773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66" tIns="37783" rIns="75566" bIns="37783" rtlCol="0" anchor="ctr"/>
          <a:lstStyle/>
          <a:p>
            <a:pPr algn="ctr"/>
            <a:r>
              <a:rPr lang="id-ID" sz="1400" dirty="0" err="1">
                <a:latin typeface="Agency FB" panose="020B0503020202020204" pitchFamily="34" charset="0"/>
                <a:ea typeface="微软雅黑" pitchFamily="34" charset="-122"/>
              </a:rPr>
              <a:t>外包费</a:t>
            </a:r>
            <a:endParaRPr lang="id-ID" sz="1400" dirty="0">
              <a:latin typeface="Agency FB" panose="020B0503020202020204" pitchFamily="34" charset="0"/>
              <a:ea typeface="微软雅黑" pitchFamily="34" charset="-122"/>
            </a:endParaRPr>
          </a:p>
        </p:txBody>
      </p:sp>
      <p:sp>
        <p:nvSpPr>
          <p:cNvPr id="89" name="Oval 147">
            <a:extLst>
              <a:ext uri="{FF2B5EF4-FFF2-40B4-BE49-F238E27FC236}">
                <a16:creationId xmlns="" xmlns:a16="http://schemas.microsoft.com/office/drawing/2014/main" id="{A10F373F-4BF1-1842-A86F-5A50F5DA4D9E}"/>
              </a:ext>
            </a:extLst>
          </p:cNvPr>
          <p:cNvSpPr/>
          <p:nvPr/>
        </p:nvSpPr>
        <p:spPr>
          <a:xfrm>
            <a:off x="2487287" y="1440671"/>
            <a:ext cx="950454" cy="927210"/>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66" tIns="37783" rIns="75566" bIns="37783" rtlCol="0" anchor="ctr"/>
          <a:lstStyle/>
          <a:p>
            <a:pPr algn="ctr"/>
            <a:r>
              <a:rPr lang="id-ID" sz="1400" dirty="0" err="1">
                <a:latin typeface="Agency FB" panose="020B0503020202020204" pitchFamily="34" charset="0"/>
                <a:ea typeface="微软雅黑" pitchFamily="34" charset="-122"/>
              </a:rPr>
              <a:t>买物料</a:t>
            </a:r>
            <a:endParaRPr lang="id-ID" sz="1400" dirty="0">
              <a:latin typeface="Agency FB" panose="020B0503020202020204" pitchFamily="34" charset="0"/>
              <a:ea typeface="微软雅黑" pitchFamily="34" charset="-122"/>
            </a:endParaRPr>
          </a:p>
        </p:txBody>
      </p:sp>
      <p:sp>
        <p:nvSpPr>
          <p:cNvPr id="90" name="Oval 148">
            <a:extLst>
              <a:ext uri="{FF2B5EF4-FFF2-40B4-BE49-F238E27FC236}">
                <a16:creationId xmlns="" xmlns:a16="http://schemas.microsoft.com/office/drawing/2014/main" id="{B6305C38-5DFD-8841-BAF0-C081BA8BB709}"/>
              </a:ext>
            </a:extLst>
          </p:cNvPr>
          <p:cNvSpPr/>
          <p:nvPr/>
        </p:nvSpPr>
        <p:spPr>
          <a:xfrm>
            <a:off x="662444" y="2622904"/>
            <a:ext cx="950454" cy="927210"/>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66" tIns="37783" rIns="75566" bIns="37783" rtlCol="0" anchor="ctr"/>
          <a:lstStyle/>
          <a:p>
            <a:pPr algn="ctr"/>
            <a:r>
              <a:rPr lang="id-ID" sz="1400" dirty="0" err="1">
                <a:latin typeface="Agency FB" panose="020B0503020202020204" pitchFamily="34" charset="0"/>
                <a:ea typeface="微软雅黑" pitchFamily="34" charset="-122"/>
              </a:rPr>
              <a:t>水电费</a:t>
            </a:r>
            <a:endParaRPr lang="id-ID" sz="1400" dirty="0">
              <a:latin typeface="Agency FB" panose="020B0503020202020204" pitchFamily="34" charset="0"/>
              <a:ea typeface="微软雅黑" pitchFamily="34" charset="-122"/>
            </a:endParaRPr>
          </a:p>
        </p:txBody>
      </p:sp>
      <p:sp>
        <p:nvSpPr>
          <p:cNvPr id="91" name="Oval 149">
            <a:extLst>
              <a:ext uri="{FF2B5EF4-FFF2-40B4-BE49-F238E27FC236}">
                <a16:creationId xmlns="" xmlns:a16="http://schemas.microsoft.com/office/drawing/2014/main" id="{A52553A7-7FF7-6846-9C43-B32D43585783}"/>
              </a:ext>
            </a:extLst>
          </p:cNvPr>
          <p:cNvSpPr/>
          <p:nvPr/>
        </p:nvSpPr>
        <p:spPr>
          <a:xfrm>
            <a:off x="3122013" y="2748060"/>
            <a:ext cx="950454" cy="927210"/>
          </a:xfrm>
          <a:prstGeom prst="ellipse">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5566" tIns="37783" rIns="75566" bIns="37783" rtlCol="0" anchor="ctr"/>
          <a:lstStyle/>
          <a:p>
            <a:pPr algn="ctr"/>
            <a:r>
              <a:rPr lang="id-ID" sz="1400" dirty="0" err="1">
                <a:latin typeface="Agency FB" panose="020B0503020202020204" pitchFamily="34" charset="0"/>
                <a:ea typeface="微软雅黑" pitchFamily="34" charset="-122"/>
              </a:rPr>
              <a:t>招待费</a:t>
            </a:r>
            <a:endParaRPr lang="id-ID" sz="1400" dirty="0">
              <a:latin typeface="Agency FB" panose="020B0503020202020204" pitchFamily="34" charset="0"/>
              <a:ea typeface="微软雅黑" pitchFamily="34" charset="-122"/>
            </a:endParaRPr>
          </a:p>
        </p:txBody>
      </p:sp>
      <p:sp>
        <p:nvSpPr>
          <p:cNvPr id="92" name="椭圆 91">
            <a:extLst>
              <a:ext uri="{FF2B5EF4-FFF2-40B4-BE49-F238E27FC236}">
                <a16:creationId xmlns="" xmlns:a16="http://schemas.microsoft.com/office/drawing/2014/main" id="{8174893D-2589-8748-91D0-B0935FA9A3D7}"/>
              </a:ext>
            </a:extLst>
          </p:cNvPr>
          <p:cNvSpPr/>
          <p:nvPr/>
        </p:nvSpPr>
        <p:spPr>
          <a:xfrm>
            <a:off x="1849770" y="3723878"/>
            <a:ext cx="1212038" cy="1203682"/>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93" name="直线连接符 92">
            <a:extLst>
              <a:ext uri="{FF2B5EF4-FFF2-40B4-BE49-F238E27FC236}">
                <a16:creationId xmlns="" xmlns:a16="http://schemas.microsoft.com/office/drawing/2014/main" id="{5182A8FC-1FB9-1A4D-B33E-E4EC635B5E71}"/>
              </a:ext>
            </a:extLst>
          </p:cNvPr>
          <p:cNvCxnSpPr>
            <a:cxnSpLocks/>
            <a:stCxn id="92" idx="0"/>
            <a:endCxn id="92" idx="4"/>
          </p:cNvCxnSpPr>
          <p:nvPr/>
        </p:nvCxnSpPr>
        <p:spPr>
          <a:xfrm>
            <a:off x="2455789" y="3723878"/>
            <a:ext cx="0" cy="1203682"/>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4" name="文本框 93">
            <a:extLst>
              <a:ext uri="{FF2B5EF4-FFF2-40B4-BE49-F238E27FC236}">
                <a16:creationId xmlns="" xmlns:a16="http://schemas.microsoft.com/office/drawing/2014/main" id="{647DFFE9-4E54-BA45-8D57-AE6332430BEC}"/>
              </a:ext>
            </a:extLst>
          </p:cNvPr>
          <p:cNvSpPr txBox="1"/>
          <p:nvPr/>
        </p:nvSpPr>
        <p:spPr>
          <a:xfrm>
            <a:off x="1813137" y="4156089"/>
            <a:ext cx="723275" cy="307777"/>
          </a:xfrm>
          <a:prstGeom prst="rect">
            <a:avLst/>
          </a:prstGeom>
          <a:noFill/>
        </p:spPr>
        <p:txBody>
          <a:bodyPr wrap="none" rtlCol="0">
            <a:spAutoFit/>
          </a:bodyPr>
          <a:lstStyle/>
          <a:p>
            <a:r>
              <a:rPr kumimoji="1" lang="zh-CN" altLang="en-US" sz="1400" dirty="0">
                <a:solidFill>
                  <a:schemeClr val="accent6"/>
                </a:solidFill>
              </a:rPr>
              <a:t>有合同</a:t>
            </a:r>
          </a:p>
        </p:txBody>
      </p:sp>
      <p:sp>
        <p:nvSpPr>
          <p:cNvPr id="95" name="文本框 94">
            <a:extLst>
              <a:ext uri="{FF2B5EF4-FFF2-40B4-BE49-F238E27FC236}">
                <a16:creationId xmlns="" xmlns:a16="http://schemas.microsoft.com/office/drawing/2014/main" id="{86BD262B-38D6-C142-B8E4-E16E69BB4A25}"/>
              </a:ext>
            </a:extLst>
          </p:cNvPr>
          <p:cNvSpPr txBox="1"/>
          <p:nvPr/>
        </p:nvSpPr>
        <p:spPr>
          <a:xfrm>
            <a:off x="2408565" y="4159999"/>
            <a:ext cx="723275" cy="307777"/>
          </a:xfrm>
          <a:prstGeom prst="rect">
            <a:avLst/>
          </a:prstGeom>
          <a:noFill/>
        </p:spPr>
        <p:txBody>
          <a:bodyPr wrap="none" rtlCol="0">
            <a:spAutoFit/>
          </a:bodyPr>
          <a:lstStyle/>
          <a:p>
            <a:r>
              <a:rPr kumimoji="1" lang="zh-CN" altLang="en-US" sz="1400" dirty="0">
                <a:solidFill>
                  <a:schemeClr val="accent6"/>
                </a:solidFill>
              </a:rPr>
              <a:t>无合同</a:t>
            </a:r>
          </a:p>
        </p:txBody>
      </p:sp>
      <p:sp>
        <p:nvSpPr>
          <p:cNvPr id="96" name="AutoShape 3">
            <a:extLst>
              <a:ext uri="{FF2B5EF4-FFF2-40B4-BE49-F238E27FC236}">
                <a16:creationId xmlns="" xmlns:a16="http://schemas.microsoft.com/office/drawing/2014/main" id="{696FB0C7-B047-DB4C-8630-59931F7A8687}"/>
              </a:ext>
            </a:extLst>
          </p:cNvPr>
          <p:cNvSpPr>
            <a:spLocks noChangeArrowheads="1"/>
          </p:cNvSpPr>
          <p:nvPr/>
        </p:nvSpPr>
        <p:spPr bwMode="auto">
          <a:xfrm>
            <a:off x="5436097" y="2983470"/>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97" name="组合 96">
            <a:extLst>
              <a:ext uri="{FF2B5EF4-FFF2-40B4-BE49-F238E27FC236}">
                <a16:creationId xmlns="" xmlns:a16="http://schemas.microsoft.com/office/drawing/2014/main" id="{1FCE803A-CE1B-924F-9FB0-D91D360C94FD}"/>
              </a:ext>
            </a:extLst>
          </p:cNvPr>
          <p:cNvGrpSpPr/>
          <p:nvPr/>
        </p:nvGrpSpPr>
        <p:grpSpPr>
          <a:xfrm>
            <a:off x="6208306" y="2983470"/>
            <a:ext cx="685922" cy="400110"/>
            <a:chOff x="5063542" y="1324925"/>
            <a:chExt cx="1292931" cy="1297655"/>
          </a:xfrm>
        </p:grpSpPr>
        <p:sp>
          <p:nvSpPr>
            <p:cNvPr id="98" name="AutoShape 4">
              <a:extLst>
                <a:ext uri="{FF2B5EF4-FFF2-40B4-BE49-F238E27FC236}">
                  <a16:creationId xmlns="" xmlns:a16="http://schemas.microsoft.com/office/drawing/2014/main" id="{ECE0BAE8-C6C0-2141-8508-D773E6520ECB}"/>
                </a:ext>
              </a:extLst>
            </p:cNvPr>
            <p:cNvSpPr>
              <a:spLocks noChangeArrowheads="1"/>
            </p:cNvSpPr>
            <p:nvPr/>
          </p:nvSpPr>
          <p:spPr bwMode="auto">
            <a:xfrm>
              <a:off x="5063542" y="1324925"/>
              <a:ext cx="120872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99" name="WordArt 7">
              <a:extLst>
                <a:ext uri="{FF2B5EF4-FFF2-40B4-BE49-F238E27FC236}">
                  <a16:creationId xmlns="" xmlns:a16="http://schemas.microsoft.com/office/drawing/2014/main" id="{46FD19BF-933F-3748-AD5A-006B7E60F9E5}"/>
                </a:ext>
              </a:extLst>
            </p:cNvPr>
            <p:cNvSpPr>
              <a:spLocks noChangeArrowheads="1" noChangeShapeType="1"/>
            </p:cNvSpPr>
            <p:nvPr/>
          </p:nvSpPr>
          <p:spPr bwMode="auto">
            <a:xfrm>
              <a:off x="5106696" y="1579461"/>
              <a:ext cx="1249777"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回发票</a:t>
              </a:r>
            </a:p>
          </p:txBody>
        </p:sp>
      </p:grpSp>
      <p:grpSp>
        <p:nvGrpSpPr>
          <p:cNvPr id="100" name="组合 99">
            <a:extLst>
              <a:ext uri="{FF2B5EF4-FFF2-40B4-BE49-F238E27FC236}">
                <a16:creationId xmlns="" xmlns:a16="http://schemas.microsoft.com/office/drawing/2014/main" id="{1EC01386-09D5-2943-A4A6-5D9A2A8C1735}"/>
              </a:ext>
            </a:extLst>
          </p:cNvPr>
          <p:cNvGrpSpPr/>
          <p:nvPr/>
        </p:nvGrpSpPr>
        <p:grpSpPr>
          <a:xfrm>
            <a:off x="4640657" y="2983470"/>
            <a:ext cx="872147" cy="400110"/>
            <a:chOff x="2555777" y="1324925"/>
            <a:chExt cx="1292562" cy="1297655"/>
          </a:xfrm>
        </p:grpSpPr>
        <p:sp>
          <p:nvSpPr>
            <p:cNvPr id="101" name="AutoShape 9">
              <a:extLst>
                <a:ext uri="{FF2B5EF4-FFF2-40B4-BE49-F238E27FC236}">
                  <a16:creationId xmlns="" xmlns:a16="http://schemas.microsoft.com/office/drawing/2014/main" id="{32F644A4-812D-8742-B886-2A77B08B78CC}"/>
                </a:ext>
              </a:extLst>
            </p:cNvPr>
            <p:cNvSpPr>
              <a:spLocks noChangeArrowheads="1"/>
            </p:cNvSpPr>
            <p:nvPr/>
          </p:nvSpPr>
          <p:spPr bwMode="auto">
            <a:xfrm>
              <a:off x="2555777" y="1324925"/>
              <a:ext cx="123547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02" name="WordArt 10">
              <a:extLst>
                <a:ext uri="{FF2B5EF4-FFF2-40B4-BE49-F238E27FC236}">
                  <a16:creationId xmlns="" xmlns:a16="http://schemas.microsoft.com/office/drawing/2014/main" id="{CF90D438-3CEC-E141-B00C-D0FA46393747}"/>
                </a:ext>
              </a:extLst>
            </p:cNvPr>
            <p:cNvSpPr>
              <a:spLocks noChangeArrowheads="1" noChangeShapeType="1"/>
            </p:cNvSpPr>
            <p:nvPr/>
          </p:nvSpPr>
          <p:spPr bwMode="auto">
            <a:xfrm>
              <a:off x="2655844" y="1524722"/>
              <a:ext cx="1192495"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个人垫款</a:t>
              </a:r>
            </a:p>
          </p:txBody>
        </p:sp>
      </p:grpSp>
      <p:sp>
        <p:nvSpPr>
          <p:cNvPr id="103" name="WordArt 10">
            <a:extLst>
              <a:ext uri="{FF2B5EF4-FFF2-40B4-BE49-F238E27FC236}">
                <a16:creationId xmlns="" xmlns:a16="http://schemas.microsoft.com/office/drawing/2014/main" id="{C2A08A69-B1B6-B44B-B243-CFBDB485AA19}"/>
              </a:ext>
            </a:extLst>
          </p:cNvPr>
          <p:cNvSpPr>
            <a:spLocks noChangeArrowheads="1" noChangeShapeType="1"/>
          </p:cNvSpPr>
          <p:nvPr/>
        </p:nvSpPr>
        <p:spPr bwMode="auto">
          <a:xfrm>
            <a:off x="5474422" y="3051387"/>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04" name="组合 103">
            <a:extLst>
              <a:ext uri="{FF2B5EF4-FFF2-40B4-BE49-F238E27FC236}">
                <a16:creationId xmlns="" xmlns:a16="http://schemas.microsoft.com/office/drawing/2014/main" id="{2A62D727-02ED-274B-9884-3C0942FDB7E6}"/>
              </a:ext>
            </a:extLst>
          </p:cNvPr>
          <p:cNvGrpSpPr/>
          <p:nvPr/>
        </p:nvGrpSpPr>
        <p:grpSpPr>
          <a:xfrm>
            <a:off x="6804248" y="2983470"/>
            <a:ext cx="879215" cy="400110"/>
            <a:chOff x="5063543" y="1324925"/>
            <a:chExt cx="1230232" cy="1297655"/>
          </a:xfrm>
        </p:grpSpPr>
        <p:sp>
          <p:nvSpPr>
            <p:cNvPr id="105" name="AutoShape 4">
              <a:extLst>
                <a:ext uri="{FF2B5EF4-FFF2-40B4-BE49-F238E27FC236}">
                  <a16:creationId xmlns="" xmlns:a16="http://schemas.microsoft.com/office/drawing/2014/main" id="{A9B4AF62-8887-6B4C-ABE0-925CFF6F5A6B}"/>
                </a:ext>
              </a:extLst>
            </p:cNvPr>
            <p:cNvSpPr>
              <a:spLocks noChangeArrowheads="1"/>
            </p:cNvSpPr>
            <p:nvPr/>
          </p:nvSpPr>
          <p:spPr bwMode="auto">
            <a:xfrm>
              <a:off x="5063543" y="1324925"/>
              <a:ext cx="1185850"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06" name="WordArt 7">
              <a:extLst>
                <a:ext uri="{FF2B5EF4-FFF2-40B4-BE49-F238E27FC236}">
                  <a16:creationId xmlns="" xmlns:a16="http://schemas.microsoft.com/office/drawing/2014/main" id="{B9DC2C79-CA9E-C545-871E-E7C08403B817}"/>
                </a:ext>
              </a:extLst>
            </p:cNvPr>
            <p:cNvSpPr>
              <a:spLocks noChangeArrowheads="1" noChangeShapeType="1"/>
            </p:cNvSpPr>
            <p:nvPr/>
          </p:nvSpPr>
          <p:spPr bwMode="auto">
            <a:xfrm>
              <a:off x="5146516" y="1564912"/>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费用报销</a:t>
              </a:r>
            </a:p>
          </p:txBody>
        </p:sp>
      </p:grpSp>
      <p:sp>
        <p:nvSpPr>
          <p:cNvPr id="107" name="AutoShape 3">
            <a:extLst>
              <a:ext uri="{FF2B5EF4-FFF2-40B4-BE49-F238E27FC236}">
                <a16:creationId xmlns="" xmlns:a16="http://schemas.microsoft.com/office/drawing/2014/main" id="{B94D2D0C-A9AC-5D4A-AA5C-103723CC0F97}"/>
              </a:ext>
            </a:extLst>
          </p:cNvPr>
          <p:cNvSpPr>
            <a:spLocks noChangeArrowheads="1"/>
          </p:cNvSpPr>
          <p:nvPr/>
        </p:nvSpPr>
        <p:spPr bwMode="auto">
          <a:xfrm>
            <a:off x="5436096" y="3455454"/>
            <a:ext cx="83362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108" name="组合 107">
            <a:extLst>
              <a:ext uri="{FF2B5EF4-FFF2-40B4-BE49-F238E27FC236}">
                <a16:creationId xmlns="" xmlns:a16="http://schemas.microsoft.com/office/drawing/2014/main" id="{47A936E4-39BC-274E-8162-D95D623425A7}"/>
              </a:ext>
            </a:extLst>
          </p:cNvPr>
          <p:cNvGrpSpPr/>
          <p:nvPr/>
        </p:nvGrpSpPr>
        <p:grpSpPr>
          <a:xfrm>
            <a:off x="6208306" y="3455454"/>
            <a:ext cx="667950" cy="400110"/>
            <a:chOff x="5063542" y="1324925"/>
            <a:chExt cx="1259056" cy="1297655"/>
          </a:xfrm>
        </p:grpSpPr>
        <p:sp>
          <p:nvSpPr>
            <p:cNvPr id="109" name="AutoShape 4">
              <a:extLst>
                <a:ext uri="{FF2B5EF4-FFF2-40B4-BE49-F238E27FC236}">
                  <a16:creationId xmlns="" xmlns:a16="http://schemas.microsoft.com/office/drawing/2014/main" id="{9A0E80FA-0DF5-6E48-A919-941618C5E3A0}"/>
                </a:ext>
              </a:extLst>
            </p:cNvPr>
            <p:cNvSpPr>
              <a:spLocks noChangeArrowheads="1"/>
            </p:cNvSpPr>
            <p:nvPr/>
          </p:nvSpPr>
          <p:spPr bwMode="auto">
            <a:xfrm>
              <a:off x="5063542" y="1324925"/>
              <a:ext cx="1205789"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10" name="WordArt 7">
              <a:extLst>
                <a:ext uri="{FF2B5EF4-FFF2-40B4-BE49-F238E27FC236}">
                  <a16:creationId xmlns="" xmlns:a16="http://schemas.microsoft.com/office/drawing/2014/main" id="{79D0628A-8C78-6B41-92B5-83037941E72F}"/>
                </a:ext>
              </a:extLst>
            </p:cNvPr>
            <p:cNvSpPr>
              <a:spLocks noChangeArrowheads="1" noChangeShapeType="1"/>
            </p:cNvSpPr>
            <p:nvPr/>
          </p:nvSpPr>
          <p:spPr bwMode="auto">
            <a:xfrm>
              <a:off x="5066507" y="1558750"/>
              <a:ext cx="1256091"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回发票</a:t>
              </a:r>
            </a:p>
          </p:txBody>
        </p:sp>
      </p:grpSp>
      <p:grpSp>
        <p:nvGrpSpPr>
          <p:cNvPr id="111" name="组合 110">
            <a:extLst>
              <a:ext uri="{FF2B5EF4-FFF2-40B4-BE49-F238E27FC236}">
                <a16:creationId xmlns="" xmlns:a16="http://schemas.microsoft.com/office/drawing/2014/main" id="{14BE3922-7BBA-8C42-B57D-E792C5077A26}"/>
              </a:ext>
            </a:extLst>
          </p:cNvPr>
          <p:cNvGrpSpPr/>
          <p:nvPr/>
        </p:nvGrpSpPr>
        <p:grpSpPr>
          <a:xfrm>
            <a:off x="4640659" y="3455454"/>
            <a:ext cx="841392" cy="400110"/>
            <a:chOff x="2555778" y="1324925"/>
            <a:chExt cx="1280088" cy="1297655"/>
          </a:xfrm>
        </p:grpSpPr>
        <p:sp>
          <p:nvSpPr>
            <p:cNvPr id="112" name="AutoShape 9">
              <a:extLst>
                <a:ext uri="{FF2B5EF4-FFF2-40B4-BE49-F238E27FC236}">
                  <a16:creationId xmlns="" xmlns:a16="http://schemas.microsoft.com/office/drawing/2014/main" id="{12A0711C-BE9C-094D-AFE5-3A3B26BE661C}"/>
                </a:ext>
              </a:extLst>
            </p:cNvPr>
            <p:cNvSpPr>
              <a:spLocks noChangeArrowheads="1"/>
            </p:cNvSpPr>
            <p:nvPr/>
          </p:nvSpPr>
          <p:spPr bwMode="auto">
            <a:xfrm>
              <a:off x="2555778" y="1324925"/>
              <a:ext cx="1280088"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13" name="WordArt 10">
              <a:extLst>
                <a:ext uri="{FF2B5EF4-FFF2-40B4-BE49-F238E27FC236}">
                  <a16:creationId xmlns="" xmlns:a16="http://schemas.microsoft.com/office/drawing/2014/main" id="{5703E4AB-EA51-444A-921F-E4644D88AE08}"/>
                </a:ext>
              </a:extLst>
            </p:cNvPr>
            <p:cNvSpPr>
              <a:spLocks noChangeArrowheads="1" noChangeShapeType="1"/>
            </p:cNvSpPr>
            <p:nvPr/>
          </p:nvSpPr>
          <p:spPr bwMode="auto">
            <a:xfrm>
              <a:off x="2619643" y="1558753"/>
              <a:ext cx="1211117"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公司借款</a:t>
              </a:r>
            </a:p>
          </p:txBody>
        </p:sp>
      </p:grpSp>
      <p:sp>
        <p:nvSpPr>
          <p:cNvPr id="114" name="WordArt 10">
            <a:extLst>
              <a:ext uri="{FF2B5EF4-FFF2-40B4-BE49-F238E27FC236}">
                <a16:creationId xmlns="" xmlns:a16="http://schemas.microsoft.com/office/drawing/2014/main" id="{32A5C47A-B6E5-694F-9351-332222BDC6F9}"/>
              </a:ext>
            </a:extLst>
          </p:cNvPr>
          <p:cNvSpPr>
            <a:spLocks noChangeArrowheads="1" noChangeShapeType="1"/>
          </p:cNvSpPr>
          <p:nvPr/>
        </p:nvSpPr>
        <p:spPr bwMode="auto">
          <a:xfrm>
            <a:off x="5436096" y="3533945"/>
            <a:ext cx="823123"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15" name="组合 114">
            <a:extLst>
              <a:ext uri="{FF2B5EF4-FFF2-40B4-BE49-F238E27FC236}">
                <a16:creationId xmlns="" xmlns:a16="http://schemas.microsoft.com/office/drawing/2014/main" id="{7C1188B4-6DAD-EC4E-81E1-E5CD82CA5637}"/>
              </a:ext>
            </a:extLst>
          </p:cNvPr>
          <p:cNvGrpSpPr/>
          <p:nvPr/>
        </p:nvGrpSpPr>
        <p:grpSpPr>
          <a:xfrm>
            <a:off x="6790194" y="3455453"/>
            <a:ext cx="878150" cy="400110"/>
            <a:chOff x="5063542" y="1324925"/>
            <a:chExt cx="1229508" cy="1297655"/>
          </a:xfrm>
        </p:grpSpPr>
        <p:sp>
          <p:nvSpPr>
            <p:cNvPr id="116" name="AutoShape 4">
              <a:extLst>
                <a:ext uri="{FF2B5EF4-FFF2-40B4-BE49-F238E27FC236}">
                  <a16:creationId xmlns="" xmlns:a16="http://schemas.microsoft.com/office/drawing/2014/main" id="{3FCBBF6F-CC27-9B4F-B33C-4F8A7EBA0D95}"/>
                </a:ext>
              </a:extLst>
            </p:cNvPr>
            <p:cNvSpPr>
              <a:spLocks noChangeArrowheads="1"/>
            </p:cNvSpPr>
            <p:nvPr/>
          </p:nvSpPr>
          <p:spPr bwMode="auto">
            <a:xfrm>
              <a:off x="5063542" y="1324925"/>
              <a:ext cx="1203064"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17" name="WordArt 7">
              <a:extLst>
                <a:ext uri="{FF2B5EF4-FFF2-40B4-BE49-F238E27FC236}">
                  <a16:creationId xmlns="" xmlns:a16="http://schemas.microsoft.com/office/drawing/2014/main" id="{93A35D83-545E-3D4A-A3DF-97B54747978E}"/>
                </a:ext>
              </a:extLst>
            </p:cNvPr>
            <p:cNvSpPr>
              <a:spLocks noChangeArrowheads="1" noChangeShapeType="1"/>
            </p:cNvSpPr>
            <p:nvPr/>
          </p:nvSpPr>
          <p:spPr bwMode="auto">
            <a:xfrm>
              <a:off x="5145791" y="1573601"/>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费用报销</a:t>
              </a:r>
            </a:p>
          </p:txBody>
        </p:sp>
      </p:grpSp>
      <p:grpSp>
        <p:nvGrpSpPr>
          <p:cNvPr id="118" name="组合 117">
            <a:extLst>
              <a:ext uri="{FF2B5EF4-FFF2-40B4-BE49-F238E27FC236}">
                <a16:creationId xmlns="" xmlns:a16="http://schemas.microsoft.com/office/drawing/2014/main" id="{2EBF60B0-7157-894C-9A98-072BE57B1A9E}"/>
              </a:ext>
            </a:extLst>
          </p:cNvPr>
          <p:cNvGrpSpPr/>
          <p:nvPr/>
        </p:nvGrpSpPr>
        <p:grpSpPr>
          <a:xfrm>
            <a:off x="7601332" y="2983335"/>
            <a:ext cx="715084" cy="400110"/>
            <a:chOff x="5063542" y="1324925"/>
            <a:chExt cx="1230233" cy="1297655"/>
          </a:xfrm>
        </p:grpSpPr>
        <p:sp>
          <p:nvSpPr>
            <p:cNvPr id="119" name="AutoShape 4">
              <a:extLst>
                <a:ext uri="{FF2B5EF4-FFF2-40B4-BE49-F238E27FC236}">
                  <a16:creationId xmlns="" xmlns:a16="http://schemas.microsoft.com/office/drawing/2014/main" id="{9D95DC34-BDD2-A442-BAD8-1373AE3E31AB}"/>
                </a:ext>
              </a:extLst>
            </p:cNvPr>
            <p:cNvSpPr>
              <a:spLocks noChangeArrowheads="1"/>
            </p:cNvSpPr>
            <p:nvPr/>
          </p:nvSpPr>
          <p:spPr bwMode="auto">
            <a:xfrm>
              <a:off x="5063542" y="1324925"/>
              <a:ext cx="1147260"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20" name="WordArt 7">
              <a:extLst>
                <a:ext uri="{FF2B5EF4-FFF2-40B4-BE49-F238E27FC236}">
                  <a16:creationId xmlns="" xmlns:a16="http://schemas.microsoft.com/office/drawing/2014/main" id="{8539DE1D-49E1-8243-BE34-B207868B9B2C}"/>
                </a:ext>
              </a:extLst>
            </p:cNvPr>
            <p:cNvSpPr>
              <a:spLocks noChangeArrowheads="1" noChangeShapeType="1"/>
            </p:cNvSpPr>
            <p:nvPr/>
          </p:nvSpPr>
          <p:spPr bwMode="auto">
            <a:xfrm>
              <a:off x="5146516" y="1564912"/>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付垫款</a:t>
              </a:r>
            </a:p>
          </p:txBody>
        </p:sp>
      </p:grpSp>
      <p:sp>
        <p:nvSpPr>
          <p:cNvPr id="121" name="AutoShape 3">
            <a:extLst>
              <a:ext uri="{FF2B5EF4-FFF2-40B4-BE49-F238E27FC236}">
                <a16:creationId xmlns="" xmlns:a16="http://schemas.microsoft.com/office/drawing/2014/main" id="{7C6F37FA-4F39-674F-B794-B278734F953F}"/>
              </a:ext>
            </a:extLst>
          </p:cNvPr>
          <p:cNvSpPr>
            <a:spLocks noChangeArrowheads="1"/>
          </p:cNvSpPr>
          <p:nvPr/>
        </p:nvSpPr>
        <p:spPr bwMode="auto">
          <a:xfrm>
            <a:off x="5353584" y="1645025"/>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122" name="组合 121">
            <a:extLst>
              <a:ext uri="{FF2B5EF4-FFF2-40B4-BE49-F238E27FC236}">
                <a16:creationId xmlns="" xmlns:a16="http://schemas.microsoft.com/office/drawing/2014/main" id="{198AEE67-583E-5B41-880A-CCE86DC28052}"/>
              </a:ext>
            </a:extLst>
          </p:cNvPr>
          <p:cNvGrpSpPr/>
          <p:nvPr/>
        </p:nvGrpSpPr>
        <p:grpSpPr>
          <a:xfrm>
            <a:off x="6084168" y="1645025"/>
            <a:ext cx="809277" cy="400110"/>
            <a:chOff x="5063542" y="1324925"/>
            <a:chExt cx="1525450" cy="1297655"/>
          </a:xfrm>
        </p:grpSpPr>
        <p:sp>
          <p:nvSpPr>
            <p:cNvPr id="123" name="AutoShape 4">
              <a:extLst>
                <a:ext uri="{FF2B5EF4-FFF2-40B4-BE49-F238E27FC236}">
                  <a16:creationId xmlns="" xmlns:a16="http://schemas.microsoft.com/office/drawing/2014/main" id="{F093F0A4-02B3-B549-B522-A87373D82BB3}"/>
                </a:ext>
              </a:extLst>
            </p:cNvPr>
            <p:cNvSpPr>
              <a:spLocks noChangeArrowheads="1"/>
            </p:cNvSpPr>
            <p:nvPr/>
          </p:nvSpPr>
          <p:spPr bwMode="auto">
            <a:xfrm>
              <a:off x="5063542" y="1324925"/>
              <a:ext cx="1419044"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24" name="WordArt 7">
              <a:extLst>
                <a:ext uri="{FF2B5EF4-FFF2-40B4-BE49-F238E27FC236}">
                  <a16:creationId xmlns="" xmlns:a16="http://schemas.microsoft.com/office/drawing/2014/main" id="{4A1F4751-EC46-D94B-80EC-0FC179F318FE}"/>
                </a:ext>
              </a:extLst>
            </p:cNvPr>
            <p:cNvSpPr>
              <a:spLocks noChangeArrowheads="1" noChangeShapeType="1"/>
            </p:cNvSpPr>
            <p:nvPr/>
          </p:nvSpPr>
          <p:spPr bwMode="auto">
            <a:xfrm>
              <a:off x="5072822" y="1560044"/>
              <a:ext cx="151617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提供发票</a:t>
              </a:r>
            </a:p>
          </p:txBody>
        </p:sp>
      </p:grpSp>
      <p:grpSp>
        <p:nvGrpSpPr>
          <p:cNvPr id="125" name="组合 124">
            <a:extLst>
              <a:ext uri="{FF2B5EF4-FFF2-40B4-BE49-F238E27FC236}">
                <a16:creationId xmlns="" xmlns:a16="http://schemas.microsoft.com/office/drawing/2014/main" id="{813BEC15-9CFD-D24D-96EE-8F8EC522819C}"/>
              </a:ext>
            </a:extLst>
          </p:cNvPr>
          <p:cNvGrpSpPr/>
          <p:nvPr/>
        </p:nvGrpSpPr>
        <p:grpSpPr>
          <a:xfrm>
            <a:off x="4572000" y="1645025"/>
            <a:ext cx="872147" cy="400110"/>
            <a:chOff x="2555777" y="1324925"/>
            <a:chExt cx="1292562" cy="1297655"/>
          </a:xfrm>
        </p:grpSpPr>
        <p:sp>
          <p:nvSpPr>
            <p:cNvPr id="126" name="AutoShape 9">
              <a:extLst>
                <a:ext uri="{FF2B5EF4-FFF2-40B4-BE49-F238E27FC236}">
                  <a16:creationId xmlns="" xmlns:a16="http://schemas.microsoft.com/office/drawing/2014/main" id="{19B97C43-9F19-744E-ABE2-6E6D80429404}"/>
                </a:ext>
              </a:extLst>
            </p:cNvPr>
            <p:cNvSpPr>
              <a:spLocks noChangeArrowheads="1"/>
            </p:cNvSpPr>
            <p:nvPr/>
          </p:nvSpPr>
          <p:spPr bwMode="auto">
            <a:xfrm>
              <a:off x="2555777" y="1324925"/>
              <a:ext cx="123547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27" name="WordArt 10">
              <a:extLst>
                <a:ext uri="{FF2B5EF4-FFF2-40B4-BE49-F238E27FC236}">
                  <a16:creationId xmlns="" xmlns:a16="http://schemas.microsoft.com/office/drawing/2014/main" id="{94ED4FB9-B4A5-7B4D-A75A-A2A03533376D}"/>
                </a:ext>
              </a:extLst>
            </p:cNvPr>
            <p:cNvSpPr>
              <a:spLocks noChangeArrowheads="1" noChangeShapeType="1"/>
            </p:cNvSpPr>
            <p:nvPr/>
          </p:nvSpPr>
          <p:spPr bwMode="auto">
            <a:xfrm>
              <a:off x="2655843" y="1524722"/>
              <a:ext cx="1192496"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签订合同</a:t>
              </a:r>
            </a:p>
          </p:txBody>
        </p:sp>
      </p:grpSp>
      <p:sp>
        <p:nvSpPr>
          <p:cNvPr id="128" name="WordArt 10">
            <a:extLst>
              <a:ext uri="{FF2B5EF4-FFF2-40B4-BE49-F238E27FC236}">
                <a16:creationId xmlns="" xmlns:a16="http://schemas.microsoft.com/office/drawing/2014/main" id="{EEE49AF3-010A-E14A-AA8E-4CB8039E0749}"/>
              </a:ext>
            </a:extLst>
          </p:cNvPr>
          <p:cNvSpPr>
            <a:spLocks noChangeArrowheads="1" noChangeShapeType="1"/>
          </p:cNvSpPr>
          <p:nvPr/>
        </p:nvSpPr>
        <p:spPr bwMode="auto">
          <a:xfrm>
            <a:off x="5368130" y="1712942"/>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29" name="组合 128">
            <a:extLst>
              <a:ext uri="{FF2B5EF4-FFF2-40B4-BE49-F238E27FC236}">
                <a16:creationId xmlns="" xmlns:a16="http://schemas.microsoft.com/office/drawing/2014/main" id="{3C7A5F66-BEDC-EF4C-87A8-9E3B0AA8359C}"/>
              </a:ext>
            </a:extLst>
          </p:cNvPr>
          <p:cNvGrpSpPr/>
          <p:nvPr/>
        </p:nvGrpSpPr>
        <p:grpSpPr>
          <a:xfrm>
            <a:off x="6789129" y="1645025"/>
            <a:ext cx="879215" cy="400110"/>
            <a:chOff x="5063543" y="1324925"/>
            <a:chExt cx="1230232" cy="1297655"/>
          </a:xfrm>
        </p:grpSpPr>
        <p:sp>
          <p:nvSpPr>
            <p:cNvPr id="130" name="AutoShape 4">
              <a:extLst>
                <a:ext uri="{FF2B5EF4-FFF2-40B4-BE49-F238E27FC236}">
                  <a16:creationId xmlns="" xmlns:a16="http://schemas.microsoft.com/office/drawing/2014/main" id="{A0B02A49-DEE8-324D-8E42-A02BE0D8F876}"/>
                </a:ext>
              </a:extLst>
            </p:cNvPr>
            <p:cNvSpPr>
              <a:spLocks noChangeArrowheads="1"/>
            </p:cNvSpPr>
            <p:nvPr/>
          </p:nvSpPr>
          <p:spPr bwMode="auto">
            <a:xfrm>
              <a:off x="5063543" y="1324925"/>
              <a:ext cx="1185850" cy="1297655"/>
            </a:xfrm>
            <a:prstGeom prst="chevron">
              <a:avLst>
                <a:gd name="adj" fmla="val 30675"/>
              </a:avLst>
            </a:prstGeom>
            <a:no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31" name="WordArt 7">
              <a:extLst>
                <a:ext uri="{FF2B5EF4-FFF2-40B4-BE49-F238E27FC236}">
                  <a16:creationId xmlns="" xmlns:a16="http://schemas.microsoft.com/office/drawing/2014/main" id="{A62D52BF-4DCA-984A-9405-A6A851AFB998}"/>
                </a:ext>
              </a:extLst>
            </p:cNvPr>
            <p:cNvSpPr>
              <a:spLocks noChangeArrowheads="1" noChangeShapeType="1"/>
            </p:cNvSpPr>
            <p:nvPr/>
          </p:nvSpPr>
          <p:spPr bwMode="auto">
            <a:xfrm>
              <a:off x="5146516" y="1564912"/>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合同挂账</a:t>
              </a:r>
            </a:p>
          </p:txBody>
        </p:sp>
      </p:grpSp>
      <p:grpSp>
        <p:nvGrpSpPr>
          <p:cNvPr id="132" name="组合 131">
            <a:extLst>
              <a:ext uri="{FF2B5EF4-FFF2-40B4-BE49-F238E27FC236}">
                <a16:creationId xmlns="" xmlns:a16="http://schemas.microsoft.com/office/drawing/2014/main" id="{5EF23F1B-9578-7249-B575-0A393A81F6D9}"/>
              </a:ext>
            </a:extLst>
          </p:cNvPr>
          <p:cNvGrpSpPr/>
          <p:nvPr/>
        </p:nvGrpSpPr>
        <p:grpSpPr>
          <a:xfrm>
            <a:off x="7564707" y="1644890"/>
            <a:ext cx="895725" cy="400110"/>
            <a:chOff x="5063542" y="1324925"/>
            <a:chExt cx="1541008" cy="1297655"/>
          </a:xfrm>
        </p:grpSpPr>
        <p:sp>
          <p:nvSpPr>
            <p:cNvPr id="133" name="AutoShape 4">
              <a:extLst>
                <a:ext uri="{FF2B5EF4-FFF2-40B4-BE49-F238E27FC236}">
                  <a16:creationId xmlns="" xmlns:a16="http://schemas.microsoft.com/office/drawing/2014/main" id="{3B56F026-3F8D-CD4A-BABD-B73FD605C69C}"/>
                </a:ext>
              </a:extLst>
            </p:cNvPr>
            <p:cNvSpPr>
              <a:spLocks noChangeArrowheads="1"/>
            </p:cNvSpPr>
            <p:nvPr/>
          </p:nvSpPr>
          <p:spPr bwMode="auto">
            <a:xfrm>
              <a:off x="5063542" y="1324925"/>
              <a:ext cx="1458035"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34" name="WordArt 7">
              <a:extLst>
                <a:ext uri="{FF2B5EF4-FFF2-40B4-BE49-F238E27FC236}">
                  <a16:creationId xmlns="" xmlns:a16="http://schemas.microsoft.com/office/drawing/2014/main" id="{E22DFBF4-7C8F-144E-9BED-A91F206A042A}"/>
                </a:ext>
              </a:extLst>
            </p:cNvPr>
            <p:cNvSpPr>
              <a:spLocks noChangeArrowheads="1" noChangeShapeType="1"/>
            </p:cNvSpPr>
            <p:nvPr/>
          </p:nvSpPr>
          <p:spPr bwMode="auto">
            <a:xfrm>
              <a:off x="5146515" y="1564912"/>
              <a:ext cx="1458035"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合同付款</a:t>
              </a:r>
            </a:p>
          </p:txBody>
        </p:sp>
      </p:grpSp>
      <p:sp>
        <p:nvSpPr>
          <p:cNvPr id="135" name="标题 9">
            <a:extLst>
              <a:ext uri="{FF2B5EF4-FFF2-40B4-BE49-F238E27FC236}">
                <a16:creationId xmlns="" xmlns:a16="http://schemas.microsoft.com/office/drawing/2014/main" id="{E97648AF-18EA-3044-A44A-D55B71141E43}"/>
              </a:ext>
            </a:extLst>
          </p:cNvPr>
          <p:cNvSpPr txBox="1">
            <a:spLocks/>
          </p:cNvSpPr>
          <p:nvPr/>
        </p:nvSpPr>
        <p:spPr>
          <a:xfrm>
            <a:off x="4572000" y="1275606"/>
            <a:ext cx="3437830"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1400" dirty="0"/>
              <a:t>1</a:t>
            </a:r>
            <a:r>
              <a:rPr lang="zh-CN" altLang="en-US" sz="1400" dirty="0"/>
              <a:t>、有合同</a:t>
            </a:r>
          </a:p>
        </p:txBody>
      </p:sp>
      <p:sp>
        <p:nvSpPr>
          <p:cNvPr id="136" name="标题 9">
            <a:extLst>
              <a:ext uri="{FF2B5EF4-FFF2-40B4-BE49-F238E27FC236}">
                <a16:creationId xmlns="" xmlns:a16="http://schemas.microsoft.com/office/drawing/2014/main" id="{26BE2D53-0ED3-8448-90A8-60703F6646B4}"/>
              </a:ext>
            </a:extLst>
          </p:cNvPr>
          <p:cNvSpPr txBox="1">
            <a:spLocks/>
          </p:cNvSpPr>
          <p:nvPr/>
        </p:nvSpPr>
        <p:spPr>
          <a:xfrm>
            <a:off x="4572000" y="2571750"/>
            <a:ext cx="3437830"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1400" dirty="0"/>
              <a:t>2</a:t>
            </a:r>
            <a:r>
              <a:rPr lang="zh-CN" altLang="en-US" sz="1400" dirty="0"/>
              <a:t>、无合同（个人垫款</a:t>
            </a:r>
            <a:r>
              <a:rPr lang="en-US" altLang="zh-CN" sz="1400" dirty="0"/>
              <a:t>+</a:t>
            </a:r>
            <a:r>
              <a:rPr lang="zh-CN" altLang="en-US" sz="1400" dirty="0"/>
              <a:t>公司借款）</a:t>
            </a:r>
          </a:p>
        </p:txBody>
      </p:sp>
      <p:cxnSp>
        <p:nvCxnSpPr>
          <p:cNvPr id="137" name="Straight Connector 176">
            <a:extLst>
              <a:ext uri="{FF2B5EF4-FFF2-40B4-BE49-F238E27FC236}">
                <a16:creationId xmlns="" xmlns:a16="http://schemas.microsoft.com/office/drawing/2014/main" id="{91D6EB48-F167-E746-80DC-6F785ECD923A}"/>
              </a:ext>
            </a:extLst>
          </p:cNvPr>
          <p:cNvCxnSpPr>
            <a:cxnSpLocks/>
          </p:cNvCxnSpPr>
          <p:nvPr/>
        </p:nvCxnSpPr>
        <p:spPr>
          <a:xfrm flipH="1">
            <a:off x="4283968" y="2525103"/>
            <a:ext cx="438428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76">
            <a:extLst>
              <a:ext uri="{FF2B5EF4-FFF2-40B4-BE49-F238E27FC236}">
                <a16:creationId xmlns="" xmlns:a16="http://schemas.microsoft.com/office/drawing/2014/main" id="{3469C82B-486C-E941-8231-291A2B4D543F}"/>
              </a:ext>
            </a:extLst>
          </p:cNvPr>
          <p:cNvCxnSpPr>
            <a:cxnSpLocks/>
          </p:cNvCxnSpPr>
          <p:nvPr/>
        </p:nvCxnSpPr>
        <p:spPr>
          <a:xfrm>
            <a:off x="4139952" y="411510"/>
            <a:ext cx="0" cy="4503823"/>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76">
            <a:extLst>
              <a:ext uri="{FF2B5EF4-FFF2-40B4-BE49-F238E27FC236}">
                <a16:creationId xmlns="" xmlns:a16="http://schemas.microsoft.com/office/drawing/2014/main" id="{73909F35-2D57-9F40-9FC2-9197C052B9E6}"/>
              </a:ext>
            </a:extLst>
          </p:cNvPr>
          <p:cNvCxnSpPr>
            <a:cxnSpLocks/>
          </p:cNvCxnSpPr>
          <p:nvPr/>
        </p:nvCxnSpPr>
        <p:spPr>
          <a:xfrm flipH="1">
            <a:off x="4211960" y="2525103"/>
            <a:ext cx="4384280"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40" name="组合 139">
            <a:extLst>
              <a:ext uri="{FF2B5EF4-FFF2-40B4-BE49-F238E27FC236}">
                <a16:creationId xmlns="" xmlns:a16="http://schemas.microsoft.com/office/drawing/2014/main" id="{672227CF-9704-5D48-880B-B1CC85773185}"/>
              </a:ext>
            </a:extLst>
          </p:cNvPr>
          <p:cNvGrpSpPr/>
          <p:nvPr/>
        </p:nvGrpSpPr>
        <p:grpSpPr>
          <a:xfrm>
            <a:off x="6012160" y="3940037"/>
            <a:ext cx="685922" cy="400110"/>
            <a:chOff x="5063542" y="1324925"/>
            <a:chExt cx="1292931" cy="1297655"/>
          </a:xfrm>
        </p:grpSpPr>
        <p:sp>
          <p:nvSpPr>
            <p:cNvPr id="141" name="AutoShape 4">
              <a:extLst>
                <a:ext uri="{FF2B5EF4-FFF2-40B4-BE49-F238E27FC236}">
                  <a16:creationId xmlns="" xmlns:a16="http://schemas.microsoft.com/office/drawing/2014/main" id="{B637743C-C294-D146-9D48-5615AFF75191}"/>
                </a:ext>
              </a:extLst>
            </p:cNvPr>
            <p:cNvSpPr>
              <a:spLocks noChangeArrowheads="1"/>
            </p:cNvSpPr>
            <p:nvPr/>
          </p:nvSpPr>
          <p:spPr bwMode="auto">
            <a:xfrm>
              <a:off x="5063542" y="1324925"/>
              <a:ext cx="120872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42" name="WordArt 7">
              <a:extLst>
                <a:ext uri="{FF2B5EF4-FFF2-40B4-BE49-F238E27FC236}">
                  <a16:creationId xmlns="" xmlns:a16="http://schemas.microsoft.com/office/drawing/2014/main" id="{C277A3DA-EA72-034F-A1C9-8B9B757770FA}"/>
                </a:ext>
              </a:extLst>
            </p:cNvPr>
            <p:cNvSpPr>
              <a:spLocks noChangeArrowheads="1" noChangeShapeType="1"/>
            </p:cNvSpPr>
            <p:nvPr/>
          </p:nvSpPr>
          <p:spPr bwMode="auto">
            <a:xfrm>
              <a:off x="5106696" y="1579461"/>
              <a:ext cx="1249777"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回发票</a:t>
              </a:r>
            </a:p>
          </p:txBody>
        </p:sp>
      </p:grpSp>
      <p:grpSp>
        <p:nvGrpSpPr>
          <p:cNvPr id="143" name="组合 142">
            <a:extLst>
              <a:ext uri="{FF2B5EF4-FFF2-40B4-BE49-F238E27FC236}">
                <a16:creationId xmlns="" xmlns:a16="http://schemas.microsoft.com/office/drawing/2014/main" id="{6EEFE01A-FD42-C64F-8757-31139480445A}"/>
              </a:ext>
            </a:extLst>
          </p:cNvPr>
          <p:cNvGrpSpPr/>
          <p:nvPr/>
        </p:nvGrpSpPr>
        <p:grpSpPr>
          <a:xfrm>
            <a:off x="4644009" y="3940037"/>
            <a:ext cx="697121" cy="400110"/>
            <a:chOff x="2555777" y="1324925"/>
            <a:chExt cx="1244365" cy="1297655"/>
          </a:xfrm>
        </p:grpSpPr>
        <p:sp>
          <p:nvSpPr>
            <p:cNvPr id="144" name="AutoShape 9">
              <a:extLst>
                <a:ext uri="{FF2B5EF4-FFF2-40B4-BE49-F238E27FC236}">
                  <a16:creationId xmlns="" xmlns:a16="http://schemas.microsoft.com/office/drawing/2014/main" id="{890CA942-A0E4-8348-96A5-158DE6DF0B8B}"/>
                </a:ext>
              </a:extLst>
            </p:cNvPr>
            <p:cNvSpPr>
              <a:spLocks noChangeArrowheads="1"/>
            </p:cNvSpPr>
            <p:nvPr/>
          </p:nvSpPr>
          <p:spPr bwMode="auto">
            <a:xfrm>
              <a:off x="2555777" y="1324925"/>
              <a:ext cx="123547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45" name="WordArt 10">
              <a:extLst>
                <a:ext uri="{FF2B5EF4-FFF2-40B4-BE49-F238E27FC236}">
                  <a16:creationId xmlns="" xmlns:a16="http://schemas.microsoft.com/office/drawing/2014/main" id="{778714E5-52C8-9B47-A216-BFB3DCE95418}"/>
                </a:ext>
              </a:extLst>
            </p:cNvPr>
            <p:cNvSpPr>
              <a:spLocks noChangeArrowheads="1" noChangeShapeType="1"/>
            </p:cNvSpPr>
            <p:nvPr/>
          </p:nvSpPr>
          <p:spPr bwMode="auto">
            <a:xfrm>
              <a:off x="2607646" y="1579461"/>
              <a:ext cx="1192496"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未付款</a:t>
              </a:r>
            </a:p>
          </p:txBody>
        </p:sp>
      </p:grpSp>
      <p:sp>
        <p:nvSpPr>
          <p:cNvPr id="146" name="WordArt 10">
            <a:extLst>
              <a:ext uri="{FF2B5EF4-FFF2-40B4-BE49-F238E27FC236}">
                <a16:creationId xmlns="" xmlns:a16="http://schemas.microsoft.com/office/drawing/2014/main" id="{74FA27F8-95FD-A149-A449-A47ED63F4EBD}"/>
              </a:ext>
            </a:extLst>
          </p:cNvPr>
          <p:cNvSpPr>
            <a:spLocks noChangeArrowheads="1" noChangeShapeType="1"/>
          </p:cNvSpPr>
          <p:nvPr/>
        </p:nvSpPr>
        <p:spPr bwMode="auto">
          <a:xfrm>
            <a:off x="5324358" y="4007929"/>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47" name="组合 146">
            <a:extLst>
              <a:ext uri="{FF2B5EF4-FFF2-40B4-BE49-F238E27FC236}">
                <a16:creationId xmlns="" xmlns:a16="http://schemas.microsoft.com/office/drawing/2014/main" id="{4B7518F1-C459-DF45-8794-C0C40D82253E}"/>
              </a:ext>
            </a:extLst>
          </p:cNvPr>
          <p:cNvGrpSpPr/>
          <p:nvPr/>
        </p:nvGrpSpPr>
        <p:grpSpPr>
          <a:xfrm>
            <a:off x="6588224" y="3940037"/>
            <a:ext cx="879215" cy="400110"/>
            <a:chOff x="5063543" y="1324925"/>
            <a:chExt cx="1230232" cy="1297655"/>
          </a:xfrm>
        </p:grpSpPr>
        <p:sp>
          <p:nvSpPr>
            <p:cNvPr id="148" name="AutoShape 4">
              <a:extLst>
                <a:ext uri="{FF2B5EF4-FFF2-40B4-BE49-F238E27FC236}">
                  <a16:creationId xmlns="" xmlns:a16="http://schemas.microsoft.com/office/drawing/2014/main" id="{864D60DD-5144-B443-A9CF-F9893742C874}"/>
                </a:ext>
              </a:extLst>
            </p:cNvPr>
            <p:cNvSpPr>
              <a:spLocks noChangeArrowheads="1"/>
            </p:cNvSpPr>
            <p:nvPr/>
          </p:nvSpPr>
          <p:spPr bwMode="auto">
            <a:xfrm>
              <a:off x="5063543" y="1324925"/>
              <a:ext cx="1185850"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49" name="WordArt 7">
              <a:extLst>
                <a:ext uri="{FF2B5EF4-FFF2-40B4-BE49-F238E27FC236}">
                  <a16:creationId xmlns="" xmlns:a16="http://schemas.microsoft.com/office/drawing/2014/main" id="{D61C3066-C0DD-9F45-A746-DCEDC7D3C1E9}"/>
                </a:ext>
              </a:extLst>
            </p:cNvPr>
            <p:cNvSpPr>
              <a:spLocks noChangeArrowheads="1" noChangeShapeType="1"/>
            </p:cNvSpPr>
            <p:nvPr/>
          </p:nvSpPr>
          <p:spPr bwMode="auto">
            <a:xfrm>
              <a:off x="5146516" y="1564912"/>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费用报销</a:t>
              </a:r>
            </a:p>
          </p:txBody>
        </p:sp>
      </p:grpSp>
      <p:grpSp>
        <p:nvGrpSpPr>
          <p:cNvPr id="150" name="组合 149">
            <a:extLst>
              <a:ext uri="{FF2B5EF4-FFF2-40B4-BE49-F238E27FC236}">
                <a16:creationId xmlns="" xmlns:a16="http://schemas.microsoft.com/office/drawing/2014/main" id="{B4F2EE71-A56A-C64E-B803-8ABC288CEBDA}"/>
              </a:ext>
            </a:extLst>
          </p:cNvPr>
          <p:cNvGrpSpPr/>
          <p:nvPr/>
        </p:nvGrpSpPr>
        <p:grpSpPr>
          <a:xfrm>
            <a:off x="7385308" y="3939902"/>
            <a:ext cx="715084" cy="400110"/>
            <a:chOff x="5063542" y="1324925"/>
            <a:chExt cx="1230233" cy="1297655"/>
          </a:xfrm>
        </p:grpSpPr>
        <p:sp>
          <p:nvSpPr>
            <p:cNvPr id="151" name="AutoShape 4">
              <a:extLst>
                <a:ext uri="{FF2B5EF4-FFF2-40B4-BE49-F238E27FC236}">
                  <a16:creationId xmlns="" xmlns:a16="http://schemas.microsoft.com/office/drawing/2014/main" id="{C681B482-6D78-8F49-8451-FA730BACD74A}"/>
                </a:ext>
              </a:extLst>
            </p:cNvPr>
            <p:cNvSpPr>
              <a:spLocks noChangeArrowheads="1"/>
            </p:cNvSpPr>
            <p:nvPr/>
          </p:nvSpPr>
          <p:spPr bwMode="auto">
            <a:xfrm>
              <a:off x="5063542" y="1324925"/>
              <a:ext cx="1147260"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52" name="WordArt 7">
              <a:extLst>
                <a:ext uri="{FF2B5EF4-FFF2-40B4-BE49-F238E27FC236}">
                  <a16:creationId xmlns="" xmlns:a16="http://schemas.microsoft.com/office/drawing/2014/main" id="{EF52E0D5-F87F-8748-91C4-ED84FF2D2160}"/>
                </a:ext>
              </a:extLst>
            </p:cNvPr>
            <p:cNvSpPr>
              <a:spLocks noChangeArrowheads="1" noChangeShapeType="1"/>
            </p:cNvSpPr>
            <p:nvPr/>
          </p:nvSpPr>
          <p:spPr bwMode="auto">
            <a:xfrm>
              <a:off x="5146515" y="1564912"/>
              <a:ext cx="114726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付欠款</a:t>
              </a:r>
            </a:p>
          </p:txBody>
        </p:sp>
      </p:grpSp>
      <p:sp>
        <p:nvSpPr>
          <p:cNvPr id="153" name="AutoShape 3">
            <a:extLst>
              <a:ext uri="{FF2B5EF4-FFF2-40B4-BE49-F238E27FC236}">
                <a16:creationId xmlns="" xmlns:a16="http://schemas.microsoft.com/office/drawing/2014/main" id="{0CE8768B-6FBC-F94A-83C1-E30D5AA7FE62}"/>
              </a:ext>
            </a:extLst>
          </p:cNvPr>
          <p:cNvSpPr>
            <a:spLocks noChangeArrowheads="1"/>
          </p:cNvSpPr>
          <p:nvPr/>
        </p:nvSpPr>
        <p:spPr bwMode="auto">
          <a:xfrm>
            <a:off x="5292080" y="3939902"/>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Tree>
    <p:extLst>
      <p:ext uri="{BB962C8B-B14F-4D97-AF65-F5344CB8AC3E}">
        <p14:creationId xmlns:p14="http://schemas.microsoft.com/office/powerpoint/2010/main" val="353422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标题 3">
            <a:extLst>
              <a:ext uri="{FF2B5EF4-FFF2-40B4-BE49-F238E27FC236}">
                <a16:creationId xmlns="" xmlns:a16="http://schemas.microsoft.com/office/drawing/2014/main" id="{FA2B6FDD-6874-C941-92E1-77C159FFA852}"/>
              </a:ext>
            </a:extLst>
          </p:cNvPr>
          <p:cNvSpPr>
            <a:spLocks noGrp="1"/>
          </p:cNvSpPr>
          <p:nvPr>
            <p:ph type="title"/>
          </p:nvPr>
        </p:nvSpPr>
        <p:spPr>
          <a:xfrm>
            <a:off x="1138723" y="492180"/>
            <a:ext cx="5097735" cy="400110"/>
          </a:xfrm>
        </p:spPr>
        <p:txBody>
          <a:bodyPr/>
          <a:lstStyle/>
          <a:p>
            <a:r>
              <a:rPr lang="zh-CN" altLang="en-US" dirty="0"/>
              <a:t>不同业务节点对应单据类型</a:t>
            </a:r>
          </a:p>
        </p:txBody>
      </p:sp>
      <p:grpSp>
        <p:nvGrpSpPr>
          <p:cNvPr id="155" name="Group 5">
            <a:extLst>
              <a:ext uri="{FF2B5EF4-FFF2-40B4-BE49-F238E27FC236}">
                <a16:creationId xmlns="" xmlns:a16="http://schemas.microsoft.com/office/drawing/2014/main" id="{1185CABA-508D-A34C-A275-AE3949650835}"/>
              </a:ext>
            </a:extLst>
          </p:cNvPr>
          <p:cNvGrpSpPr>
            <a:grpSpLocks noChangeAspect="1"/>
          </p:cNvGrpSpPr>
          <p:nvPr/>
        </p:nvGrpSpPr>
        <p:grpSpPr bwMode="auto">
          <a:xfrm>
            <a:off x="452807" y="2643757"/>
            <a:ext cx="622806" cy="608151"/>
            <a:chOff x="1020" y="947"/>
            <a:chExt cx="425" cy="415"/>
          </a:xfrm>
          <a:solidFill>
            <a:srgbClr val="FFFFFF">
              <a:alpha val="50196"/>
            </a:srgbClr>
          </a:solidFill>
        </p:grpSpPr>
        <p:sp>
          <p:nvSpPr>
            <p:cNvPr id="156" name="Freeform 6">
              <a:extLst>
                <a:ext uri="{FF2B5EF4-FFF2-40B4-BE49-F238E27FC236}">
                  <a16:creationId xmlns="" xmlns:a16="http://schemas.microsoft.com/office/drawing/2014/main" id="{280B3CBA-BD1D-1D47-904A-0D2548B71A39}"/>
                </a:ext>
              </a:extLst>
            </p:cNvPr>
            <p:cNvSpPr>
              <a:spLocks/>
            </p:cNvSpPr>
            <p:nvPr/>
          </p:nvSpPr>
          <p:spPr bwMode="auto">
            <a:xfrm>
              <a:off x="1376" y="1022"/>
              <a:ext cx="45" cy="33"/>
            </a:xfrm>
            <a:custGeom>
              <a:avLst/>
              <a:gdLst>
                <a:gd name="T0" fmla="*/ 19 w 19"/>
                <a:gd name="T1" fmla="*/ 3 h 14"/>
                <a:gd name="T2" fmla="*/ 0 w 19"/>
                <a:gd name="T3" fmla="*/ 10 h 14"/>
                <a:gd name="T4" fmla="*/ 17 w 19"/>
                <a:gd name="T5" fmla="*/ 0 h 14"/>
                <a:gd name="T6" fmla="*/ 19 w 19"/>
                <a:gd name="T7" fmla="*/ 3 h 14"/>
              </a:gdLst>
              <a:ahLst/>
              <a:cxnLst>
                <a:cxn ang="0">
                  <a:pos x="T0" y="T1"/>
                </a:cxn>
                <a:cxn ang="0">
                  <a:pos x="T2" y="T3"/>
                </a:cxn>
                <a:cxn ang="0">
                  <a:pos x="T4" y="T5"/>
                </a:cxn>
                <a:cxn ang="0">
                  <a:pos x="T6" y="T7"/>
                </a:cxn>
              </a:cxnLst>
              <a:rect l="0" t="0" r="r" b="b"/>
              <a:pathLst>
                <a:path w="19" h="14">
                  <a:moveTo>
                    <a:pt x="19" y="3"/>
                  </a:moveTo>
                  <a:cubicBezTo>
                    <a:pt x="13" y="6"/>
                    <a:pt x="5" y="14"/>
                    <a:pt x="0" y="10"/>
                  </a:cubicBezTo>
                  <a:cubicBezTo>
                    <a:pt x="4" y="8"/>
                    <a:pt x="13" y="3"/>
                    <a:pt x="17" y="0"/>
                  </a:cubicBezTo>
                  <a:cubicBezTo>
                    <a:pt x="18" y="1"/>
                    <a:pt x="18" y="2"/>
                    <a:pt x="19"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7">
              <a:extLst>
                <a:ext uri="{FF2B5EF4-FFF2-40B4-BE49-F238E27FC236}">
                  <a16:creationId xmlns="" xmlns:a16="http://schemas.microsoft.com/office/drawing/2014/main" id="{D38FC5FE-84BE-D741-A7F5-C3CDEBDBA78A}"/>
                </a:ext>
              </a:extLst>
            </p:cNvPr>
            <p:cNvSpPr>
              <a:spLocks/>
            </p:cNvSpPr>
            <p:nvPr/>
          </p:nvSpPr>
          <p:spPr bwMode="auto">
            <a:xfrm>
              <a:off x="1334" y="965"/>
              <a:ext cx="28" cy="41"/>
            </a:xfrm>
            <a:custGeom>
              <a:avLst/>
              <a:gdLst>
                <a:gd name="T0" fmla="*/ 11 w 12"/>
                <a:gd name="T1" fmla="*/ 0 h 17"/>
                <a:gd name="T2" fmla="*/ 1 w 12"/>
                <a:gd name="T3" fmla="*/ 17 h 17"/>
                <a:gd name="T4" fmla="*/ 0 w 12"/>
                <a:gd name="T5" fmla="*/ 15 h 17"/>
                <a:gd name="T6" fmla="*/ 11 w 12"/>
                <a:gd name="T7" fmla="*/ 0 h 17"/>
              </a:gdLst>
              <a:ahLst/>
              <a:cxnLst>
                <a:cxn ang="0">
                  <a:pos x="T0" y="T1"/>
                </a:cxn>
                <a:cxn ang="0">
                  <a:pos x="T2" y="T3"/>
                </a:cxn>
                <a:cxn ang="0">
                  <a:pos x="T4" y="T5"/>
                </a:cxn>
                <a:cxn ang="0">
                  <a:pos x="T6" y="T7"/>
                </a:cxn>
              </a:cxnLst>
              <a:rect l="0" t="0" r="r" b="b"/>
              <a:pathLst>
                <a:path w="12" h="17">
                  <a:moveTo>
                    <a:pt x="11" y="0"/>
                  </a:moveTo>
                  <a:cubicBezTo>
                    <a:pt x="12" y="5"/>
                    <a:pt x="6" y="12"/>
                    <a:pt x="1" y="17"/>
                  </a:cubicBezTo>
                  <a:cubicBezTo>
                    <a:pt x="1" y="16"/>
                    <a:pt x="1" y="16"/>
                    <a:pt x="0" y="15"/>
                  </a:cubicBezTo>
                  <a:cubicBezTo>
                    <a:pt x="3" y="10"/>
                    <a:pt x="6" y="2"/>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8">
              <a:extLst>
                <a:ext uri="{FF2B5EF4-FFF2-40B4-BE49-F238E27FC236}">
                  <a16:creationId xmlns="" xmlns:a16="http://schemas.microsoft.com/office/drawing/2014/main" id="{E5C203CC-6B0E-4B48-8237-189DB41F80C2}"/>
                </a:ext>
              </a:extLst>
            </p:cNvPr>
            <p:cNvSpPr>
              <a:spLocks/>
            </p:cNvSpPr>
            <p:nvPr/>
          </p:nvSpPr>
          <p:spPr bwMode="auto">
            <a:xfrm>
              <a:off x="1395" y="1102"/>
              <a:ext cx="50" cy="17"/>
            </a:xfrm>
            <a:custGeom>
              <a:avLst/>
              <a:gdLst>
                <a:gd name="T0" fmla="*/ 21 w 21"/>
                <a:gd name="T1" fmla="*/ 4 h 7"/>
                <a:gd name="T2" fmla="*/ 10 w 21"/>
                <a:gd name="T3" fmla="*/ 5 h 7"/>
                <a:gd name="T4" fmla="*/ 0 w 21"/>
                <a:gd name="T5" fmla="*/ 2 h 7"/>
                <a:gd name="T6" fmla="*/ 19 w 21"/>
                <a:gd name="T7" fmla="*/ 1 h 7"/>
                <a:gd name="T8" fmla="*/ 21 w 21"/>
                <a:gd name="T9" fmla="*/ 4 h 7"/>
              </a:gdLst>
              <a:ahLst/>
              <a:cxnLst>
                <a:cxn ang="0">
                  <a:pos x="T0" y="T1"/>
                </a:cxn>
                <a:cxn ang="0">
                  <a:pos x="T2" y="T3"/>
                </a:cxn>
                <a:cxn ang="0">
                  <a:pos x="T4" y="T5"/>
                </a:cxn>
                <a:cxn ang="0">
                  <a:pos x="T6" y="T7"/>
                </a:cxn>
                <a:cxn ang="0">
                  <a:pos x="T8" y="T9"/>
                </a:cxn>
              </a:cxnLst>
              <a:rect l="0" t="0" r="r" b="b"/>
              <a:pathLst>
                <a:path w="21" h="7">
                  <a:moveTo>
                    <a:pt x="21" y="4"/>
                  </a:moveTo>
                  <a:cubicBezTo>
                    <a:pt x="18" y="6"/>
                    <a:pt x="13" y="5"/>
                    <a:pt x="10" y="5"/>
                  </a:cubicBezTo>
                  <a:cubicBezTo>
                    <a:pt x="7" y="5"/>
                    <a:pt x="2" y="7"/>
                    <a:pt x="0" y="2"/>
                  </a:cubicBezTo>
                  <a:cubicBezTo>
                    <a:pt x="7" y="0"/>
                    <a:pt x="13" y="3"/>
                    <a:pt x="19" y="1"/>
                  </a:cubicBezTo>
                  <a:cubicBezTo>
                    <a:pt x="20" y="1"/>
                    <a:pt x="20" y="2"/>
                    <a:pt x="2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9">
              <a:extLst>
                <a:ext uri="{FF2B5EF4-FFF2-40B4-BE49-F238E27FC236}">
                  <a16:creationId xmlns="" xmlns:a16="http://schemas.microsoft.com/office/drawing/2014/main" id="{BE2B61CA-462A-824D-A2AD-FF003C5A18E1}"/>
                </a:ext>
              </a:extLst>
            </p:cNvPr>
            <p:cNvSpPr>
              <a:spLocks noEditPoints="1"/>
            </p:cNvSpPr>
            <p:nvPr/>
          </p:nvSpPr>
          <p:spPr bwMode="auto">
            <a:xfrm>
              <a:off x="1020" y="994"/>
              <a:ext cx="375" cy="368"/>
            </a:xfrm>
            <a:custGeom>
              <a:avLst/>
              <a:gdLst>
                <a:gd name="T0" fmla="*/ 45 w 159"/>
                <a:gd name="T1" fmla="*/ 137 h 156"/>
                <a:gd name="T2" fmla="*/ 35 w 159"/>
                <a:gd name="T3" fmla="*/ 147 h 156"/>
                <a:gd name="T4" fmla="*/ 22 w 159"/>
                <a:gd name="T5" fmla="*/ 150 h 156"/>
                <a:gd name="T6" fmla="*/ 1 w 159"/>
                <a:gd name="T7" fmla="*/ 138 h 156"/>
                <a:gd name="T8" fmla="*/ 0 w 159"/>
                <a:gd name="T9" fmla="*/ 124 h 156"/>
                <a:gd name="T10" fmla="*/ 22 w 159"/>
                <a:gd name="T11" fmla="*/ 99 h 156"/>
                <a:gd name="T12" fmla="*/ 35 w 159"/>
                <a:gd name="T13" fmla="*/ 87 h 156"/>
                <a:gd name="T14" fmla="*/ 53 w 159"/>
                <a:gd name="T15" fmla="*/ 38 h 156"/>
                <a:gd name="T16" fmla="*/ 104 w 159"/>
                <a:gd name="T17" fmla="*/ 0 h 156"/>
                <a:gd name="T18" fmla="*/ 154 w 159"/>
                <a:gd name="T19" fmla="*/ 39 h 156"/>
                <a:gd name="T20" fmla="*/ 98 w 159"/>
                <a:gd name="T21" fmla="*/ 98 h 156"/>
                <a:gd name="T22" fmla="*/ 75 w 159"/>
                <a:gd name="T23" fmla="*/ 107 h 156"/>
                <a:gd name="T24" fmla="*/ 55 w 159"/>
                <a:gd name="T25" fmla="*/ 128 h 156"/>
                <a:gd name="T26" fmla="*/ 80 w 159"/>
                <a:gd name="T27" fmla="*/ 95 h 156"/>
                <a:gd name="T28" fmla="*/ 128 w 159"/>
                <a:gd name="T29" fmla="*/ 92 h 156"/>
                <a:gd name="T30" fmla="*/ 151 w 159"/>
                <a:gd name="T31" fmla="*/ 52 h 156"/>
                <a:gd name="T32" fmla="*/ 83 w 159"/>
                <a:gd name="T33" fmla="*/ 9 h 156"/>
                <a:gd name="T34" fmla="*/ 64 w 159"/>
                <a:gd name="T35" fmla="*/ 62 h 156"/>
                <a:gd name="T36" fmla="*/ 49 w 159"/>
                <a:gd name="T37" fmla="*/ 109 h 156"/>
                <a:gd name="T38" fmla="*/ 112 w 159"/>
                <a:gd name="T39" fmla="*/ 70 h 156"/>
                <a:gd name="T40" fmla="*/ 96 w 159"/>
                <a:gd name="T41" fmla="*/ 64 h 156"/>
                <a:gd name="T42" fmla="*/ 97 w 159"/>
                <a:gd name="T43" fmla="*/ 52 h 156"/>
                <a:gd name="T44" fmla="*/ 94 w 159"/>
                <a:gd name="T45" fmla="*/ 47 h 156"/>
                <a:gd name="T46" fmla="*/ 84 w 159"/>
                <a:gd name="T47" fmla="*/ 68 h 156"/>
                <a:gd name="T48" fmla="*/ 45 w 159"/>
                <a:gd name="T49" fmla="*/ 102 h 156"/>
                <a:gd name="T50" fmla="*/ 81 w 159"/>
                <a:gd name="T51" fmla="*/ 66 h 156"/>
                <a:gd name="T52" fmla="*/ 83 w 159"/>
                <a:gd name="T53" fmla="*/ 37 h 156"/>
                <a:gd name="T54" fmla="*/ 106 w 159"/>
                <a:gd name="T55" fmla="*/ 59 h 156"/>
                <a:gd name="T56" fmla="*/ 81 w 159"/>
                <a:gd name="T57" fmla="*/ 81 h 156"/>
                <a:gd name="T58" fmla="*/ 62 w 159"/>
                <a:gd name="T59" fmla="*/ 117 h 156"/>
                <a:gd name="T60" fmla="*/ 34 w 159"/>
                <a:gd name="T61" fmla="*/ 97 h 156"/>
                <a:gd name="T62" fmla="*/ 58 w 159"/>
                <a:gd name="T63" fmla="*/ 119 h 156"/>
                <a:gd name="T64" fmla="*/ 25 w 159"/>
                <a:gd name="T65" fmla="*/ 108 h 156"/>
                <a:gd name="T66" fmla="*/ 50 w 159"/>
                <a:gd name="T67" fmla="*/ 130 h 156"/>
                <a:gd name="T68" fmla="*/ 25 w 159"/>
                <a:gd name="T69" fmla="*/ 108 h 156"/>
                <a:gd name="T70" fmla="*/ 9 w 159"/>
                <a:gd name="T71" fmla="*/ 124 h 156"/>
                <a:gd name="T72" fmla="*/ 44 w 159"/>
                <a:gd name="T73" fmla="*/ 132 h 156"/>
                <a:gd name="T74" fmla="*/ 9 w 159"/>
                <a:gd name="T75" fmla="*/ 130 h 156"/>
                <a:gd name="T76" fmla="*/ 23 w 159"/>
                <a:gd name="T77" fmla="*/ 144 h 156"/>
                <a:gd name="T78" fmla="*/ 35 w 159"/>
                <a:gd name="T79" fmla="*/ 14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9" h="156">
                  <a:moveTo>
                    <a:pt x="53" y="136"/>
                  </a:moveTo>
                  <a:cubicBezTo>
                    <a:pt x="49" y="138"/>
                    <a:pt x="48" y="135"/>
                    <a:pt x="45" y="137"/>
                  </a:cubicBezTo>
                  <a:cubicBezTo>
                    <a:pt x="42" y="139"/>
                    <a:pt x="45" y="144"/>
                    <a:pt x="42" y="147"/>
                  </a:cubicBezTo>
                  <a:cubicBezTo>
                    <a:pt x="39" y="148"/>
                    <a:pt x="38" y="146"/>
                    <a:pt x="35" y="147"/>
                  </a:cubicBezTo>
                  <a:cubicBezTo>
                    <a:pt x="33" y="149"/>
                    <a:pt x="35" y="155"/>
                    <a:pt x="30" y="156"/>
                  </a:cubicBezTo>
                  <a:cubicBezTo>
                    <a:pt x="27" y="155"/>
                    <a:pt x="25" y="152"/>
                    <a:pt x="22" y="150"/>
                  </a:cubicBezTo>
                  <a:cubicBezTo>
                    <a:pt x="19" y="150"/>
                    <a:pt x="17" y="153"/>
                    <a:pt x="14" y="153"/>
                  </a:cubicBezTo>
                  <a:cubicBezTo>
                    <a:pt x="8" y="154"/>
                    <a:pt x="1" y="145"/>
                    <a:pt x="1" y="138"/>
                  </a:cubicBezTo>
                  <a:cubicBezTo>
                    <a:pt x="1" y="134"/>
                    <a:pt x="5" y="132"/>
                    <a:pt x="5" y="129"/>
                  </a:cubicBezTo>
                  <a:cubicBezTo>
                    <a:pt x="4" y="126"/>
                    <a:pt x="2" y="127"/>
                    <a:pt x="0" y="124"/>
                  </a:cubicBezTo>
                  <a:cubicBezTo>
                    <a:pt x="4" y="120"/>
                    <a:pt x="15" y="118"/>
                    <a:pt x="14" y="111"/>
                  </a:cubicBezTo>
                  <a:cubicBezTo>
                    <a:pt x="21" y="109"/>
                    <a:pt x="22" y="103"/>
                    <a:pt x="22" y="99"/>
                  </a:cubicBezTo>
                  <a:cubicBezTo>
                    <a:pt x="26" y="98"/>
                    <a:pt x="28" y="98"/>
                    <a:pt x="31" y="95"/>
                  </a:cubicBezTo>
                  <a:cubicBezTo>
                    <a:pt x="33" y="92"/>
                    <a:pt x="32" y="90"/>
                    <a:pt x="35" y="87"/>
                  </a:cubicBezTo>
                  <a:cubicBezTo>
                    <a:pt x="43" y="78"/>
                    <a:pt x="58" y="72"/>
                    <a:pt x="60" y="62"/>
                  </a:cubicBezTo>
                  <a:cubicBezTo>
                    <a:pt x="60" y="56"/>
                    <a:pt x="53" y="45"/>
                    <a:pt x="53" y="38"/>
                  </a:cubicBezTo>
                  <a:cubicBezTo>
                    <a:pt x="53" y="23"/>
                    <a:pt x="73" y="9"/>
                    <a:pt x="88" y="4"/>
                  </a:cubicBezTo>
                  <a:cubicBezTo>
                    <a:pt x="94" y="2"/>
                    <a:pt x="99" y="0"/>
                    <a:pt x="104" y="0"/>
                  </a:cubicBezTo>
                  <a:cubicBezTo>
                    <a:pt x="107" y="0"/>
                    <a:pt x="117" y="1"/>
                    <a:pt x="121" y="2"/>
                  </a:cubicBezTo>
                  <a:cubicBezTo>
                    <a:pt x="136" y="6"/>
                    <a:pt x="150" y="23"/>
                    <a:pt x="154" y="39"/>
                  </a:cubicBezTo>
                  <a:cubicBezTo>
                    <a:pt x="159" y="60"/>
                    <a:pt x="143" y="101"/>
                    <a:pt x="112" y="101"/>
                  </a:cubicBezTo>
                  <a:cubicBezTo>
                    <a:pt x="109" y="101"/>
                    <a:pt x="103" y="99"/>
                    <a:pt x="98" y="98"/>
                  </a:cubicBezTo>
                  <a:cubicBezTo>
                    <a:pt x="94" y="98"/>
                    <a:pt x="89" y="94"/>
                    <a:pt x="84" y="98"/>
                  </a:cubicBezTo>
                  <a:cubicBezTo>
                    <a:pt x="81" y="99"/>
                    <a:pt x="78" y="104"/>
                    <a:pt x="75" y="107"/>
                  </a:cubicBezTo>
                  <a:cubicBezTo>
                    <a:pt x="72" y="111"/>
                    <a:pt x="69" y="114"/>
                    <a:pt x="66" y="116"/>
                  </a:cubicBezTo>
                  <a:cubicBezTo>
                    <a:pt x="63" y="120"/>
                    <a:pt x="61" y="125"/>
                    <a:pt x="55" y="128"/>
                  </a:cubicBezTo>
                  <a:cubicBezTo>
                    <a:pt x="53" y="131"/>
                    <a:pt x="54" y="134"/>
                    <a:pt x="53" y="136"/>
                  </a:cubicBezTo>
                  <a:close/>
                  <a:moveTo>
                    <a:pt x="80" y="95"/>
                  </a:moveTo>
                  <a:cubicBezTo>
                    <a:pt x="89" y="88"/>
                    <a:pt x="102" y="97"/>
                    <a:pt x="111" y="97"/>
                  </a:cubicBezTo>
                  <a:cubicBezTo>
                    <a:pt x="116" y="98"/>
                    <a:pt x="123" y="95"/>
                    <a:pt x="128" y="92"/>
                  </a:cubicBezTo>
                  <a:cubicBezTo>
                    <a:pt x="138" y="87"/>
                    <a:pt x="140" y="80"/>
                    <a:pt x="146" y="72"/>
                  </a:cubicBezTo>
                  <a:cubicBezTo>
                    <a:pt x="147" y="64"/>
                    <a:pt x="150" y="59"/>
                    <a:pt x="151" y="52"/>
                  </a:cubicBezTo>
                  <a:cubicBezTo>
                    <a:pt x="153" y="34"/>
                    <a:pt x="136" y="9"/>
                    <a:pt x="118" y="5"/>
                  </a:cubicBezTo>
                  <a:cubicBezTo>
                    <a:pt x="108" y="3"/>
                    <a:pt x="94" y="4"/>
                    <a:pt x="83" y="9"/>
                  </a:cubicBezTo>
                  <a:cubicBezTo>
                    <a:pt x="70" y="14"/>
                    <a:pt x="56" y="27"/>
                    <a:pt x="57" y="38"/>
                  </a:cubicBezTo>
                  <a:cubicBezTo>
                    <a:pt x="57" y="46"/>
                    <a:pt x="63" y="55"/>
                    <a:pt x="64" y="62"/>
                  </a:cubicBezTo>
                  <a:cubicBezTo>
                    <a:pt x="60" y="74"/>
                    <a:pt x="46" y="80"/>
                    <a:pt x="36" y="91"/>
                  </a:cubicBezTo>
                  <a:cubicBezTo>
                    <a:pt x="37" y="98"/>
                    <a:pt x="44" y="103"/>
                    <a:pt x="49" y="109"/>
                  </a:cubicBezTo>
                  <a:cubicBezTo>
                    <a:pt x="60" y="97"/>
                    <a:pt x="73" y="85"/>
                    <a:pt x="83" y="74"/>
                  </a:cubicBezTo>
                  <a:cubicBezTo>
                    <a:pt x="93" y="73"/>
                    <a:pt x="102" y="70"/>
                    <a:pt x="112" y="70"/>
                  </a:cubicBezTo>
                  <a:cubicBezTo>
                    <a:pt x="111" y="66"/>
                    <a:pt x="107" y="64"/>
                    <a:pt x="105" y="62"/>
                  </a:cubicBezTo>
                  <a:cubicBezTo>
                    <a:pt x="103" y="66"/>
                    <a:pt x="99" y="67"/>
                    <a:pt x="96" y="64"/>
                  </a:cubicBezTo>
                  <a:cubicBezTo>
                    <a:pt x="96" y="61"/>
                    <a:pt x="101" y="60"/>
                    <a:pt x="103" y="58"/>
                  </a:cubicBezTo>
                  <a:cubicBezTo>
                    <a:pt x="102" y="55"/>
                    <a:pt x="99" y="52"/>
                    <a:pt x="97" y="52"/>
                  </a:cubicBezTo>
                  <a:cubicBezTo>
                    <a:pt x="96" y="56"/>
                    <a:pt x="90" y="59"/>
                    <a:pt x="88" y="53"/>
                  </a:cubicBezTo>
                  <a:cubicBezTo>
                    <a:pt x="89" y="49"/>
                    <a:pt x="94" y="49"/>
                    <a:pt x="94" y="47"/>
                  </a:cubicBezTo>
                  <a:cubicBezTo>
                    <a:pt x="91" y="44"/>
                    <a:pt x="86" y="43"/>
                    <a:pt x="83" y="45"/>
                  </a:cubicBezTo>
                  <a:cubicBezTo>
                    <a:pt x="86" y="53"/>
                    <a:pt x="84" y="60"/>
                    <a:pt x="84" y="68"/>
                  </a:cubicBezTo>
                  <a:cubicBezTo>
                    <a:pt x="72" y="78"/>
                    <a:pt x="63" y="87"/>
                    <a:pt x="54" y="95"/>
                  </a:cubicBezTo>
                  <a:cubicBezTo>
                    <a:pt x="52" y="98"/>
                    <a:pt x="50" y="104"/>
                    <a:pt x="45" y="102"/>
                  </a:cubicBezTo>
                  <a:cubicBezTo>
                    <a:pt x="45" y="98"/>
                    <a:pt x="50" y="96"/>
                    <a:pt x="53" y="93"/>
                  </a:cubicBezTo>
                  <a:cubicBezTo>
                    <a:pt x="62" y="84"/>
                    <a:pt x="71" y="74"/>
                    <a:pt x="81" y="66"/>
                  </a:cubicBezTo>
                  <a:cubicBezTo>
                    <a:pt x="81" y="61"/>
                    <a:pt x="81" y="56"/>
                    <a:pt x="81" y="51"/>
                  </a:cubicBezTo>
                  <a:cubicBezTo>
                    <a:pt x="80" y="46"/>
                    <a:pt x="78" y="40"/>
                    <a:pt x="83" y="37"/>
                  </a:cubicBezTo>
                  <a:cubicBezTo>
                    <a:pt x="85" y="39"/>
                    <a:pt x="82" y="40"/>
                    <a:pt x="83" y="42"/>
                  </a:cubicBezTo>
                  <a:cubicBezTo>
                    <a:pt x="93" y="37"/>
                    <a:pt x="104" y="51"/>
                    <a:pt x="106" y="59"/>
                  </a:cubicBezTo>
                  <a:cubicBezTo>
                    <a:pt x="111" y="61"/>
                    <a:pt x="115" y="67"/>
                    <a:pt x="115" y="72"/>
                  </a:cubicBezTo>
                  <a:cubicBezTo>
                    <a:pt x="104" y="77"/>
                    <a:pt x="91" y="72"/>
                    <a:pt x="81" y="81"/>
                  </a:cubicBezTo>
                  <a:cubicBezTo>
                    <a:pt x="71" y="90"/>
                    <a:pt x="61" y="102"/>
                    <a:pt x="51" y="110"/>
                  </a:cubicBezTo>
                  <a:cubicBezTo>
                    <a:pt x="55" y="112"/>
                    <a:pt x="58" y="117"/>
                    <a:pt x="62" y="117"/>
                  </a:cubicBezTo>
                  <a:cubicBezTo>
                    <a:pt x="70" y="110"/>
                    <a:pt x="73" y="101"/>
                    <a:pt x="80" y="95"/>
                  </a:cubicBezTo>
                  <a:close/>
                  <a:moveTo>
                    <a:pt x="34" y="97"/>
                  </a:moveTo>
                  <a:cubicBezTo>
                    <a:pt x="31" y="101"/>
                    <a:pt x="27" y="100"/>
                    <a:pt x="26" y="103"/>
                  </a:cubicBezTo>
                  <a:cubicBezTo>
                    <a:pt x="31" y="113"/>
                    <a:pt x="48" y="121"/>
                    <a:pt x="58" y="119"/>
                  </a:cubicBezTo>
                  <a:cubicBezTo>
                    <a:pt x="48" y="113"/>
                    <a:pt x="42" y="106"/>
                    <a:pt x="34" y="97"/>
                  </a:cubicBezTo>
                  <a:close/>
                  <a:moveTo>
                    <a:pt x="25" y="108"/>
                  </a:moveTo>
                  <a:cubicBezTo>
                    <a:pt x="22" y="111"/>
                    <a:pt x="20" y="112"/>
                    <a:pt x="17" y="114"/>
                  </a:cubicBezTo>
                  <a:cubicBezTo>
                    <a:pt x="26" y="124"/>
                    <a:pt x="39" y="129"/>
                    <a:pt x="50" y="130"/>
                  </a:cubicBezTo>
                  <a:cubicBezTo>
                    <a:pt x="49" y="127"/>
                    <a:pt x="53" y="125"/>
                    <a:pt x="54" y="123"/>
                  </a:cubicBezTo>
                  <a:cubicBezTo>
                    <a:pt x="44" y="121"/>
                    <a:pt x="33" y="118"/>
                    <a:pt x="25" y="108"/>
                  </a:cubicBezTo>
                  <a:close/>
                  <a:moveTo>
                    <a:pt x="16" y="117"/>
                  </a:moveTo>
                  <a:cubicBezTo>
                    <a:pt x="16" y="120"/>
                    <a:pt x="10" y="122"/>
                    <a:pt x="9" y="124"/>
                  </a:cubicBezTo>
                  <a:cubicBezTo>
                    <a:pt x="17" y="134"/>
                    <a:pt x="29" y="137"/>
                    <a:pt x="39" y="140"/>
                  </a:cubicBezTo>
                  <a:cubicBezTo>
                    <a:pt x="38" y="136"/>
                    <a:pt x="44" y="134"/>
                    <a:pt x="44" y="132"/>
                  </a:cubicBezTo>
                  <a:cubicBezTo>
                    <a:pt x="34" y="131"/>
                    <a:pt x="25" y="125"/>
                    <a:pt x="16" y="117"/>
                  </a:cubicBezTo>
                  <a:close/>
                  <a:moveTo>
                    <a:pt x="9" y="130"/>
                  </a:moveTo>
                  <a:cubicBezTo>
                    <a:pt x="8" y="135"/>
                    <a:pt x="3" y="142"/>
                    <a:pt x="9" y="146"/>
                  </a:cubicBezTo>
                  <a:cubicBezTo>
                    <a:pt x="14" y="144"/>
                    <a:pt x="18" y="140"/>
                    <a:pt x="23" y="144"/>
                  </a:cubicBezTo>
                  <a:cubicBezTo>
                    <a:pt x="26" y="146"/>
                    <a:pt x="26" y="149"/>
                    <a:pt x="29" y="151"/>
                  </a:cubicBezTo>
                  <a:cubicBezTo>
                    <a:pt x="30" y="148"/>
                    <a:pt x="33" y="144"/>
                    <a:pt x="35" y="143"/>
                  </a:cubicBezTo>
                  <a:cubicBezTo>
                    <a:pt x="26" y="141"/>
                    <a:pt x="17" y="136"/>
                    <a:pt x="9" y="1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10">
              <a:extLst>
                <a:ext uri="{FF2B5EF4-FFF2-40B4-BE49-F238E27FC236}">
                  <a16:creationId xmlns="" xmlns:a16="http://schemas.microsoft.com/office/drawing/2014/main" id="{AF88DF9B-C2E0-4B44-8E44-7F980D94005F}"/>
                </a:ext>
              </a:extLst>
            </p:cNvPr>
            <p:cNvSpPr>
              <a:spLocks/>
            </p:cNvSpPr>
            <p:nvPr/>
          </p:nvSpPr>
          <p:spPr bwMode="auto">
            <a:xfrm>
              <a:off x="1273" y="947"/>
              <a:ext cx="18" cy="42"/>
            </a:xfrm>
            <a:custGeom>
              <a:avLst/>
              <a:gdLst>
                <a:gd name="T0" fmla="*/ 5 w 8"/>
                <a:gd name="T1" fmla="*/ 0 h 18"/>
                <a:gd name="T2" fmla="*/ 5 w 8"/>
                <a:gd name="T3" fmla="*/ 18 h 18"/>
                <a:gd name="T4" fmla="*/ 1 w 8"/>
                <a:gd name="T5" fmla="*/ 2 h 18"/>
                <a:gd name="T6" fmla="*/ 5 w 8"/>
                <a:gd name="T7" fmla="*/ 0 h 18"/>
              </a:gdLst>
              <a:ahLst/>
              <a:cxnLst>
                <a:cxn ang="0">
                  <a:pos x="T0" y="T1"/>
                </a:cxn>
                <a:cxn ang="0">
                  <a:pos x="T2" y="T3"/>
                </a:cxn>
                <a:cxn ang="0">
                  <a:pos x="T4" y="T5"/>
                </a:cxn>
                <a:cxn ang="0">
                  <a:pos x="T6" y="T7"/>
                </a:cxn>
              </a:cxnLst>
              <a:rect l="0" t="0" r="r" b="b"/>
              <a:pathLst>
                <a:path w="8" h="18">
                  <a:moveTo>
                    <a:pt x="5" y="0"/>
                  </a:moveTo>
                  <a:cubicBezTo>
                    <a:pt x="6" y="6"/>
                    <a:pt x="8" y="13"/>
                    <a:pt x="5" y="18"/>
                  </a:cubicBezTo>
                  <a:cubicBezTo>
                    <a:pt x="0" y="15"/>
                    <a:pt x="4" y="6"/>
                    <a:pt x="1" y="2"/>
                  </a:cubicBezTo>
                  <a:cubicBezTo>
                    <a:pt x="2" y="1"/>
                    <a:pt x="3" y="1"/>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11">
              <a:extLst>
                <a:ext uri="{FF2B5EF4-FFF2-40B4-BE49-F238E27FC236}">
                  <a16:creationId xmlns="" xmlns:a16="http://schemas.microsoft.com/office/drawing/2014/main" id="{A7363719-95B0-C342-9DEB-5A2FED945DAD}"/>
                </a:ext>
              </a:extLst>
            </p:cNvPr>
            <p:cNvSpPr>
              <a:spLocks/>
            </p:cNvSpPr>
            <p:nvPr/>
          </p:nvSpPr>
          <p:spPr bwMode="auto">
            <a:xfrm>
              <a:off x="1376" y="1168"/>
              <a:ext cx="57" cy="26"/>
            </a:xfrm>
            <a:custGeom>
              <a:avLst/>
              <a:gdLst>
                <a:gd name="T0" fmla="*/ 24 w 24"/>
                <a:gd name="T1" fmla="*/ 8 h 11"/>
                <a:gd name="T2" fmla="*/ 11 w 24"/>
                <a:gd name="T3" fmla="*/ 9 h 11"/>
                <a:gd name="T4" fmla="*/ 0 w 24"/>
                <a:gd name="T5" fmla="*/ 5 h 11"/>
                <a:gd name="T6" fmla="*/ 22 w 24"/>
                <a:gd name="T7" fmla="*/ 6 h 11"/>
                <a:gd name="T8" fmla="*/ 24 w 24"/>
                <a:gd name="T9" fmla="*/ 8 h 11"/>
              </a:gdLst>
              <a:ahLst/>
              <a:cxnLst>
                <a:cxn ang="0">
                  <a:pos x="T0" y="T1"/>
                </a:cxn>
                <a:cxn ang="0">
                  <a:pos x="T2" y="T3"/>
                </a:cxn>
                <a:cxn ang="0">
                  <a:pos x="T4" y="T5"/>
                </a:cxn>
                <a:cxn ang="0">
                  <a:pos x="T6" y="T7"/>
                </a:cxn>
                <a:cxn ang="0">
                  <a:pos x="T8" y="T9"/>
                </a:cxn>
              </a:cxnLst>
              <a:rect l="0" t="0" r="r" b="b"/>
              <a:pathLst>
                <a:path w="24" h="11">
                  <a:moveTo>
                    <a:pt x="24" y="8"/>
                  </a:moveTo>
                  <a:cubicBezTo>
                    <a:pt x="20" y="11"/>
                    <a:pt x="15" y="9"/>
                    <a:pt x="11" y="9"/>
                  </a:cubicBezTo>
                  <a:cubicBezTo>
                    <a:pt x="8" y="8"/>
                    <a:pt x="4" y="7"/>
                    <a:pt x="0" y="5"/>
                  </a:cubicBezTo>
                  <a:cubicBezTo>
                    <a:pt x="7" y="0"/>
                    <a:pt x="15" y="8"/>
                    <a:pt x="22" y="6"/>
                  </a:cubicBezTo>
                  <a:cubicBezTo>
                    <a:pt x="23" y="7"/>
                    <a:pt x="24" y="7"/>
                    <a:pt x="2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12">
              <a:extLst>
                <a:ext uri="{FF2B5EF4-FFF2-40B4-BE49-F238E27FC236}">
                  <a16:creationId xmlns="" xmlns:a16="http://schemas.microsoft.com/office/drawing/2014/main" id="{4D73EDCA-7639-1F45-ADCC-FD93B1BBE99A}"/>
                </a:ext>
              </a:extLst>
            </p:cNvPr>
            <p:cNvSpPr>
              <a:spLocks/>
            </p:cNvSpPr>
            <p:nvPr/>
          </p:nvSpPr>
          <p:spPr bwMode="auto">
            <a:xfrm>
              <a:off x="1180" y="965"/>
              <a:ext cx="22" cy="38"/>
            </a:xfrm>
            <a:custGeom>
              <a:avLst/>
              <a:gdLst>
                <a:gd name="T0" fmla="*/ 9 w 9"/>
                <a:gd name="T1" fmla="*/ 15 h 16"/>
                <a:gd name="T2" fmla="*/ 0 w 9"/>
                <a:gd name="T3" fmla="*/ 2 h 16"/>
                <a:gd name="T4" fmla="*/ 4 w 9"/>
                <a:gd name="T5" fmla="*/ 1 h 16"/>
                <a:gd name="T6" fmla="*/ 9 w 9"/>
                <a:gd name="T7" fmla="*/ 15 h 16"/>
              </a:gdLst>
              <a:ahLst/>
              <a:cxnLst>
                <a:cxn ang="0">
                  <a:pos x="T0" y="T1"/>
                </a:cxn>
                <a:cxn ang="0">
                  <a:pos x="T2" y="T3"/>
                </a:cxn>
                <a:cxn ang="0">
                  <a:pos x="T4" y="T5"/>
                </a:cxn>
                <a:cxn ang="0">
                  <a:pos x="T6" y="T7"/>
                </a:cxn>
              </a:cxnLst>
              <a:rect l="0" t="0" r="r" b="b"/>
              <a:pathLst>
                <a:path w="9" h="16">
                  <a:moveTo>
                    <a:pt x="9" y="15"/>
                  </a:moveTo>
                  <a:cubicBezTo>
                    <a:pt x="4" y="16"/>
                    <a:pt x="3" y="6"/>
                    <a:pt x="0" y="2"/>
                  </a:cubicBezTo>
                  <a:cubicBezTo>
                    <a:pt x="1" y="0"/>
                    <a:pt x="3" y="1"/>
                    <a:pt x="4" y="1"/>
                  </a:cubicBezTo>
                  <a:cubicBezTo>
                    <a:pt x="5" y="6"/>
                    <a:pt x="9" y="10"/>
                    <a:pt x="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13">
              <a:extLst>
                <a:ext uri="{FF2B5EF4-FFF2-40B4-BE49-F238E27FC236}">
                  <a16:creationId xmlns="" xmlns:a16="http://schemas.microsoft.com/office/drawing/2014/main" id="{D76133B1-5CBE-0847-B50B-A751499C4799}"/>
                </a:ext>
              </a:extLst>
            </p:cNvPr>
            <p:cNvSpPr>
              <a:spLocks/>
            </p:cNvSpPr>
            <p:nvPr/>
          </p:nvSpPr>
          <p:spPr bwMode="auto">
            <a:xfrm>
              <a:off x="1332" y="1225"/>
              <a:ext cx="33" cy="28"/>
            </a:xfrm>
            <a:custGeom>
              <a:avLst/>
              <a:gdLst>
                <a:gd name="T0" fmla="*/ 14 w 14"/>
                <a:gd name="T1" fmla="*/ 10 h 12"/>
                <a:gd name="T2" fmla="*/ 11 w 14"/>
                <a:gd name="T3" fmla="*/ 12 h 12"/>
                <a:gd name="T4" fmla="*/ 0 w 14"/>
                <a:gd name="T5" fmla="*/ 1 h 12"/>
                <a:gd name="T6" fmla="*/ 3 w 14"/>
                <a:gd name="T7" fmla="*/ 0 h 12"/>
                <a:gd name="T8" fmla="*/ 14 w 14"/>
                <a:gd name="T9" fmla="*/ 10 h 12"/>
              </a:gdLst>
              <a:ahLst/>
              <a:cxnLst>
                <a:cxn ang="0">
                  <a:pos x="T0" y="T1"/>
                </a:cxn>
                <a:cxn ang="0">
                  <a:pos x="T2" y="T3"/>
                </a:cxn>
                <a:cxn ang="0">
                  <a:pos x="T4" y="T5"/>
                </a:cxn>
                <a:cxn ang="0">
                  <a:pos x="T6" y="T7"/>
                </a:cxn>
                <a:cxn ang="0">
                  <a:pos x="T8" y="T9"/>
                </a:cxn>
              </a:cxnLst>
              <a:rect l="0" t="0" r="r" b="b"/>
              <a:pathLst>
                <a:path w="14" h="12">
                  <a:moveTo>
                    <a:pt x="14" y="10"/>
                  </a:moveTo>
                  <a:cubicBezTo>
                    <a:pt x="13" y="12"/>
                    <a:pt x="12" y="11"/>
                    <a:pt x="11" y="12"/>
                  </a:cubicBezTo>
                  <a:cubicBezTo>
                    <a:pt x="9" y="6"/>
                    <a:pt x="1" y="8"/>
                    <a:pt x="0" y="1"/>
                  </a:cubicBezTo>
                  <a:cubicBezTo>
                    <a:pt x="1" y="0"/>
                    <a:pt x="2" y="1"/>
                    <a:pt x="3" y="0"/>
                  </a:cubicBezTo>
                  <a:cubicBezTo>
                    <a:pt x="5" y="4"/>
                    <a:pt x="12" y="6"/>
                    <a:pt x="1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14">
              <a:extLst>
                <a:ext uri="{FF2B5EF4-FFF2-40B4-BE49-F238E27FC236}">
                  <a16:creationId xmlns="" xmlns:a16="http://schemas.microsoft.com/office/drawing/2014/main" id="{DD822712-CCF7-6B41-9842-17CB331E1A27}"/>
                </a:ext>
              </a:extLst>
            </p:cNvPr>
            <p:cNvSpPr>
              <a:spLocks/>
            </p:cNvSpPr>
            <p:nvPr/>
          </p:nvSpPr>
          <p:spPr bwMode="auto">
            <a:xfrm>
              <a:off x="1114" y="1027"/>
              <a:ext cx="33" cy="28"/>
            </a:xfrm>
            <a:custGeom>
              <a:avLst/>
              <a:gdLst>
                <a:gd name="T0" fmla="*/ 14 w 14"/>
                <a:gd name="T1" fmla="*/ 9 h 12"/>
                <a:gd name="T2" fmla="*/ 0 w 14"/>
                <a:gd name="T3" fmla="*/ 3 h 12"/>
                <a:gd name="T4" fmla="*/ 3 w 14"/>
                <a:gd name="T5" fmla="*/ 0 h 12"/>
                <a:gd name="T6" fmla="*/ 14 w 14"/>
                <a:gd name="T7" fmla="*/ 9 h 12"/>
              </a:gdLst>
              <a:ahLst/>
              <a:cxnLst>
                <a:cxn ang="0">
                  <a:pos x="T0" y="T1"/>
                </a:cxn>
                <a:cxn ang="0">
                  <a:pos x="T2" y="T3"/>
                </a:cxn>
                <a:cxn ang="0">
                  <a:pos x="T4" y="T5"/>
                </a:cxn>
                <a:cxn ang="0">
                  <a:pos x="T6" y="T7"/>
                </a:cxn>
              </a:cxnLst>
              <a:rect l="0" t="0" r="r" b="b"/>
              <a:pathLst>
                <a:path w="14" h="12">
                  <a:moveTo>
                    <a:pt x="14" y="9"/>
                  </a:moveTo>
                  <a:cubicBezTo>
                    <a:pt x="9" y="12"/>
                    <a:pt x="5" y="4"/>
                    <a:pt x="0" y="3"/>
                  </a:cubicBezTo>
                  <a:cubicBezTo>
                    <a:pt x="0" y="2"/>
                    <a:pt x="2" y="1"/>
                    <a:pt x="3" y="0"/>
                  </a:cubicBezTo>
                  <a:cubicBezTo>
                    <a:pt x="6" y="2"/>
                    <a:pt x="12" y="5"/>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65" name="AutoShape 3">
            <a:extLst>
              <a:ext uri="{FF2B5EF4-FFF2-40B4-BE49-F238E27FC236}">
                <a16:creationId xmlns="" xmlns:a16="http://schemas.microsoft.com/office/drawing/2014/main" id="{EED32270-C6B3-BD4F-AE32-2797F4409E96}"/>
              </a:ext>
            </a:extLst>
          </p:cNvPr>
          <p:cNvSpPr>
            <a:spLocks noChangeArrowheads="1"/>
          </p:cNvSpPr>
          <p:nvPr/>
        </p:nvSpPr>
        <p:spPr bwMode="auto">
          <a:xfrm>
            <a:off x="2339753" y="3087281"/>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166" name="组合 165">
            <a:extLst>
              <a:ext uri="{FF2B5EF4-FFF2-40B4-BE49-F238E27FC236}">
                <a16:creationId xmlns="" xmlns:a16="http://schemas.microsoft.com/office/drawing/2014/main" id="{6FE13480-9CE1-F44D-9640-4516C6849EBA}"/>
              </a:ext>
            </a:extLst>
          </p:cNvPr>
          <p:cNvGrpSpPr/>
          <p:nvPr/>
        </p:nvGrpSpPr>
        <p:grpSpPr>
          <a:xfrm>
            <a:off x="3111962" y="3087281"/>
            <a:ext cx="685922" cy="400110"/>
            <a:chOff x="5063542" y="1324925"/>
            <a:chExt cx="1292931" cy="1297655"/>
          </a:xfrm>
        </p:grpSpPr>
        <p:sp>
          <p:nvSpPr>
            <p:cNvPr id="167" name="AutoShape 4">
              <a:extLst>
                <a:ext uri="{FF2B5EF4-FFF2-40B4-BE49-F238E27FC236}">
                  <a16:creationId xmlns="" xmlns:a16="http://schemas.microsoft.com/office/drawing/2014/main" id="{DDEEC690-0B97-3F4B-83F6-8B7061BE447B}"/>
                </a:ext>
              </a:extLst>
            </p:cNvPr>
            <p:cNvSpPr>
              <a:spLocks noChangeArrowheads="1"/>
            </p:cNvSpPr>
            <p:nvPr/>
          </p:nvSpPr>
          <p:spPr bwMode="auto">
            <a:xfrm>
              <a:off x="5063542" y="1324925"/>
              <a:ext cx="120872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68" name="WordArt 7">
              <a:extLst>
                <a:ext uri="{FF2B5EF4-FFF2-40B4-BE49-F238E27FC236}">
                  <a16:creationId xmlns="" xmlns:a16="http://schemas.microsoft.com/office/drawing/2014/main" id="{CD016FAE-9FDC-D241-9497-21A40B104A73}"/>
                </a:ext>
              </a:extLst>
            </p:cNvPr>
            <p:cNvSpPr>
              <a:spLocks noChangeArrowheads="1" noChangeShapeType="1"/>
            </p:cNvSpPr>
            <p:nvPr/>
          </p:nvSpPr>
          <p:spPr bwMode="auto">
            <a:xfrm>
              <a:off x="5106696" y="1579461"/>
              <a:ext cx="1249777"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回发票</a:t>
              </a:r>
            </a:p>
          </p:txBody>
        </p:sp>
      </p:grpSp>
      <p:grpSp>
        <p:nvGrpSpPr>
          <p:cNvPr id="169" name="组合 168">
            <a:extLst>
              <a:ext uri="{FF2B5EF4-FFF2-40B4-BE49-F238E27FC236}">
                <a16:creationId xmlns="" xmlns:a16="http://schemas.microsoft.com/office/drawing/2014/main" id="{0159D0C6-7D46-AD44-A25F-574B6EF712E1}"/>
              </a:ext>
            </a:extLst>
          </p:cNvPr>
          <p:cNvGrpSpPr/>
          <p:nvPr/>
        </p:nvGrpSpPr>
        <p:grpSpPr>
          <a:xfrm>
            <a:off x="1544313" y="3087281"/>
            <a:ext cx="872147" cy="400110"/>
            <a:chOff x="2555777" y="1324925"/>
            <a:chExt cx="1292562" cy="1297655"/>
          </a:xfrm>
        </p:grpSpPr>
        <p:sp>
          <p:nvSpPr>
            <p:cNvPr id="170" name="AutoShape 9">
              <a:extLst>
                <a:ext uri="{FF2B5EF4-FFF2-40B4-BE49-F238E27FC236}">
                  <a16:creationId xmlns="" xmlns:a16="http://schemas.microsoft.com/office/drawing/2014/main" id="{16E6B13C-BDFA-7643-BE41-DF9009493BF0}"/>
                </a:ext>
              </a:extLst>
            </p:cNvPr>
            <p:cNvSpPr>
              <a:spLocks noChangeArrowheads="1"/>
            </p:cNvSpPr>
            <p:nvPr/>
          </p:nvSpPr>
          <p:spPr bwMode="auto">
            <a:xfrm>
              <a:off x="2555777" y="1324925"/>
              <a:ext cx="123547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71" name="WordArt 10">
              <a:extLst>
                <a:ext uri="{FF2B5EF4-FFF2-40B4-BE49-F238E27FC236}">
                  <a16:creationId xmlns="" xmlns:a16="http://schemas.microsoft.com/office/drawing/2014/main" id="{42D36B73-77B5-7547-A317-6FAB20629BF0}"/>
                </a:ext>
              </a:extLst>
            </p:cNvPr>
            <p:cNvSpPr>
              <a:spLocks noChangeArrowheads="1" noChangeShapeType="1"/>
            </p:cNvSpPr>
            <p:nvPr/>
          </p:nvSpPr>
          <p:spPr bwMode="auto">
            <a:xfrm>
              <a:off x="2655844" y="1524722"/>
              <a:ext cx="1192495"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个人垫款</a:t>
              </a:r>
            </a:p>
          </p:txBody>
        </p:sp>
      </p:grpSp>
      <p:sp>
        <p:nvSpPr>
          <p:cNvPr id="172" name="WordArt 10">
            <a:extLst>
              <a:ext uri="{FF2B5EF4-FFF2-40B4-BE49-F238E27FC236}">
                <a16:creationId xmlns="" xmlns:a16="http://schemas.microsoft.com/office/drawing/2014/main" id="{698521EE-3B62-DB47-A66F-26A2679F1DFC}"/>
              </a:ext>
            </a:extLst>
          </p:cNvPr>
          <p:cNvSpPr>
            <a:spLocks noChangeArrowheads="1" noChangeShapeType="1"/>
          </p:cNvSpPr>
          <p:nvPr/>
        </p:nvSpPr>
        <p:spPr bwMode="auto">
          <a:xfrm>
            <a:off x="2378078" y="3155198"/>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73" name="组合 172">
            <a:extLst>
              <a:ext uri="{FF2B5EF4-FFF2-40B4-BE49-F238E27FC236}">
                <a16:creationId xmlns="" xmlns:a16="http://schemas.microsoft.com/office/drawing/2014/main" id="{972709B9-E159-9345-96CD-395A2D67E947}"/>
              </a:ext>
            </a:extLst>
          </p:cNvPr>
          <p:cNvGrpSpPr/>
          <p:nvPr/>
        </p:nvGrpSpPr>
        <p:grpSpPr>
          <a:xfrm>
            <a:off x="3707905" y="3087281"/>
            <a:ext cx="871611" cy="400110"/>
            <a:chOff x="5063543" y="1324925"/>
            <a:chExt cx="1219592" cy="1297655"/>
          </a:xfrm>
        </p:grpSpPr>
        <p:sp>
          <p:nvSpPr>
            <p:cNvPr id="174" name="AutoShape 4">
              <a:extLst>
                <a:ext uri="{FF2B5EF4-FFF2-40B4-BE49-F238E27FC236}">
                  <a16:creationId xmlns="" xmlns:a16="http://schemas.microsoft.com/office/drawing/2014/main" id="{5B6113D1-1C6E-E743-BCE2-3B09609CD57D}"/>
                </a:ext>
              </a:extLst>
            </p:cNvPr>
            <p:cNvSpPr>
              <a:spLocks noChangeArrowheads="1"/>
            </p:cNvSpPr>
            <p:nvPr/>
          </p:nvSpPr>
          <p:spPr bwMode="auto">
            <a:xfrm>
              <a:off x="5063543" y="1324925"/>
              <a:ext cx="1185850" cy="1297655"/>
            </a:xfrm>
            <a:prstGeom prst="chevron">
              <a:avLst>
                <a:gd name="adj" fmla="val 30675"/>
              </a:avLst>
            </a:prstGeom>
            <a:solidFill>
              <a:schemeClr val="accent2">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75" name="WordArt 7">
              <a:extLst>
                <a:ext uri="{FF2B5EF4-FFF2-40B4-BE49-F238E27FC236}">
                  <a16:creationId xmlns="" xmlns:a16="http://schemas.microsoft.com/office/drawing/2014/main" id="{86946DC9-2328-5B40-987F-ACC0A75D744D}"/>
                </a:ext>
              </a:extLst>
            </p:cNvPr>
            <p:cNvSpPr>
              <a:spLocks noChangeArrowheads="1" noChangeShapeType="1"/>
            </p:cNvSpPr>
            <p:nvPr/>
          </p:nvSpPr>
          <p:spPr bwMode="auto">
            <a:xfrm>
              <a:off x="5135877" y="1571749"/>
              <a:ext cx="1147258"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费用报销</a:t>
              </a:r>
            </a:p>
          </p:txBody>
        </p:sp>
      </p:grpSp>
      <p:sp>
        <p:nvSpPr>
          <p:cNvPr id="176" name="AutoShape 3">
            <a:extLst>
              <a:ext uri="{FF2B5EF4-FFF2-40B4-BE49-F238E27FC236}">
                <a16:creationId xmlns="" xmlns:a16="http://schemas.microsoft.com/office/drawing/2014/main" id="{8C70045B-D5C5-B045-BDCC-9B0AA1B70480}"/>
              </a:ext>
            </a:extLst>
          </p:cNvPr>
          <p:cNvSpPr>
            <a:spLocks noChangeArrowheads="1"/>
          </p:cNvSpPr>
          <p:nvPr/>
        </p:nvSpPr>
        <p:spPr bwMode="auto">
          <a:xfrm>
            <a:off x="2339752" y="3559265"/>
            <a:ext cx="83362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177" name="组合 176">
            <a:extLst>
              <a:ext uri="{FF2B5EF4-FFF2-40B4-BE49-F238E27FC236}">
                <a16:creationId xmlns="" xmlns:a16="http://schemas.microsoft.com/office/drawing/2014/main" id="{710C93BF-5491-C44F-918A-9698F94BBDCD}"/>
              </a:ext>
            </a:extLst>
          </p:cNvPr>
          <p:cNvGrpSpPr/>
          <p:nvPr/>
        </p:nvGrpSpPr>
        <p:grpSpPr>
          <a:xfrm>
            <a:off x="3111962" y="3559265"/>
            <a:ext cx="667950" cy="400110"/>
            <a:chOff x="5063542" y="1324925"/>
            <a:chExt cx="1259056" cy="1297655"/>
          </a:xfrm>
        </p:grpSpPr>
        <p:sp>
          <p:nvSpPr>
            <p:cNvPr id="178" name="AutoShape 4">
              <a:extLst>
                <a:ext uri="{FF2B5EF4-FFF2-40B4-BE49-F238E27FC236}">
                  <a16:creationId xmlns="" xmlns:a16="http://schemas.microsoft.com/office/drawing/2014/main" id="{E91F9FDB-FE31-3B4A-9B38-22E9749980BF}"/>
                </a:ext>
              </a:extLst>
            </p:cNvPr>
            <p:cNvSpPr>
              <a:spLocks noChangeArrowheads="1"/>
            </p:cNvSpPr>
            <p:nvPr/>
          </p:nvSpPr>
          <p:spPr bwMode="auto">
            <a:xfrm>
              <a:off x="5063542" y="1324925"/>
              <a:ext cx="1205789"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79" name="WordArt 7">
              <a:extLst>
                <a:ext uri="{FF2B5EF4-FFF2-40B4-BE49-F238E27FC236}">
                  <a16:creationId xmlns="" xmlns:a16="http://schemas.microsoft.com/office/drawing/2014/main" id="{953891CD-A1D6-1B4A-A5D9-7D783DB08A6D}"/>
                </a:ext>
              </a:extLst>
            </p:cNvPr>
            <p:cNvSpPr>
              <a:spLocks noChangeArrowheads="1" noChangeShapeType="1"/>
            </p:cNvSpPr>
            <p:nvPr/>
          </p:nvSpPr>
          <p:spPr bwMode="auto">
            <a:xfrm>
              <a:off x="5066507" y="1558750"/>
              <a:ext cx="1256091"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回发票</a:t>
              </a:r>
            </a:p>
          </p:txBody>
        </p:sp>
      </p:grpSp>
      <p:grpSp>
        <p:nvGrpSpPr>
          <p:cNvPr id="180" name="组合 179">
            <a:extLst>
              <a:ext uri="{FF2B5EF4-FFF2-40B4-BE49-F238E27FC236}">
                <a16:creationId xmlns="" xmlns:a16="http://schemas.microsoft.com/office/drawing/2014/main" id="{868C296C-1C6F-4E49-B714-796F9E232C8B}"/>
              </a:ext>
            </a:extLst>
          </p:cNvPr>
          <p:cNvGrpSpPr/>
          <p:nvPr/>
        </p:nvGrpSpPr>
        <p:grpSpPr>
          <a:xfrm>
            <a:off x="1544315" y="3559265"/>
            <a:ext cx="841392" cy="400110"/>
            <a:chOff x="2555778" y="1324925"/>
            <a:chExt cx="1280088" cy="1297655"/>
          </a:xfrm>
        </p:grpSpPr>
        <p:sp>
          <p:nvSpPr>
            <p:cNvPr id="181" name="AutoShape 9">
              <a:extLst>
                <a:ext uri="{FF2B5EF4-FFF2-40B4-BE49-F238E27FC236}">
                  <a16:creationId xmlns="" xmlns:a16="http://schemas.microsoft.com/office/drawing/2014/main" id="{9A12FF7F-54E4-364D-8B3F-F5E48BE7D4FB}"/>
                </a:ext>
              </a:extLst>
            </p:cNvPr>
            <p:cNvSpPr>
              <a:spLocks noChangeArrowheads="1"/>
            </p:cNvSpPr>
            <p:nvPr/>
          </p:nvSpPr>
          <p:spPr bwMode="auto">
            <a:xfrm>
              <a:off x="2555778" y="1324925"/>
              <a:ext cx="1280088" cy="1297655"/>
            </a:xfrm>
            <a:prstGeom prst="chevron">
              <a:avLst>
                <a:gd name="adj" fmla="val 30675"/>
              </a:avLst>
            </a:prstGeom>
            <a:solidFill>
              <a:schemeClr val="accent5">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82" name="WordArt 10">
              <a:extLst>
                <a:ext uri="{FF2B5EF4-FFF2-40B4-BE49-F238E27FC236}">
                  <a16:creationId xmlns="" xmlns:a16="http://schemas.microsoft.com/office/drawing/2014/main" id="{8303030F-5EF2-3541-BDE8-38C766C16C23}"/>
                </a:ext>
              </a:extLst>
            </p:cNvPr>
            <p:cNvSpPr>
              <a:spLocks noChangeArrowheads="1" noChangeShapeType="1"/>
            </p:cNvSpPr>
            <p:nvPr/>
          </p:nvSpPr>
          <p:spPr bwMode="auto">
            <a:xfrm>
              <a:off x="2619643" y="1558753"/>
              <a:ext cx="1211117"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公司借款</a:t>
              </a:r>
            </a:p>
          </p:txBody>
        </p:sp>
      </p:grpSp>
      <p:sp>
        <p:nvSpPr>
          <p:cNvPr id="183" name="WordArt 10">
            <a:extLst>
              <a:ext uri="{FF2B5EF4-FFF2-40B4-BE49-F238E27FC236}">
                <a16:creationId xmlns="" xmlns:a16="http://schemas.microsoft.com/office/drawing/2014/main" id="{1FF54E52-A845-5E41-B4B6-B2945C0918DC}"/>
              </a:ext>
            </a:extLst>
          </p:cNvPr>
          <p:cNvSpPr>
            <a:spLocks noChangeArrowheads="1" noChangeShapeType="1"/>
          </p:cNvSpPr>
          <p:nvPr/>
        </p:nvSpPr>
        <p:spPr bwMode="auto">
          <a:xfrm>
            <a:off x="2339752" y="3637756"/>
            <a:ext cx="823123"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84" name="组合 183">
            <a:extLst>
              <a:ext uri="{FF2B5EF4-FFF2-40B4-BE49-F238E27FC236}">
                <a16:creationId xmlns="" xmlns:a16="http://schemas.microsoft.com/office/drawing/2014/main" id="{F86EFEB7-9178-0943-9343-03665698A202}"/>
              </a:ext>
            </a:extLst>
          </p:cNvPr>
          <p:cNvGrpSpPr/>
          <p:nvPr/>
        </p:nvGrpSpPr>
        <p:grpSpPr>
          <a:xfrm>
            <a:off x="3693850" y="3559264"/>
            <a:ext cx="878150" cy="400110"/>
            <a:chOff x="5063542" y="1324925"/>
            <a:chExt cx="1229508" cy="1297655"/>
          </a:xfrm>
        </p:grpSpPr>
        <p:sp>
          <p:nvSpPr>
            <p:cNvPr id="185" name="AutoShape 4">
              <a:extLst>
                <a:ext uri="{FF2B5EF4-FFF2-40B4-BE49-F238E27FC236}">
                  <a16:creationId xmlns="" xmlns:a16="http://schemas.microsoft.com/office/drawing/2014/main" id="{67E8E82B-DCEC-5C49-A275-231C6FD77330}"/>
                </a:ext>
              </a:extLst>
            </p:cNvPr>
            <p:cNvSpPr>
              <a:spLocks noChangeArrowheads="1"/>
            </p:cNvSpPr>
            <p:nvPr/>
          </p:nvSpPr>
          <p:spPr bwMode="auto">
            <a:xfrm>
              <a:off x="5063542" y="1324925"/>
              <a:ext cx="1203064" cy="1297655"/>
            </a:xfrm>
            <a:prstGeom prst="chevron">
              <a:avLst>
                <a:gd name="adj" fmla="val 30675"/>
              </a:avLst>
            </a:prstGeom>
            <a:solidFill>
              <a:schemeClr val="accent5">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86" name="WordArt 7">
              <a:extLst>
                <a:ext uri="{FF2B5EF4-FFF2-40B4-BE49-F238E27FC236}">
                  <a16:creationId xmlns="" xmlns:a16="http://schemas.microsoft.com/office/drawing/2014/main" id="{04B21827-A0B3-434B-A6E2-A49EBABAA637}"/>
                </a:ext>
              </a:extLst>
            </p:cNvPr>
            <p:cNvSpPr>
              <a:spLocks noChangeArrowheads="1" noChangeShapeType="1"/>
            </p:cNvSpPr>
            <p:nvPr/>
          </p:nvSpPr>
          <p:spPr bwMode="auto">
            <a:xfrm>
              <a:off x="5145791" y="1573601"/>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费用报销</a:t>
              </a:r>
            </a:p>
          </p:txBody>
        </p:sp>
      </p:grpSp>
      <p:grpSp>
        <p:nvGrpSpPr>
          <p:cNvPr id="187" name="组合 186">
            <a:extLst>
              <a:ext uri="{FF2B5EF4-FFF2-40B4-BE49-F238E27FC236}">
                <a16:creationId xmlns="" xmlns:a16="http://schemas.microsoft.com/office/drawing/2014/main" id="{428502CB-BD99-2A48-87AA-22C8F22ACE1E}"/>
              </a:ext>
            </a:extLst>
          </p:cNvPr>
          <p:cNvGrpSpPr/>
          <p:nvPr/>
        </p:nvGrpSpPr>
        <p:grpSpPr>
          <a:xfrm>
            <a:off x="4504988" y="3087146"/>
            <a:ext cx="715084" cy="400110"/>
            <a:chOff x="5063542" y="1324925"/>
            <a:chExt cx="1230233" cy="1297655"/>
          </a:xfrm>
        </p:grpSpPr>
        <p:sp>
          <p:nvSpPr>
            <p:cNvPr id="188" name="AutoShape 4">
              <a:extLst>
                <a:ext uri="{FF2B5EF4-FFF2-40B4-BE49-F238E27FC236}">
                  <a16:creationId xmlns="" xmlns:a16="http://schemas.microsoft.com/office/drawing/2014/main" id="{656EEB81-C60C-2844-AEC8-83E3E78B8B7D}"/>
                </a:ext>
              </a:extLst>
            </p:cNvPr>
            <p:cNvSpPr>
              <a:spLocks noChangeArrowheads="1"/>
            </p:cNvSpPr>
            <p:nvPr/>
          </p:nvSpPr>
          <p:spPr bwMode="auto">
            <a:xfrm>
              <a:off x="5063542" y="1324925"/>
              <a:ext cx="1147260"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89" name="WordArt 7">
              <a:extLst>
                <a:ext uri="{FF2B5EF4-FFF2-40B4-BE49-F238E27FC236}">
                  <a16:creationId xmlns="" xmlns:a16="http://schemas.microsoft.com/office/drawing/2014/main" id="{99144AE0-219F-6649-8299-23C6EE9DE5B4}"/>
                </a:ext>
              </a:extLst>
            </p:cNvPr>
            <p:cNvSpPr>
              <a:spLocks noChangeArrowheads="1" noChangeShapeType="1"/>
            </p:cNvSpPr>
            <p:nvPr/>
          </p:nvSpPr>
          <p:spPr bwMode="auto">
            <a:xfrm>
              <a:off x="5146516" y="1564912"/>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付垫款</a:t>
              </a:r>
            </a:p>
          </p:txBody>
        </p:sp>
      </p:grpSp>
      <p:sp>
        <p:nvSpPr>
          <p:cNvPr id="190" name="AutoShape 3">
            <a:extLst>
              <a:ext uri="{FF2B5EF4-FFF2-40B4-BE49-F238E27FC236}">
                <a16:creationId xmlns="" xmlns:a16="http://schemas.microsoft.com/office/drawing/2014/main" id="{F9779561-5154-3346-AADD-3937D663E20C}"/>
              </a:ext>
            </a:extLst>
          </p:cNvPr>
          <p:cNvSpPr>
            <a:spLocks noChangeArrowheads="1"/>
          </p:cNvSpPr>
          <p:nvPr/>
        </p:nvSpPr>
        <p:spPr bwMode="auto">
          <a:xfrm>
            <a:off x="2257240" y="1573017"/>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191" name="组合 190">
            <a:extLst>
              <a:ext uri="{FF2B5EF4-FFF2-40B4-BE49-F238E27FC236}">
                <a16:creationId xmlns="" xmlns:a16="http://schemas.microsoft.com/office/drawing/2014/main" id="{8383C3D7-DDDD-9D4C-B5F6-7F9B250F0327}"/>
              </a:ext>
            </a:extLst>
          </p:cNvPr>
          <p:cNvGrpSpPr/>
          <p:nvPr/>
        </p:nvGrpSpPr>
        <p:grpSpPr>
          <a:xfrm>
            <a:off x="2987824" y="1573017"/>
            <a:ext cx="809277" cy="400110"/>
            <a:chOff x="5063542" y="1324925"/>
            <a:chExt cx="1525450" cy="1297655"/>
          </a:xfrm>
        </p:grpSpPr>
        <p:sp>
          <p:nvSpPr>
            <p:cNvPr id="192" name="AutoShape 4">
              <a:extLst>
                <a:ext uri="{FF2B5EF4-FFF2-40B4-BE49-F238E27FC236}">
                  <a16:creationId xmlns="" xmlns:a16="http://schemas.microsoft.com/office/drawing/2014/main" id="{BBBF5AA2-621A-E247-B0FA-674BFCC7AF1A}"/>
                </a:ext>
              </a:extLst>
            </p:cNvPr>
            <p:cNvSpPr>
              <a:spLocks noChangeArrowheads="1"/>
            </p:cNvSpPr>
            <p:nvPr/>
          </p:nvSpPr>
          <p:spPr bwMode="auto">
            <a:xfrm>
              <a:off x="5063542" y="1324925"/>
              <a:ext cx="1419044"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93" name="WordArt 7">
              <a:extLst>
                <a:ext uri="{FF2B5EF4-FFF2-40B4-BE49-F238E27FC236}">
                  <a16:creationId xmlns="" xmlns:a16="http://schemas.microsoft.com/office/drawing/2014/main" id="{10FD6E69-2AEB-9A45-A00A-0F5FC6909D0F}"/>
                </a:ext>
              </a:extLst>
            </p:cNvPr>
            <p:cNvSpPr>
              <a:spLocks noChangeArrowheads="1" noChangeShapeType="1"/>
            </p:cNvSpPr>
            <p:nvPr/>
          </p:nvSpPr>
          <p:spPr bwMode="auto">
            <a:xfrm>
              <a:off x="5072822" y="1560044"/>
              <a:ext cx="151617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提供发票</a:t>
              </a:r>
            </a:p>
          </p:txBody>
        </p:sp>
      </p:grpSp>
      <p:grpSp>
        <p:nvGrpSpPr>
          <p:cNvPr id="194" name="组合 193">
            <a:extLst>
              <a:ext uri="{FF2B5EF4-FFF2-40B4-BE49-F238E27FC236}">
                <a16:creationId xmlns="" xmlns:a16="http://schemas.microsoft.com/office/drawing/2014/main" id="{280DF122-E01A-A04B-96A4-F42CB0468068}"/>
              </a:ext>
            </a:extLst>
          </p:cNvPr>
          <p:cNvGrpSpPr/>
          <p:nvPr/>
        </p:nvGrpSpPr>
        <p:grpSpPr>
          <a:xfrm>
            <a:off x="1475656" y="1573017"/>
            <a:ext cx="849485" cy="400110"/>
            <a:chOff x="2555777" y="1324925"/>
            <a:chExt cx="1258976" cy="1297655"/>
          </a:xfrm>
        </p:grpSpPr>
        <p:sp>
          <p:nvSpPr>
            <p:cNvPr id="195" name="AutoShape 9">
              <a:extLst>
                <a:ext uri="{FF2B5EF4-FFF2-40B4-BE49-F238E27FC236}">
                  <a16:creationId xmlns="" xmlns:a16="http://schemas.microsoft.com/office/drawing/2014/main" id="{5DFC29B6-2329-0D44-BC13-35EA87516C35}"/>
                </a:ext>
              </a:extLst>
            </p:cNvPr>
            <p:cNvSpPr>
              <a:spLocks noChangeArrowheads="1"/>
            </p:cNvSpPr>
            <p:nvPr/>
          </p:nvSpPr>
          <p:spPr bwMode="auto">
            <a:xfrm>
              <a:off x="2555777" y="1324925"/>
              <a:ext cx="1235472" cy="1297655"/>
            </a:xfrm>
            <a:prstGeom prst="chevron">
              <a:avLst>
                <a:gd name="adj" fmla="val 30675"/>
              </a:avLst>
            </a:prstGeom>
            <a:solidFill>
              <a:schemeClr val="accent6">
                <a:lumMod val="75000"/>
              </a:schemeClr>
            </a:solidFill>
            <a:ln w="19050">
              <a:solidFill>
                <a:schemeClr val="bg1">
                  <a:lumMod val="75000"/>
                  <a:alpha val="2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96" name="WordArt 10">
              <a:extLst>
                <a:ext uri="{FF2B5EF4-FFF2-40B4-BE49-F238E27FC236}">
                  <a16:creationId xmlns="" xmlns:a16="http://schemas.microsoft.com/office/drawing/2014/main" id="{668EE2BD-0365-9A45-899A-841AB59A3A00}"/>
                </a:ext>
              </a:extLst>
            </p:cNvPr>
            <p:cNvSpPr>
              <a:spLocks noChangeArrowheads="1" noChangeShapeType="1"/>
            </p:cNvSpPr>
            <p:nvPr/>
          </p:nvSpPr>
          <p:spPr bwMode="auto">
            <a:xfrm>
              <a:off x="2622257" y="1441348"/>
              <a:ext cx="1192496"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签订合同</a:t>
              </a:r>
            </a:p>
          </p:txBody>
        </p:sp>
      </p:grpSp>
      <p:sp>
        <p:nvSpPr>
          <p:cNvPr id="197" name="WordArt 10">
            <a:extLst>
              <a:ext uri="{FF2B5EF4-FFF2-40B4-BE49-F238E27FC236}">
                <a16:creationId xmlns="" xmlns:a16="http://schemas.microsoft.com/office/drawing/2014/main" id="{CF344F7A-DD8D-D44B-92C1-6FAC4666FF68}"/>
              </a:ext>
            </a:extLst>
          </p:cNvPr>
          <p:cNvSpPr>
            <a:spLocks noChangeArrowheads="1" noChangeShapeType="1"/>
          </p:cNvSpPr>
          <p:nvPr/>
        </p:nvSpPr>
        <p:spPr bwMode="auto">
          <a:xfrm>
            <a:off x="2271786" y="1640934"/>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98" name="组合 197">
            <a:extLst>
              <a:ext uri="{FF2B5EF4-FFF2-40B4-BE49-F238E27FC236}">
                <a16:creationId xmlns="" xmlns:a16="http://schemas.microsoft.com/office/drawing/2014/main" id="{DB127ABA-1E50-D046-BEC6-99DB85E8A566}"/>
              </a:ext>
            </a:extLst>
          </p:cNvPr>
          <p:cNvGrpSpPr/>
          <p:nvPr/>
        </p:nvGrpSpPr>
        <p:grpSpPr>
          <a:xfrm>
            <a:off x="3692788" y="1573017"/>
            <a:ext cx="860985" cy="400110"/>
            <a:chOff x="5063543" y="1324925"/>
            <a:chExt cx="1204723" cy="1297655"/>
          </a:xfrm>
        </p:grpSpPr>
        <p:sp>
          <p:nvSpPr>
            <p:cNvPr id="199" name="AutoShape 4">
              <a:extLst>
                <a:ext uri="{FF2B5EF4-FFF2-40B4-BE49-F238E27FC236}">
                  <a16:creationId xmlns="" xmlns:a16="http://schemas.microsoft.com/office/drawing/2014/main" id="{ADD53EFE-0585-2249-A58A-90CC37EA9EBD}"/>
                </a:ext>
              </a:extLst>
            </p:cNvPr>
            <p:cNvSpPr>
              <a:spLocks noChangeArrowheads="1"/>
            </p:cNvSpPr>
            <p:nvPr/>
          </p:nvSpPr>
          <p:spPr bwMode="auto">
            <a:xfrm>
              <a:off x="5063543" y="1324925"/>
              <a:ext cx="1185850" cy="1297655"/>
            </a:xfrm>
            <a:prstGeom prst="chevron">
              <a:avLst>
                <a:gd name="adj" fmla="val 30675"/>
              </a:avLst>
            </a:prstGeom>
            <a:solidFill>
              <a:schemeClr val="accent6">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00" name="WordArt 7">
              <a:extLst>
                <a:ext uri="{FF2B5EF4-FFF2-40B4-BE49-F238E27FC236}">
                  <a16:creationId xmlns="" xmlns:a16="http://schemas.microsoft.com/office/drawing/2014/main" id="{3EB88AC8-E4EF-404F-BEB2-8807077A3E8B}"/>
                </a:ext>
              </a:extLst>
            </p:cNvPr>
            <p:cNvSpPr>
              <a:spLocks noChangeArrowheads="1" noChangeShapeType="1"/>
            </p:cNvSpPr>
            <p:nvPr/>
          </p:nvSpPr>
          <p:spPr bwMode="auto">
            <a:xfrm>
              <a:off x="5121006" y="1524125"/>
              <a:ext cx="114726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合同挂账</a:t>
              </a:r>
            </a:p>
          </p:txBody>
        </p:sp>
      </p:grpSp>
      <p:grpSp>
        <p:nvGrpSpPr>
          <p:cNvPr id="201" name="组合 200">
            <a:extLst>
              <a:ext uri="{FF2B5EF4-FFF2-40B4-BE49-F238E27FC236}">
                <a16:creationId xmlns="" xmlns:a16="http://schemas.microsoft.com/office/drawing/2014/main" id="{BFB99668-D425-E54F-8B54-0A7FB0B005FF}"/>
              </a:ext>
            </a:extLst>
          </p:cNvPr>
          <p:cNvGrpSpPr/>
          <p:nvPr/>
        </p:nvGrpSpPr>
        <p:grpSpPr>
          <a:xfrm>
            <a:off x="4468362" y="1572882"/>
            <a:ext cx="869797" cy="400110"/>
            <a:chOff x="5063542" y="1324925"/>
            <a:chExt cx="1496402" cy="1297655"/>
          </a:xfrm>
        </p:grpSpPr>
        <p:sp>
          <p:nvSpPr>
            <p:cNvPr id="202" name="AutoShape 4">
              <a:extLst>
                <a:ext uri="{FF2B5EF4-FFF2-40B4-BE49-F238E27FC236}">
                  <a16:creationId xmlns="" xmlns:a16="http://schemas.microsoft.com/office/drawing/2014/main" id="{49B75573-951A-9A4B-B6CA-23957A7CAD9B}"/>
                </a:ext>
              </a:extLst>
            </p:cNvPr>
            <p:cNvSpPr>
              <a:spLocks noChangeArrowheads="1"/>
            </p:cNvSpPr>
            <p:nvPr/>
          </p:nvSpPr>
          <p:spPr bwMode="auto">
            <a:xfrm>
              <a:off x="5063542" y="1324925"/>
              <a:ext cx="1458035" cy="1297655"/>
            </a:xfrm>
            <a:prstGeom prst="chevron">
              <a:avLst>
                <a:gd name="adj" fmla="val 30675"/>
              </a:avLst>
            </a:prstGeom>
            <a:solidFill>
              <a:schemeClr val="accent6">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03" name="WordArt 7">
              <a:extLst>
                <a:ext uri="{FF2B5EF4-FFF2-40B4-BE49-F238E27FC236}">
                  <a16:creationId xmlns="" xmlns:a16="http://schemas.microsoft.com/office/drawing/2014/main" id="{CFFF9B15-8B17-7B49-9866-A33AE7A042DA}"/>
                </a:ext>
              </a:extLst>
            </p:cNvPr>
            <p:cNvSpPr>
              <a:spLocks noChangeArrowheads="1" noChangeShapeType="1"/>
            </p:cNvSpPr>
            <p:nvPr/>
          </p:nvSpPr>
          <p:spPr bwMode="auto">
            <a:xfrm>
              <a:off x="5101909" y="1488644"/>
              <a:ext cx="1458035"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合同付款</a:t>
              </a:r>
            </a:p>
          </p:txBody>
        </p:sp>
      </p:grpSp>
      <p:sp>
        <p:nvSpPr>
          <p:cNvPr id="204" name="标题 9">
            <a:extLst>
              <a:ext uri="{FF2B5EF4-FFF2-40B4-BE49-F238E27FC236}">
                <a16:creationId xmlns="" xmlns:a16="http://schemas.microsoft.com/office/drawing/2014/main" id="{D15FD24A-5BC9-0043-B353-027BDCA5285C}"/>
              </a:ext>
            </a:extLst>
          </p:cNvPr>
          <p:cNvSpPr txBox="1">
            <a:spLocks/>
          </p:cNvSpPr>
          <p:nvPr/>
        </p:nvSpPr>
        <p:spPr>
          <a:xfrm>
            <a:off x="1393047" y="1194107"/>
            <a:ext cx="3437830"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1400" dirty="0"/>
              <a:t>1</a:t>
            </a:r>
            <a:r>
              <a:rPr lang="zh-CN" altLang="en-US" sz="1400" dirty="0"/>
              <a:t>、有合同（</a:t>
            </a:r>
            <a:r>
              <a:rPr lang="en-US" altLang="zh-CN" sz="1400" dirty="0"/>
              <a:t>2</a:t>
            </a:r>
            <a:r>
              <a:rPr lang="zh-CN" altLang="en-US" sz="1400" dirty="0"/>
              <a:t>万以上）</a:t>
            </a:r>
          </a:p>
        </p:txBody>
      </p:sp>
      <p:sp>
        <p:nvSpPr>
          <p:cNvPr id="205" name="标题 9">
            <a:extLst>
              <a:ext uri="{FF2B5EF4-FFF2-40B4-BE49-F238E27FC236}">
                <a16:creationId xmlns="" xmlns:a16="http://schemas.microsoft.com/office/drawing/2014/main" id="{D5C40171-DA0D-E543-B9A9-567CC986EF64}"/>
              </a:ext>
            </a:extLst>
          </p:cNvPr>
          <p:cNvSpPr txBox="1">
            <a:spLocks/>
          </p:cNvSpPr>
          <p:nvPr/>
        </p:nvSpPr>
        <p:spPr>
          <a:xfrm>
            <a:off x="1289566" y="2545232"/>
            <a:ext cx="4680520"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en-US" altLang="zh-CN" sz="1400" dirty="0"/>
              <a:t>2</a:t>
            </a:r>
            <a:r>
              <a:rPr lang="zh-CN" altLang="en-US" sz="1400" dirty="0"/>
              <a:t>、无合同（个人垫款</a:t>
            </a:r>
            <a:r>
              <a:rPr lang="en-US" altLang="zh-CN" sz="1400" dirty="0"/>
              <a:t>+</a:t>
            </a:r>
            <a:r>
              <a:rPr lang="zh-CN" altLang="en-US" sz="1400" dirty="0"/>
              <a:t>公司借款，</a:t>
            </a:r>
            <a:r>
              <a:rPr lang="en-US" altLang="zh-CN" sz="1400" dirty="0"/>
              <a:t>2</a:t>
            </a:r>
            <a:r>
              <a:rPr lang="zh-CN" altLang="en-US" sz="1400" dirty="0"/>
              <a:t>万以下，水电费除外）</a:t>
            </a:r>
          </a:p>
        </p:txBody>
      </p:sp>
      <p:grpSp>
        <p:nvGrpSpPr>
          <p:cNvPr id="206" name="组合 205">
            <a:extLst>
              <a:ext uri="{FF2B5EF4-FFF2-40B4-BE49-F238E27FC236}">
                <a16:creationId xmlns="" xmlns:a16="http://schemas.microsoft.com/office/drawing/2014/main" id="{9E5103F1-5484-4140-8B98-6CC66DEB5519}"/>
              </a:ext>
            </a:extLst>
          </p:cNvPr>
          <p:cNvGrpSpPr/>
          <p:nvPr/>
        </p:nvGrpSpPr>
        <p:grpSpPr>
          <a:xfrm>
            <a:off x="3021982" y="4043848"/>
            <a:ext cx="685922" cy="400110"/>
            <a:chOff x="5063542" y="1324925"/>
            <a:chExt cx="1292931" cy="1297655"/>
          </a:xfrm>
        </p:grpSpPr>
        <p:sp>
          <p:nvSpPr>
            <p:cNvPr id="207" name="AutoShape 4">
              <a:extLst>
                <a:ext uri="{FF2B5EF4-FFF2-40B4-BE49-F238E27FC236}">
                  <a16:creationId xmlns="" xmlns:a16="http://schemas.microsoft.com/office/drawing/2014/main" id="{E6E26312-5698-1448-91B0-BF4F1B13E339}"/>
                </a:ext>
              </a:extLst>
            </p:cNvPr>
            <p:cNvSpPr>
              <a:spLocks noChangeArrowheads="1"/>
            </p:cNvSpPr>
            <p:nvPr/>
          </p:nvSpPr>
          <p:spPr bwMode="auto">
            <a:xfrm>
              <a:off x="5063542" y="1324925"/>
              <a:ext cx="120872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08" name="WordArt 7">
              <a:extLst>
                <a:ext uri="{FF2B5EF4-FFF2-40B4-BE49-F238E27FC236}">
                  <a16:creationId xmlns="" xmlns:a16="http://schemas.microsoft.com/office/drawing/2014/main" id="{8645156B-4E20-214A-92AB-ECCFE9BF9BF1}"/>
                </a:ext>
              </a:extLst>
            </p:cNvPr>
            <p:cNvSpPr>
              <a:spLocks noChangeArrowheads="1" noChangeShapeType="1"/>
            </p:cNvSpPr>
            <p:nvPr/>
          </p:nvSpPr>
          <p:spPr bwMode="auto">
            <a:xfrm>
              <a:off x="5106696" y="1579461"/>
              <a:ext cx="1249777"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回发票</a:t>
              </a:r>
            </a:p>
          </p:txBody>
        </p:sp>
      </p:grpSp>
      <p:grpSp>
        <p:nvGrpSpPr>
          <p:cNvPr id="209" name="组合 208">
            <a:extLst>
              <a:ext uri="{FF2B5EF4-FFF2-40B4-BE49-F238E27FC236}">
                <a16:creationId xmlns="" xmlns:a16="http://schemas.microsoft.com/office/drawing/2014/main" id="{AD2F7F1D-34CD-3445-9AF3-2BDA05C1002C}"/>
              </a:ext>
            </a:extLst>
          </p:cNvPr>
          <p:cNvGrpSpPr/>
          <p:nvPr/>
        </p:nvGrpSpPr>
        <p:grpSpPr>
          <a:xfrm>
            <a:off x="1547665" y="4043848"/>
            <a:ext cx="697121" cy="400110"/>
            <a:chOff x="2555777" y="1324925"/>
            <a:chExt cx="1244365" cy="1297655"/>
          </a:xfrm>
        </p:grpSpPr>
        <p:sp>
          <p:nvSpPr>
            <p:cNvPr id="210" name="AutoShape 9">
              <a:extLst>
                <a:ext uri="{FF2B5EF4-FFF2-40B4-BE49-F238E27FC236}">
                  <a16:creationId xmlns="" xmlns:a16="http://schemas.microsoft.com/office/drawing/2014/main" id="{EFEA0534-6CE9-B045-8F39-BFAD794ED40E}"/>
                </a:ext>
              </a:extLst>
            </p:cNvPr>
            <p:cNvSpPr>
              <a:spLocks noChangeArrowheads="1"/>
            </p:cNvSpPr>
            <p:nvPr/>
          </p:nvSpPr>
          <p:spPr bwMode="auto">
            <a:xfrm>
              <a:off x="2555777" y="1324925"/>
              <a:ext cx="1235472"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11" name="WordArt 10">
              <a:extLst>
                <a:ext uri="{FF2B5EF4-FFF2-40B4-BE49-F238E27FC236}">
                  <a16:creationId xmlns="" xmlns:a16="http://schemas.microsoft.com/office/drawing/2014/main" id="{9F7FC092-2089-A844-9A3E-13E92F5DC243}"/>
                </a:ext>
              </a:extLst>
            </p:cNvPr>
            <p:cNvSpPr>
              <a:spLocks noChangeArrowheads="1" noChangeShapeType="1"/>
            </p:cNvSpPr>
            <p:nvPr/>
          </p:nvSpPr>
          <p:spPr bwMode="auto">
            <a:xfrm>
              <a:off x="2607646" y="1579461"/>
              <a:ext cx="1192496"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未付款</a:t>
              </a:r>
            </a:p>
          </p:txBody>
        </p:sp>
      </p:grpSp>
      <p:sp>
        <p:nvSpPr>
          <p:cNvPr id="212" name="WordArt 10">
            <a:extLst>
              <a:ext uri="{FF2B5EF4-FFF2-40B4-BE49-F238E27FC236}">
                <a16:creationId xmlns="" xmlns:a16="http://schemas.microsoft.com/office/drawing/2014/main" id="{3531A3DC-1A70-994E-9F7F-83B23F78D74D}"/>
              </a:ext>
            </a:extLst>
          </p:cNvPr>
          <p:cNvSpPr>
            <a:spLocks noChangeArrowheads="1" noChangeShapeType="1"/>
          </p:cNvSpPr>
          <p:nvPr/>
        </p:nvSpPr>
        <p:spPr bwMode="auto">
          <a:xfrm>
            <a:off x="2228014" y="4111740"/>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213" name="组合 212">
            <a:extLst>
              <a:ext uri="{FF2B5EF4-FFF2-40B4-BE49-F238E27FC236}">
                <a16:creationId xmlns="" xmlns:a16="http://schemas.microsoft.com/office/drawing/2014/main" id="{1FB7ABC7-386D-574E-BACD-693225C45F55}"/>
              </a:ext>
            </a:extLst>
          </p:cNvPr>
          <p:cNvGrpSpPr/>
          <p:nvPr/>
        </p:nvGrpSpPr>
        <p:grpSpPr>
          <a:xfrm>
            <a:off x="3635896" y="4043848"/>
            <a:ext cx="871611" cy="400110"/>
            <a:chOff x="5063543" y="1324925"/>
            <a:chExt cx="1219593" cy="1297655"/>
          </a:xfrm>
        </p:grpSpPr>
        <p:sp>
          <p:nvSpPr>
            <p:cNvPr id="214" name="AutoShape 4">
              <a:extLst>
                <a:ext uri="{FF2B5EF4-FFF2-40B4-BE49-F238E27FC236}">
                  <a16:creationId xmlns="" xmlns:a16="http://schemas.microsoft.com/office/drawing/2014/main" id="{2F81D211-F547-6C47-A81C-E1F0D6B6278E}"/>
                </a:ext>
              </a:extLst>
            </p:cNvPr>
            <p:cNvSpPr>
              <a:spLocks noChangeArrowheads="1"/>
            </p:cNvSpPr>
            <p:nvPr/>
          </p:nvSpPr>
          <p:spPr bwMode="auto">
            <a:xfrm>
              <a:off x="5063543" y="1324925"/>
              <a:ext cx="1185850" cy="1297655"/>
            </a:xfrm>
            <a:prstGeom prst="chevron">
              <a:avLst>
                <a:gd name="adj" fmla="val 30675"/>
              </a:avLst>
            </a:prstGeom>
            <a:solidFill>
              <a:schemeClr val="accent4">
                <a:lumMod val="60000"/>
                <a:lumOff val="40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15" name="WordArt 7">
              <a:extLst>
                <a:ext uri="{FF2B5EF4-FFF2-40B4-BE49-F238E27FC236}">
                  <a16:creationId xmlns="" xmlns:a16="http://schemas.microsoft.com/office/drawing/2014/main" id="{EBA0EC5F-B34D-B243-991F-339BD9C9910B}"/>
                </a:ext>
              </a:extLst>
            </p:cNvPr>
            <p:cNvSpPr>
              <a:spLocks noChangeArrowheads="1" noChangeShapeType="1"/>
            </p:cNvSpPr>
            <p:nvPr/>
          </p:nvSpPr>
          <p:spPr bwMode="auto">
            <a:xfrm>
              <a:off x="5135877" y="1561812"/>
              <a:ext cx="1147259"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费用报销</a:t>
              </a:r>
            </a:p>
          </p:txBody>
        </p:sp>
      </p:grpSp>
      <p:grpSp>
        <p:nvGrpSpPr>
          <p:cNvPr id="216" name="组合 215">
            <a:extLst>
              <a:ext uri="{FF2B5EF4-FFF2-40B4-BE49-F238E27FC236}">
                <a16:creationId xmlns="" xmlns:a16="http://schemas.microsoft.com/office/drawing/2014/main" id="{EC8DF9BE-0034-7640-A8C5-15E98836F8E2}"/>
              </a:ext>
            </a:extLst>
          </p:cNvPr>
          <p:cNvGrpSpPr/>
          <p:nvPr/>
        </p:nvGrpSpPr>
        <p:grpSpPr>
          <a:xfrm>
            <a:off x="4432980" y="4043713"/>
            <a:ext cx="715084" cy="400110"/>
            <a:chOff x="5063542" y="1324925"/>
            <a:chExt cx="1230233" cy="1297655"/>
          </a:xfrm>
        </p:grpSpPr>
        <p:sp>
          <p:nvSpPr>
            <p:cNvPr id="217" name="AutoShape 4">
              <a:extLst>
                <a:ext uri="{FF2B5EF4-FFF2-40B4-BE49-F238E27FC236}">
                  <a16:creationId xmlns="" xmlns:a16="http://schemas.microsoft.com/office/drawing/2014/main" id="{899D2CEB-2654-0E46-BC6C-DE6790B688F1}"/>
                </a:ext>
              </a:extLst>
            </p:cNvPr>
            <p:cNvSpPr>
              <a:spLocks noChangeArrowheads="1"/>
            </p:cNvSpPr>
            <p:nvPr/>
          </p:nvSpPr>
          <p:spPr bwMode="auto">
            <a:xfrm>
              <a:off x="5063542" y="1324925"/>
              <a:ext cx="1147260"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18" name="WordArt 7">
              <a:extLst>
                <a:ext uri="{FF2B5EF4-FFF2-40B4-BE49-F238E27FC236}">
                  <a16:creationId xmlns="" xmlns:a16="http://schemas.microsoft.com/office/drawing/2014/main" id="{D28F6D9D-7519-4740-A7BC-4C630BE4F9DC}"/>
                </a:ext>
              </a:extLst>
            </p:cNvPr>
            <p:cNvSpPr>
              <a:spLocks noChangeArrowheads="1" noChangeShapeType="1"/>
            </p:cNvSpPr>
            <p:nvPr/>
          </p:nvSpPr>
          <p:spPr bwMode="auto">
            <a:xfrm>
              <a:off x="5146515" y="1564912"/>
              <a:ext cx="114726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付欠款</a:t>
              </a:r>
            </a:p>
          </p:txBody>
        </p:sp>
      </p:grpSp>
      <p:sp>
        <p:nvSpPr>
          <p:cNvPr id="219" name="AutoShape 3">
            <a:extLst>
              <a:ext uri="{FF2B5EF4-FFF2-40B4-BE49-F238E27FC236}">
                <a16:creationId xmlns="" xmlns:a16="http://schemas.microsoft.com/office/drawing/2014/main" id="{A844AE2A-1716-9D42-B83D-9537D47DA9F1}"/>
              </a:ext>
            </a:extLst>
          </p:cNvPr>
          <p:cNvSpPr>
            <a:spLocks noChangeArrowheads="1"/>
          </p:cNvSpPr>
          <p:nvPr/>
        </p:nvSpPr>
        <p:spPr bwMode="auto">
          <a:xfrm>
            <a:off x="2267745" y="4043713"/>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cxnSp>
        <p:nvCxnSpPr>
          <p:cNvPr id="220" name="肘形连接符 219">
            <a:extLst>
              <a:ext uri="{FF2B5EF4-FFF2-40B4-BE49-F238E27FC236}">
                <a16:creationId xmlns="" xmlns:a16="http://schemas.microsoft.com/office/drawing/2014/main" id="{2DC03797-DFFC-B944-9108-CB0939D5B4B2}"/>
              </a:ext>
            </a:extLst>
          </p:cNvPr>
          <p:cNvCxnSpPr>
            <a:cxnSpLocks/>
            <a:stCxn id="195" idx="2"/>
          </p:cNvCxnSpPr>
          <p:nvPr/>
        </p:nvCxnSpPr>
        <p:spPr>
          <a:xfrm rot="16200000" flipH="1">
            <a:off x="3690554" y="113675"/>
            <a:ext cx="276997" cy="3995900"/>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1" name="肘形连接符 220">
            <a:extLst>
              <a:ext uri="{FF2B5EF4-FFF2-40B4-BE49-F238E27FC236}">
                <a16:creationId xmlns="" xmlns:a16="http://schemas.microsoft.com/office/drawing/2014/main" id="{F5A8D910-7636-8846-ACBE-9D8BB28FA31B}"/>
              </a:ext>
            </a:extLst>
          </p:cNvPr>
          <p:cNvCxnSpPr>
            <a:cxnSpLocks/>
            <a:stCxn id="199" idx="0"/>
          </p:cNvCxnSpPr>
          <p:nvPr/>
        </p:nvCxnSpPr>
        <p:spPr>
          <a:xfrm rot="5400000" flipH="1" flipV="1">
            <a:off x="4828386" y="574399"/>
            <a:ext cx="225403" cy="1771834"/>
          </a:xfrm>
          <a:prstGeom prst="bentConnector2">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直线箭头连接符 221">
            <a:extLst>
              <a:ext uri="{FF2B5EF4-FFF2-40B4-BE49-F238E27FC236}">
                <a16:creationId xmlns="" xmlns:a16="http://schemas.microsoft.com/office/drawing/2014/main" id="{89ABFE9A-A0D7-ED43-9FE1-A788B4FBB366}"/>
              </a:ext>
            </a:extLst>
          </p:cNvPr>
          <p:cNvCxnSpPr>
            <a:cxnSpLocks/>
          </p:cNvCxnSpPr>
          <p:nvPr/>
        </p:nvCxnSpPr>
        <p:spPr>
          <a:xfrm>
            <a:off x="5273977" y="1768490"/>
            <a:ext cx="553025"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23" name="肘形连接符 222">
            <a:extLst>
              <a:ext uri="{FF2B5EF4-FFF2-40B4-BE49-F238E27FC236}">
                <a16:creationId xmlns="" xmlns:a16="http://schemas.microsoft.com/office/drawing/2014/main" id="{E833A5DA-984F-6A45-818F-0FA71AF14757}"/>
              </a:ext>
            </a:extLst>
          </p:cNvPr>
          <p:cNvCxnSpPr>
            <a:stCxn id="182" idx="1"/>
          </p:cNvCxnSpPr>
          <p:nvPr/>
        </p:nvCxnSpPr>
        <p:spPr>
          <a:xfrm rot="10800000" flipH="1">
            <a:off x="1586292" y="2895810"/>
            <a:ext cx="4209843" cy="874052"/>
          </a:xfrm>
          <a:prstGeom prst="bentConnector3">
            <a:avLst>
              <a:gd name="adj1" fmla="val -5430"/>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24" name="矩形 223">
            <a:extLst>
              <a:ext uri="{FF2B5EF4-FFF2-40B4-BE49-F238E27FC236}">
                <a16:creationId xmlns="" xmlns:a16="http://schemas.microsoft.com/office/drawing/2014/main" id="{977A4301-0543-9D46-8831-60E2A00F9688}"/>
              </a:ext>
            </a:extLst>
          </p:cNvPr>
          <p:cNvSpPr/>
          <p:nvPr/>
        </p:nvSpPr>
        <p:spPr>
          <a:xfrm>
            <a:off x="3635896" y="3060527"/>
            <a:ext cx="931738" cy="1455439"/>
          </a:xfrm>
          <a:prstGeom prst="rect">
            <a:avLst/>
          </a:prstGeom>
          <a:noFill/>
          <a:ln w="158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225" name="直线箭头连接符 224">
            <a:extLst>
              <a:ext uri="{FF2B5EF4-FFF2-40B4-BE49-F238E27FC236}">
                <a16:creationId xmlns="" xmlns:a16="http://schemas.microsoft.com/office/drawing/2014/main" id="{FCBB78B0-2E66-A943-8AB4-D6434FB67D1A}"/>
              </a:ext>
            </a:extLst>
          </p:cNvPr>
          <p:cNvCxnSpPr>
            <a:cxnSpLocks/>
            <a:stCxn id="224" idx="3"/>
          </p:cNvCxnSpPr>
          <p:nvPr/>
        </p:nvCxnSpPr>
        <p:spPr>
          <a:xfrm>
            <a:off x="4567634" y="3788247"/>
            <a:ext cx="1259368" cy="8235"/>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26" name="标题 9">
            <a:extLst>
              <a:ext uri="{FF2B5EF4-FFF2-40B4-BE49-F238E27FC236}">
                <a16:creationId xmlns="" xmlns:a16="http://schemas.microsoft.com/office/drawing/2014/main" id="{68BF898E-38D8-064D-B584-55E51E9F7C05}"/>
              </a:ext>
            </a:extLst>
          </p:cNvPr>
          <p:cNvSpPr txBox="1">
            <a:spLocks/>
          </p:cNvSpPr>
          <p:nvPr/>
        </p:nvSpPr>
        <p:spPr>
          <a:xfrm>
            <a:off x="5705627" y="2752750"/>
            <a:ext cx="1106049"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sz="1400" dirty="0"/>
              <a:t> 借款单 </a:t>
            </a:r>
          </a:p>
        </p:txBody>
      </p:sp>
      <p:sp>
        <p:nvSpPr>
          <p:cNvPr id="227" name="标题 9">
            <a:extLst>
              <a:ext uri="{FF2B5EF4-FFF2-40B4-BE49-F238E27FC236}">
                <a16:creationId xmlns="" xmlns:a16="http://schemas.microsoft.com/office/drawing/2014/main" id="{04E6F77D-C832-754F-8744-8D5662E56685}"/>
              </a:ext>
            </a:extLst>
          </p:cNvPr>
          <p:cNvSpPr txBox="1">
            <a:spLocks/>
          </p:cNvSpPr>
          <p:nvPr/>
        </p:nvSpPr>
        <p:spPr>
          <a:xfrm>
            <a:off x="5698199" y="3642593"/>
            <a:ext cx="1217787"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sz="1400" dirty="0"/>
              <a:t> 费用报销单 </a:t>
            </a:r>
          </a:p>
        </p:txBody>
      </p:sp>
      <p:sp>
        <p:nvSpPr>
          <p:cNvPr id="228" name="标题 9">
            <a:extLst>
              <a:ext uri="{FF2B5EF4-FFF2-40B4-BE49-F238E27FC236}">
                <a16:creationId xmlns="" xmlns:a16="http://schemas.microsoft.com/office/drawing/2014/main" id="{28563EB7-AD24-5E40-8A5C-866C2C8036F8}"/>
              </a:ext>
            </a:extLst>
          </p:cNvPr>
          <p:cNvSpPr txBox="1">
            <a:spLocks/>
          </p:cNvSpPr>
          <p:nvPr/>
        </p:nvSpPr>
        <p:spPr>
          <a:xfrm>
            <a:off x="5698199" y="2067694"/>
            <a:ext cx="1217787"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sz="1400" dirty="0"/>
              <a:t>  合同会签单 </a:t>
            </a:r>
          </a:p>
        </p:txBody>
      </p:sp>
      <p:sp>
        <p:nvSpPr>
          <p:cNvPr id="229" name="标题 9">
            <a:extLst>
              <a:ext uri="{FF2B5EF4-FFF2-40B4-BE49-F238E27FC236}">
                <a16:creationId xmlns="" xmlns:a16="http://schemas.microsoft.com/office/drawing/2014/main" id="{EBE2A69F-8CC1-8441-8316-EA76F86550A0}"/>
              </a:ext>
            </a:extLst>
          </p:cNvPr>
          <p:cNvSpPr txBox="1">
            <a:spLocks/>
          </p:cNvSpPr>
          <p:nvPr/>
        </p:nvSpPr>
        <p:spPr>
          <a:xfrm>
            <a:off x="5730477" y="1615901"/>
            <a:ext cx="1217787"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sz="1400" dirty="0"/>
              <a:t> 合同付款单 </a:t>
            </a:r>
          </a:p>
        </p:txBody>
      </p:sp>
      <p:sp>
        <p:nvSpPr>
          <p:cNvPr id="230" name="标题 9">
            <a:extLst>
              <a:ext uri="{FF2B5EF4-FFF2-40B4-BE49-F238E27FC236}">
                <a16:creationId xmlns="" xmlns:a16="http://schemas.microsoft.com/office/drawing/2014/main" id="{F4645BA7-24EB-5D4D-92B1-253881720DAD}"/>
              </a:ext>
            </a:extLst>
          </p:cNvPr>
          <p:cNvSpPr txBox="1">
            <a:spLocks/>
          </p:cNvSpPr>
          <p:nvPr/>
        </p:nvSpPr>
        <p:spPr>
          <a:xfrm>
            <a:off x="5724128" y="1203598"/>
            <a:ext cx="1217787" cy="307777"/>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sz="1400" dirty="0"/>
              <a:t> 合同挂账单</a:t>
            </a:r>
          </a:p>
        </p:txBody>
      </p:sp>
      <p:graphicFrame>
        <p:nvGraphicFramePr>
          <p:cNvPr id="231" name="表格 230">
            <a:extLst>
              <a:ext uri="{FF2B5EF4-FFF2-40B4-BE49-F238E27FC236}">
                <a16:creationId xmlns="" xmlns:a16="http://schemas.microsoft.com/office/drawing/2014/main" id="{3EDF371A-3997-C445-88C3-DECC00E7C766}"/>
              </a:ext>
            </a:extLst>
          </p:cNvPr>
          <p:cNvGraphicFramePr>
            <a:graphicFrameLocks noGrp="1"/>
          </p:cNvGraphicFramePr>
          <p:nvPr>
            <p:extLst>
              <p:ext uri="{D42A27DB-BD31-4B8C-83A1-F6EECF244321}">
                <p14:modId xmlns:p14="http://schemas.microsoft.com/office/powerpoint/2010/main" val="2212478568"/>
              </p:ext>
            </p:extLst>
          </p:nvPr>
        </p:nvGraphicFramePr>
        <p:xfrm>
          <a:off x="7006971" y="2279052"/>
          <a:ext cx="1669485" cy="1861616"/>
        </p:xfrm>
        <a:graphic>
          <a:graphicData uri="http://schemas.openxmlformats.org/drawingml/2006/table">
            <a:tbl>
              <a:tblPr/>
              <a:tblGrid>
                <a:gridCol w="1669485">
                  <a:extLst>
                    <a:ext uri="{9D8B030D-6E8A-4147-A177-3AD203B41FA5}">
                      <a16:colId xmlns="" xmlns:a16="http://schemas.microsoft.com/office/drawing/2014/main" val="4147322326"/>
                    </a:ext>
                  </a:extLst>
                </a:gridCol>
              </a:tblGrid>
              <a:tr h="232702">
                <a:tc>
                  <a:txBody>
                    <a:bodyPr/>
                    <a:lstStyle/>
                    <a:p>
                      <a:pPr algn="ctr" rtl="0" fontAlgn="ctr"/>
                      <a:r>
                        <a:rPr lang="zh-CN" altLang="en-US" sz="1200" b="1" i="0" u="none" strike="noStrike" dirty="0">
                          <a:solidFill>
                            <a:schemeClr val="bg1">
                              <a:lumMod val="85000"/>
                            </a:schemeClr>
                          </a:solidFill>
                          <a:effectLst/>
                          <a:latin typeface="微软雅黑" panose="020B0503020204020204" pitchFamily="34" charset="-122"/>
                          <a:ea typeface="微软雅黑" panose="020B0503020204020204" pitchFamily="34" charset="-122"/>
                        </a:rPr>
                        <a:t>金蝶</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133254700"/>
                  </a:ext>
                </a:extLst>
              </a:tr>
              <a:tr h="232702">
                <a:tc>
                  <a:txBody>
                    <a:bodyPr/>
                    <a:lstStyle/>
                    <a:p>
                      <a:pPr algn="l" rtl="0" fontAlgn="ctr"/>
                      <a:r>
                        <a:rPr lang="en-US" altLang="zh-CN"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1</a:t>
                      </a:r>
                      <a:r>
                        <a:rPr lang="zh-CN" altLang="en-US"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、合同会签单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596955357"/>
                  </a:ext>
                </a:extLst>
              </a:tr>
              <a:tr h="232702">
                <a:tc>
                  <a:txBody>
                    <a:bodyPr/>
                    <a:lstStyle/>
                    <a:p>
                      <a:pPr algn="l" rtl="0" fontAlgn="ctr"/>
                      <a:r>
                        <a:rPr lang="en-US" altLang="zh-CN"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2</a:t>
                      </a:r>
                      <a:r>
                        <a:rPr lang="zh-CN" altLang="en-US"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a:t>
                      </a:r>
                      <a:r>
                        <a:rPr lang="zh-CN" altLang="en-US" sz="1000" b="1" i="1" u="sng" strike="noStrike" kern="1200" dirty="0">
                          <a:solidFill>
                            <a:schemeClr val="bg1">
                              <a:lumMod val="85000"/>
                            </a:schemeClr>
                          </a:solidFill>
                          <a:effectLst/>
                          <a:latin typeface="微软雅黑" panose="020B0503020204020204" pitchFamily="34" charset="-122"/>
                          <a:ea typeface="微软雅黑" panose="020B0503020204020204" pitchFamily="34" charset="-122"/>
                          <a:cs typeface="+mn-cs"/>
                        </a:rPr>
                        <a:t>合同挂账单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796662776"/>
                  </a:ext>
                </a:extLst>
              </a:tr>
              <a:tr h="232702">
                <a:tc>
                  <a:txBody>
                    <a:bodyPr/>
                    <a:lstStyle/>
                    <a:p>
                      <a:pPr algn="l" rtl="0" fontAlgn="ctr"/>
                      <a:r>
                        <a:rPr lang="en-US" altLang="zh-CN"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3</a:t>
                      </a:r>
                      <a:r>
                        <a:rPr lang="zh-CN" altLang="en-US"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、合同付款单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399872344"/>
                  </a:ext>
                </a:extLst>
              </a:tr>
              <a:tr h="232702">
                <a:tc>
                  <a:txBody>
                    <a:bodyPr/>
                    <a:lstStyle/>
                    <a:p>
                      <a:pPr algn="l" rtl="0" fontAlgn="ctr"/>
                      <a:r>
                        <a:rPr lang="en-US" altLang="zh-CN"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4</a:t>
                      </a:r>
                      <a:r>
                        <a:rPr lang="zh-CN" altLang="en-US"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、借款单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2776379541"/>
                  </a:ext>
                </a:extLst>
              </a:tr>
              <a:tr h="232702">
                <a:tc>
                  <a:txBody>
                    <a:bodyPr/>
                    <a:lstStyle/>
                    <a:p>
                      <a:pPr algn="l" rtl="0" fontAlgn="ctr"/>
                      <a:r>
                        <a:rPr lang="en-US" altLang="zh-CN"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5</a:t>
                      </a:r>
                      <a:r>
                        <a:rPr lang="zh-CN" altLang="en-US" sz="1000" b="1" i="1" u="sng" strike="noStrike" dirty="0">
                          <a:solidFill>
                            <a:schemeClr val="bg1">
                              <a:lumMod val="85000"/>
                            </a:schemeClr>
                          </a:solidFill>
                          <a:effectLst/>
                          <a:latin typeface="微软雅黑" panose="020B0503020204020204" pitchFamily="34" charset="-122"/>
                          <a:ea typeface="微软雅黑" panose="020B0503020204020204" pitchFamily="34" charset="-122"/>
                        </a:rPr>
                        <a:t>、费用报销单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992627286"/>
                  </a:ext>
                </a:extLst>
              </a:tr>
              <a:tr h="232702">
                <a:tc>
                  <a:txBody>
                    <a:bodyPr/>
                    <a:lstStyle/>
                    <a:p>
                      <a:pPr algn="l" rtl="0" fontAlgn="ctr"/>
                      <a:r>
                        <a:rPr lang="en-US" altLang="zh-CN" sz="1000" b="0" i="0" u="none" strike="noStrike" dirty="0">
                          <a:solidFill>
                            <a:schemeClr val="bg1">
                              <a:lumMod val="85000"/>
                            </a:schemeClr>
                          </a:solidFill>
                          <a:effectLst/>
                          <a:latin typeface="微软雅黑" panose="020B0503020204020204" pitchFamily="34" charset="-122"/>
                          <a:ea typeface="微软雅黑" panose="020B0503020204020204" pitchFamily="34" charset="-122"/>
                        </a:rPr>
                        <a:t>6</a:t>
                      </a:r>
                      <a:r>
                        <a:rPr lang="zh-CN" altLang="en-US" sz="1000" b="0" i="0" u="none" strike="noStrike" dirty="0">
                          <a:solidFill>
                            <a:schemeClr val="bg1">
                              <a:lumMod val="85000"/>
                            </a:schemeClr>
                          </a:solidFill>
                          <a:effectLst/>
                          <a:latin typeface="微软雅黑" panose="020B0503020204020204" pitchFamily="34" charset="-122"/>
                          <a:ea typeface="微软雅黑" panose="020B0503020204020204" pitchFamily="34" charset="-122"/>
                        </a:rPr>
                        <a:t>、出差借款单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3292918095"/>
                  </a:ext>
                </a:extLst>
              </a:tr>
              <a:tr h="232702">
                <a:tc>
                  <a:txBody>
                    <a:bodyPr/>
                    <a:lstStyle/>
                    <a:p>
                      <a:pPr algn="l" rtl="0" fontAlgn="ctr"/>
                      <a:r>
                        <a:rPr lang="en-US" altLang="zh-CN" sz="1000" b="0" i="0" u="none" strike="noStrike" dirty="0">
                          <a:solidFill>
                            <a:schemeClr val="bg1">
                              <a:lumMod val="85000"/>
                            </a:schemeClr>
                          </a:solidFill>
                          <a:effectLst/>
                          <a:latin typeface="微软雅黑" panose="020B0503020204020204" pitchFamily="34" charset="-122"/>
                          <a:ea typeface="微软雅黑" panose="020B0503020204020204" pitchFamily="34" charset="-122"/>
                        </a:rPr>
                        <a:t>7</a:t>
                      </a:r>
                      <a:r>
                        <a:rPr lang="zh-CN" altLang="en-US" sz="1000" b="0" i="0" u="none" strike="noStrike" dirty="0">
                          <a:solidFill>
                            <a:schemeClr val="bg1">
                              <a:lumMod val="85000"/>
                            </a:schemeClr>
                          </a:solidFill>
                          <a:effectLst/>
                          <a:latin typeface="微软雅黑" panose="020B0503020204020204" pitchFamily="34" charset="-122"/>
                          <a:ea typeface="微软雅黑" panose="020B0503020204020204" pitchFamily="34" charset="-122"/>
                        </a:rPr>
                        <a:t>、差旅费报销单</a:t>
                      </a:r>
                    </a:p>
                  </a:txBody>
                  <a:tcPr marL="9525" marR="9525" marT="9525"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 xmlns:a16="http://schemas.microsoft.com/office/drawing/2014/main" val="1143184410"/>
                  </a:ext>
                </a:extLst>
              </a:tr>
            </a:tbl>
          </a:graphicData>
        </a:graphic>
      </p:graphicFrame>
    </p:spTree>
    <p:extLst>
      <p:ext uri="{BB962C8B-B14F-4D97-AF65-F5344CB8AC3E}">
        <p14:creationId xmlns:p14="http://schemas.microsoft.com/office/powerpoint/2010/main" val="2730437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5"/>
                                        </p:tgtEl>
                                        <p:attrNameLst>
                                          <p:attrName>style.visibility</p:attrName>
                                        </p:attrNameLst>
                                      </p:cBhvr>
                                      <p:to>
                                        <p:strVal val="visible"/>
                                      </p:to>
                                    </p:set>
                                    <p:animEffect transition="in" filter="fade">
                                      <p:cBhvr>
                                        <p:cTn id="7"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标题 3">
            <a:extLst>
              <a:ext uri="{FF2B5EF4-FFF2-40B4-BE49-F238E27FC236}">
                <a16:creationId xmlns="" xmlns:a16="http://schemas.microsoft.com/office/drawing/2014/main" id="{B477861D-1EDB-ED48-A3D5-E7B6A562503C}"/>
              </a:ext>
            </a:extLst>
          </p:cNvPr>
          <p:cNvSpPr txBox="1">
            <a:spLocks/>
          </p:cNvSpPr>
          <p:nvPr/>
        </p:nvSpPr>
        <p:spPr>
          <a:xfrm>
            <a:off x="1067299" y="535623"/>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金蝶系统基本信息</a:t>
            </a:r>
          </a:p>
        </p:txBody>
      </p:sp>
      <p:sp>
        <p:nvSpPr>
          <p:cNvPr id="129" name="TextBox 20">
            <a:extLst>
              <a:ext uri="{FF2B5EF4-FFF2-40B4-BE49-F238E27FC236}">
                <a16:creationId xmlns="" xmlns:a16="http://schemas.microsoft.com/office/drawing/2014/main" id="{2A8A8BBA-40E8-C24A-BDCF-4F9112644086}"/>
              </a:ext>
            </a:extLst>
          </p:cNvPr>
          <p:cNvSpPr txBox="1"/>
          <p:nvPr/>
        </p:nvSpPr>
        <p:spPr>
          <a:xfrm>
            <a:off x="3275856" y="571562"/>
            <a:ext cx="4059188" cy="328231"/>
          </a:xfrm>
          <a:prstGeom prst="rect">
            <a:avLst/>
          </a:prstGeom>
          <a:noFill/>
        </p:spPr>
        <p:txBody>
          <a:bodyPr wrap="none" lIns="0" tIns="0" rIns="0" bIns="0" rtlCol="0">
            <a:spAutoFit/>
          </a:bodyPr>
          <a:lstStyle/>
          <a:p>
            <a:pPr defTabSz="1219200" fontAlgn="base">
              <a:spcBef>
                <a:spcPct val="0"/>
              </a:spcBef>
              <a:spcAft>
                <a:spcPct val="0"/>
              </a:spcAft>
            </a:pPr>
            <a:r>
              <a:rPr lang="en-US" altLang="zh-CN" sz="2135" b="1" dirty="0">
                <a:solidFill>
                  <a:schemeClr val="accent6">
                    <a:lumMod val="75000"/>
                  </a:schemeClr>
                </a:solidFill>
                <a:latin typeface="微软雅黑" panose="020B0503020204020204" pitchFamily="34" charset="-122"/>
                <a:ea typeface="微软雅黑" panose="020B0503020204020204" pitchFamily="34" charset="-122"/>
              </a:rPr>
              <a:t>http://10.10.9.86:6890/portal</a:t>
            </a:r>
            <a:endParaRPr lang="zh-CN" altLang="en-US" sz="2135" b="1" dirty="0">
              <a:solidFill>
                <a:schemeClr val="accent6">
                  <a:lumMod val="75000"/>
                </a:schemeClr>
              </a:solidFill>
              <a:latin typeface="微软雅黑" panose="020B0503020204020204" pitchFamily="34" charset="-122"/>
              <a:ea typeface="微软雅黑" panose="020B0503020204020204" pitchFamily="34" charset="-122"/>
            </a:endParaRPr>
          </a:p>
        </p:txBody>
      </p:sp>
      <p:pic>
        <p:nvPicPr>
          <p:cNvPr id="130" name="图片 129">
            <a:extLst>
              <a:ext uri="{FF2B5EF4-FFF2-40B4-BE49-F238E27FC236}">
                <a16:creationId xmlns="" xmlns:a16="http://schemas.microsoft.com/office/drawing/2014/main" id="{EA379DB5-EDE5-8A41-AC89-5142F4BB9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131590"/>
            <a:ext cx="8352928" cy="3744416"/>
          </a:xfrm>
          <a:prstGeom prst="rect">
            <a:avLst/>
          </a:prstGeom>
        </p:spPr>
      </p:pic>
    </p:spTree>
    <p:extLst>
      <p:ext uri="{BB962C8B-B14F-4D97-AF65-F5344CB8AC3E}">
        <p14:creationId xmlns:p14="http://schemas.microsoft.com/office/powerpoint/2010/main" val="208200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500"/>
                                        <p:tgtEl>
                                          <p:spTgt spid="2055"/>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055"/>
                                        </p:tgtEl>
                                      </p:cBhvr>
                                    </p:animEffect>
                                    <p:animScale>
                                      <p:cBhvr>
                                        <p:cTn id="11" dur="250" autoRev="1" fill="hold"/>
                                        <p:tgtEl>
                                          <p:spTgt spid="20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5"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标题 3">
            <a:extLst>
              <a:ext uri="{FF2B5EF4-FFF2-40B4-BE49-F238E27FC236}">
                <a16:creationId xmlns="" xmlns:a16="http://schemas.microsoft.com/office/drawing/2014/main" id="{D705BBB5-5034-B64C-A4E8-62BB8FB5D21C}"/>
              </a:ext>
            </a:extLst>
          </p:cNvPr>
          <p:cNvSpPr>
            <a:spLocks noGrp="1"/>
          </p:cNvSpPr>
          <p:nvPr>
            <p:ph type="title"/>
          </p:nvPr>
        </p:nvSpPr>
        <p:spPr>
          <a:xfrm>
            <a:off x="1130449" y="596989"/>
            <a:ext cx="5097735" cy="400110"/>
          </a:xfrm>
        </p:spPr>
        <p:txBody>
          <a:bodyPr/>
          <a:lstStyle/>
          <a:p>
            <a:r>
              <a:rPr lang="zh-CN" altLang="en-US" dirty="0"/>
              <a:t>合同会签单</a:t>
            </a:r>
          </a:p>
        </p:txBody>
      </p:sp>
      <p:pic>
        <p:nvPicPr>
          <p:cNvPr id="7" name="图片 6" descr="合同会签单1">
            <a:extLst>
              <a:ext uri="{FF2B5EF4-FFF2-40B4-BE49-F238E27FC236}">
                <a16:creationId xmlns="" xmlns:a16="http://schemas.microsoft.com/office/drawing/2014/main" id="{A7A9E791-FE7C-8E4C-B2CB-643CE79B6EF9}"/>
              </a:ext>
            </a:extLst>
          </p:cNvPr>
          <p:cNvPicPr>
            <a:picLocks noChangeAspect="1"/>
          </p:cNvPicPr>
          <p:nvPr/>
        </p:nvPicPr>
        <p:blipFill>
          <a:blip r:embed="rId3"/>
          <a:stretch>
            <a:fillRect/>
          </a:stretch>
        </p:blipFill>
        <p:spPr>
          <a:xfrm>
            <a:off x="539552" y="1059582"/>
            <a:ext cx="8064896" cy="3600400"/>
          </a:xfrm>
          <a:prstGeom prst="rect">
            <a:avLst/>
          </a:prstGeom>
        </p:spPr>
      </p:pic>
    </p:spTree>
    <p:extLst>
      <p:ext uri="{BB962C8B-B14F-4D97-AF65-F5344CB8AC3E}">
        <p14:creationId xmlns:p14="http://schemas.microsoft.com/office/powerpoint/2010/main" val="356811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08E276DA-F215-2541-B253-9FE8ACFC8D6E}"/>
              </a:ext>
            </a:extLst>
          </p:cNvPr>
          <p:cNvSpPr>
            <a:spLocks noGrp="1"/>
          </p:cNvSpPr>
          <p:nvPr>
            <p:ph type="title"/>
          </p:nvPr>
        </p:nvSpPr>
        <p:spPr>
          <a:xfrm>
            <a:off x="1130449" y="596989"/>
            <a:ext cx="5097735" cy="400110"/>
          </a:xfrm>
        </p:spPr>
        <p:txBody>
          <a:bodyPr/>
          <a:lstStyle/>
          <a:p>
            <a:r>
              <a:rPr lang="zh-CN" altLang="en-US" dirty="0"/>
              <a:t>合同会签单</a:t>
            </a:r>
          </a:p>
        </p:txBody>
      </p:sp>
      <p:pic>
        <p:nvPicPr>
          <p:cNvPr id="4" name="图片 3" descr="合同会签单2">
            <a:extLst>
              <a:ext uri="{FF2B5EF4-FFF2-40B4-BE49-F238E27FC236}">
                <a16:creationId xmlns="" xmlns:a16="http://schemas.microsoft.com/office/drawing/2014/main" id="{51919520-3911-7A41-AA46-41383E840B29}"/>
              </a:ext>
            </a:extLst>
          </p:cNvPr>
          <p:cNvPicPr>
            <a:picLocks noChangeAspect="1"/>
          </p:cNvPicPr>
          <p:nvPr/>
        </p:nvPicPr>
        <p:blipFill>
          <a:blip r:embed="rId3"/>
          <a:stretch>
            <a:fillRect/>
          </a:stretch>
        </p:blipFill>
        <p:spPr>
          <a:xfrm>
            <a:off x="539552" y="1050203"/>
            <a:ext cx="8208912" cy="3777895"/>
          </a:xfrm>
          <a:prstGeom prst="rect">
            <a:avLst/>
          </a:prstGeom>
        </p:spPr>
      </p:pic>
    </p:spTree>
    <p:extLst>
      <p:ext uri="{BB962C8B-B14F-4D97-AF65-F5344CB8AC3E}">
        <p14:creationId xmlns:p14="http://schemas.microsoft.com/office/powerpoint/2010/main" val="378512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DDCFEC52-70E9-E74E-BC3E-B0C89DD5A602}"/>
              </a:ext>
            </a:extLst>
          </p:cNvPr>
          <p:cNvSpPr>
            <a:spLocks noGrp="1"/>
          </p:cNvSpPr>
          <p:nvPr>
            <p:ph type="title"/>
          </p:nvPr>
        </p:nvSpPr>
        <p:spPr>
          <a:xfrm>
            <a:off x="1130449" y="596989"/>
            <a:ext cx="5097735" cy="400110"/>
          </a:xfrm>
        </p:spPr>
        <p:txBody>
          <a:bodyPr/>
          <a:lstStyle/>
          <a:p>
            <a:r>
              <a:rPr lang="zh-CN" altLang="en-US" dirty="0"/>
              <a:t>合同会签单</a:t>
            </a:r>
          </a:p>
        </p:txBody>
      </p:sp>
      <p:pic>
        <p:nvPicPr>
          <p:cNvPr id="4" name="图片 3" descr="合同会签单3">
            <a:extLst>
              <a:ext uri="{FF2B5EF4-FFF2-40B4-BE49-F238E27FC236}">
                <a16:creationId xmlns="" xmlns:a16="http://schemas.microsoft.com/office/drawing/2014/main" id="{412F96AC-A844-BE48-9CC8-1DDF14BD8E6C}"/>
              </a:ext>
            </a:extLst>
          </p:cNvPr>
          <p:cNvPicPr>
            <a:picLocks noChangeAspect="1"/>
          </p:cNvPicPr>
          <p:nvPr/>
        </p:nvPicPr>
        <p:blipFill>
          <a:blip r:embed="rId3"/>
          <a:stretch>
            <a:fillRect/>
          </a:stretch>
        </p:blipFill>
        <p:spPr>
          <a:xfrm>
            <a:off x="539552" y="1047514"/>
            <a:ext cx="8136904" cy="3756484"/>
          </a:xfrm>
          <a:prstGeom prst="rect">
            <a:avLst/>
          </a:prstGeom>
        </p:spPr>
      </p:pic>
    </p:spTree>
    <p:extLst>
      <p:ext uri="{BB962C8B-B14F-4D97-AF65-F5344CB8AC3E}">
        <p14:creationId xmlns:p14="http://schemas.microsoft.com/office/powerpoint/2010/main" val="274576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355BE921-2B05-F645-A882-1F2AC2D727D3}"/>
              </a:ext>
            </a:extLst>
          </p:cNvPr>
          <p:cNvSpPr>
            <a:spLocks noGrp="1"/>
          </p:cNvSpPr>
          <p:nvPr>
            <p:ph type="title"/>
          </p:nvPr>
        </p:nvSpPr>
        <p:spPr>
          <a:xfrm>
            <a:off x="1130449" y="596989"/>
            <a:ext cx="5097735" cy="400110"/>
          </a:xfrm>
        </p:spPr>
        <p:txBody>
          <a:bodyPr/>
          <a:lstStyle/>
          <a:p>
            <a:r>
              <a:rPr lang="zh-CN" altLang="en-US" dirty="0"/>
              <a:t>合同挂账单的前世今生</a:t>
            </a:r>
          </a:p>
        </p:txBody>
      </p:sp>
      <p:graphicFrame>
        <p:nvGraphicFramePr>
          <p:cNvPr id="5" name="表格 4">
            <a:extLst>
              <a:ext uri="{FF2B5EF4-FFF2-40B4-BE49-F238E27FC236}">
                <a16:creationId xmlns="" xmlns:a16="http://schemas.microsoft.com/office/drawing/2014/main" id="{81ECBF36-13AF-2F4F-BFF9-020E0DA96826}"/>
              </a:ext>
            </a:extLst>
          </p:cNvPr>
          <p:cNvGraphicFramePr>
            <a:graphicFrameLocks noGrp="1"/>
          </p:cNvGraphicFramePr>
          <p:nvPr>
            <p:extLst>
              <p:ext uri="{D42A27DB-BD31-4B8C-83A1-F6EECF244321}">
                <p14:modId xmlns:p14="http://schemas.microsoft.com/office/powerpoint/2010/main" val="1024257098"/>
              </p:ext>
            </p:extLst>
          </p:nvPr>
        </p:nvGraphicFramePr>
        <p:xfrm>
          <a:off x="537535" y="2079421"/>
          <a:ext cx="2520280" cy="962025"/>
        </p:xfrm>
        <a:graphic>
          <a:graphicData uri="http://schemas.openxmlformats.org/drawingml/2006/table">
            <a:tbl>
              <a:tblPr/>
              <a:tblGrid>
                <a:gridCol w="653406">
                  <a:extLst>
                    <a:ext uri="{9D8B030D-6E8A-4147-A177-3AD203B41FA5}">
                      <a16:colId xmlns="" xmlns:a16="http://schemas.microsoft.com/office/drawing/2014/main" val="48870075"/>
                    </a:ext>
                  </a:extLst>
                </a:gridCol>
                <a:gridCol w="896133">
                  <a:extLst>
                    <a:ext uri="{9D8B030D-6E8A-4147-A177-3AD203B41FA5}">
                      <a16:colId xmlns="" xmlns:a16="http://schemas.microsoft.com/office/drawing/2014/main" val="671870437"/>
                    </a:ext>
                  </a:extLst>
                </a:gridCol>
                <a:gridCol w="970741">
                  <a:extLst>
                    <a:ext uri="{9D8B030D-6E8A-4147-A177-3AD203B41FA5}">
                      <a16:colId xmlns="" xmlns:a16="http://schemas.microsoft.com/office/drawing/2014/main" val="1014801365"/>
                    </a:ext>
                  </a:extLst>
                </a:gridCol>
              </a:tblGrid>
              <a:tr h="190500">
                <a:tc>
                  <a:txBody>
                    <a:bodyPr/>
                    <a:lstStyle/>
                    <a:p>
                      <a:pPr algn="ctr" fontAlgn="ctr"/>
                      <a:r>
                        <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rPr>
                        <a:t>日期</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zh-CN" altLang="en-US" sz="1200" b="0" i="0" u="none" strike="noStrike" dirty="0">
                          <a:solidFill>
                            <a:schemeClr val="bg1">
                              <a:lumMod val="85000"/>
                            </a:schemeClr>
                          </a:solidFill>
                          <a:effectLst/>
                          <a:latin typeface="宋体" panose="02010600030101010101" pitchFamily="2" charset="-122"/>
                          <a:ea typeface="宋体" panose="02010600030101010101" pitchFamily="2" charset="-122"/>
                        </a:rPr>
                        <a:t>还老王借款</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zh-CN" altLang="en-US" sz="1200" b="0" i="0" u="none" strike="noStrike" dirty="0">
                          <a:solidFill>
                            <a:schemeClr val="bg1">
                              <a:lumMod val="85000"/>
                            </a:schemeClr>
                          </a:solidFill>
                          <a:effectLst/>
                          <a:latin typeface="宋体" panose="02010600030101010101" pitchFamily="2" charset="-122"/>
                          <a:ea typeface="宋体" panose="02010600030101010101" pitchFamily="2" charset="-122"/>
                        </a:rPr>
                        <a:t>收老王借款</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2767517656"/>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20000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3895624434"/>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a:solidFill>
                            <a:schemeClr val="bg1">
                              <a:lumMod val="85000"/>
                            </a:schemeClr>
                          </a:solidFill>
                          <a:effectLst/>
                          <a:latin typeface="宋体" panose="02010600030101010101" pitchFamily="2" charset="-122"/>
                          <a:ea typeface="宋体" panose="02010600030101010101" pitchFamily="2" charset="-122"/>
                        </a:rPr>
                        <a:t>30000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853722510"/>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40000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3030526356"/>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a:solidFill>
                            <a:schemeClr val="bg1">
                              <a:lumMod val="85000"/>
                            </a:schemeClr>
                          </a:solidFill>
                          <a:effectLst/>
                          <a:latin typeface="宋体" panose="02010600030101010101" pitchFamily="2" charset="-122"/>
                          <a:ea typeface="宋体" panose="02010600030101010101" pitchFamily="2" charset="-122"/>
                        </a:rPr>
                        <a:t>50000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dirty="0">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820338758"/>
                  </a:ext>
                </a:extLst>
              </a:tr>
            </a:tbl>
          </a:graphicData>
        </a:graphic>
      </p:graphicFrame>
      <p:sp>
        <p:nvSpPr>
          <p:cNvPr id="6" name="文本框 5">
            <a:extLst>
              <a:ext uri="{FF2B5EF4-FFF2-40B4-BE49-F238E27FC236}">
                <a16:creationId xmlns="" xmlns:a16="http://schemas.microsoft.com/office/drawing/2014/main" id="{670A9648-C92E-3B4A-95A1-F5FB2ABC9746}"/>
              </a:ext>
            </a:extLst>
          </p:cNvPr>
          <p:cNvSpPr txBox="1"/>
          <p:nvPr/>
        </p:nvSpPr>
        <p:spPr>
          <a:xfrm>
            <a:off x="539417" y="1188164"/>
            <a:ext cx="1720343" cy="700192"/>
          </a:xfrm>
          <a:prstGeom prst="rect">
            <a:avLst/>
          </a:prstGeom>
          <a:noFill/>
        </p:spPr>
        <p:txBody>
          <a:bodyPr wrap="none" rtlCol="0">
            <a:spAutoFit/>
          </a:bodyPr>
          <a:lstStyle/>
          <a:p>
            <a:pPr>
              <a:lnSpc>
                <a:spcPct val="150000"/>
              </a:lnSpc>
            </a:pPr>
            <a:r>
              <a:rPr kumimoji="1" lang="en-US" altLang="zh-CN" sz="1400" dirty="0">
                <a:solidFill>
                  <a:schemeClr val="bg1">
                    <a:lumMod val="85000"/>
                  </a:schemeClr>
                </a:solidFill>
              </a:rPr>
              <a:t>1</a:t>
            </a:r>
            <a:r>
              <a:rPr kumimoji="1" lang="zh-CN" altLang="en-US" sz="1400" dirty="0">
                <a:solidFill>
                  <a:schemeClr val="bg1">
                    <a:lumMod val="85000"/>
                  </a:schemeClr>
                </a:solidFill>
              </a:rPr>
              <a:t>、什么叫挂账？</a:t>
            </a:r>
            <a:endParaRPr kumimoji="1" lang="en-US" altLang="zh-CN" sz="1400" dirty="0">
              <a:solidFill>
                <a:schemeClr val="bg1">
                  <a:lumMod val="85000"/>
                </a:schemeClr>
              </a:solidFill>
            </a:endParaRPr>
          </a:p>
          <a:p>
            <a:pPr>
              <a:lnSpc>
                <a:spcPct val="150000"/>
              </a:lnSpc>
            </a:pPr>
            <a:r>
              <a:rPr kumimoji="1" lang="en-US" altLang="zh-CN" sz="1400" dirty="0">
                <a:solidFill>
                  <a:schemeClr val="bg1">
                    <a:lumMod val="85000"/>
                  </a:schemeClr>
                </a:solidFill>
              </a:rPr>
              <a:t>2</a:t>
            </a:r>
            <a:r>
              <a:rPr kumimoji="1" lang="zh-CN" altLang="en-US" sz="1400" dirty="0">
                <a:solidFill>
                  <a:schemeClr val="bg1">
                    <a:lumMod val="85000"/>
                  </a:schemeClr>
                </a:solidFill>
              </a:rPr>
              <a:t>、为什么要挂账？</a:t>
            </a:r>
          </a:p>
        </p:txBody>
      </p:sp>
      <p:sp>
        <p:nvSpPr>
          <p:cNvPr id="8" name="文本框 7">
            <a:extLst>
              <a:ext uri="{FF2B5EF4-FFF2-40B4-BE49-F238E27FC236}">
                <a16:creationId xmlns="" xmlns:a16="http://schemas.microsoft.com/office/drawing/2014/main" id="{B4195659-6B0E-9840-8A64-1D1A3889C8F6}"/>
              </a:ext>
            </a:extLst>
          </p:cNvPr>
          <p:cNvSpPr txBox="1"/>
          <p:nvPr/>
        </p:nvSpPr>
        <p:spPr>
          <a:xfrm>
            <a:off x="425446" y="3139701"/>
            <a:ext cx="3138442" cy="700192"/>
          </a:xfrm>
          <a:prstGeom prst="rect">
            <a:avLst/>
          </a:prstGeom>
          <a:noFill/>
        </p:spPr>
        <p:txBody>
          <a:bodyPr wrap="square" rtlCol="0">
            <a:spAutoFit/>
          </a:bodyPr>
          <a:lstStyle/>
          <a:p>
            <a:pPr>
              <a:lnSpc>
                <a:spcPct val="150000"/>
              </a:lnSpc>
            </a:pPr>
            <a:r>
              <a:rPr kumimoji="1" lang="zh-CN" altLang="en-US" sz="1400" dirty="0">
                <a:solidFill>
                  <a:schemeClr val="bg1">
                    <a:lumMod val="85000"/>
                  </a:schemeClr>
                </a:solidFill>
              </a:rPr>
              <a:t>财务现状：大于</a:t>
            </a:r>
            <a:r>
              <a:rPr kumimoji="1" lang="en-US" altLang="zh-CN" sz="1400" dirty="0">
                <a:solidFill>
                  <a:schemeClr val="bg1">
                    <a:lumMod val="85000"/>
                  </a:schemeClr>
                </a:solidFill>
              </a:rPr>
              <a:t>500</a:t>
            </a:r>
            <a:r>
              <a:rPr kumimoji="1" lang="zh-CN" altLang="en-US" sz="1400" dirty="0">
                <a:solidFill>
                  <a:schemeClr val="bg1">
                    <a:lumMod val="85000"/>
                  </a:schemeClr>
                </a:solidFill>
              </a:rPr>
              <a:t>家供应商，上万条收付款记录！付款时咋办？如外包</a:t>
            </a:r>
          </a:p>
        </p:txBody>
      </p:sp>
      <p:sp>
        <p:nvSpPr>
          <p:cNvPr id="10" name="AutoShape 3">
            <a:extLst>
              <a:ext uri="{FF2B5EF4-FFF2-40B4-BE49-F238E27FC236}">
                <a16:creationId xmlns="" xmlns:a16="http://schemas.microsoft.com/office/drawing/2014/main" id="{38706E15-2351-A14C-B347-720B52561DB1}"/>
              </a:ext>
            </a:extLst>
          </p:cNvPr>
          <p:cNvSpPr>
            <a:spLocks noChangeArrowheads="1"/>
          </p:cNvSpPr>
          <p:nvPr/>
        </p:nvSpPr>
        <p:spPr bwMode="auto">
          <a:xfrm>
            <a:off x="5019473" y="411645"/>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11" name="组合 10">
            <a:extLst>
              <a:ext uri="{FF2B5EF4-FFF2-40B4-BE49-F238E27FC236}">
                <a16:creationId xmlns="" xmlns:a16="http://schemas.microsoft.com/office/drawing/2014/main" id="{43535FCC-FEE6-9641-841F-CFE126818655}"/>
              </a:ext>
            </a:extLst>
          </p:cNvPr>
          <p:cNvGrpSpPr/>
          <p:nvPr/>
        </p:nvGrpSpPr>
        <p:grpSpPr>
          <a:xfrm>
            <a:off x="5750057" y="411645"/>
            <a:ext cx="809277" cy="400110"/>
            <a:chOff x="5063542" y="1324925"/>
            <a:chExt cx="1525450" cy="1297655"/>
          </a:xfrm>
        </p:grpSpPr>
        <p:sp>
          <p:nvSpPr>
            <p:cNvPr id="12" name="AutoShape 4">
              <a:extLst>
                <a:ext uri="{FF2B5EF4-FFF2-40B4-BE49-F238E27FC236}">
                  <a16:creationId xmlns="" xmlns:a16="http://schemas.microsoft.com/office/drawing/2014/main" id="{3D58017C-8B23-2E45-8E2F-D521180CB5DD}"/>
                </a:ext>
              </a:extLst>
            </p:cNvPr>
            <p:cNvSpPr>
              <a:spLocks noChangeArrowheads="1"/>
            </p:cNvSpPr>
            <p:nvPr/>
          </p:nvSpPr>
          <p:spPr bwMode="auto">
            <a:xfrm>
              <a:off x="5063542" y="1324925"/>
              <a:ext cx="1419044"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3" name="WordArt 7">
              <a:extLst>
                <a:ext uri="{FF2B5EF4-FFF2-40B4-BE49-F238E27FC236}">
                  <a16:creationId xmlns="" xmlns:a16="http://schemas.microsoft.com/office/drawing/2014/main" id="{CA0E812C-16A0-EA4B-B3DF-5EC4D504A1AB}"/>
                </a:ext>
              </a:extLst>
            </p:cNvPr>
            <p:cNvSpPr>
              <a:spLocks noChangeArrowheads="1" noChangeShapeType="1"/>
            </p:cNvSpPr>
            <p:nvPr/>
          </p:nvSpPr>
          <p:spPr bwMode="auto">
            <a:xfrm>
              <a:off x="5072822" y="1560044"/>
              <a:ext cx="151617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提供发票</a:t>
              </a:r>
            </a:p>
          </p:txBody>
        </p:sp>
      </p:grpSp>
      <p:grpSp>
        <p:nvGrpSpPr>
          <p:cNvPr id="14" name="组合 13">
            <a:extLst>
              <a:ext uri="{FF2B5EF4-FFF2-40B4-BE49-F238E27FC236}">
                <a16:creationId xmlns="" xmlns:a16="http://schemas.microsoft.com/office/drawing/2014/main" id="{C515BCF9-DF0E-A24E-B64A-6FFD32A76857}"/>
              </a:ext>
            </a:extLst>
          </p:cNvPr>
          <p:cNvGrpSpPr/>
          <p:nvPr/>
        </p:nvGrpSpPr>
        <p:grpSpPr>
          <a:xfrm>
            <a:off x="4237889" y="411645"/>
            <a:ext cx="849485" cy="400110"/>
            <a:chOff x="2555777" y="1324925"/>
            <a:chExt cx="1258976" cy="1297655"/>
          </a:xfrm>
        </p:grpSpPr>
        <p:sp>
          <p:nvSpPr>
            <p:cNvPr id="15" name="AutoShape 9">
              <a:extLst>
                <a:ext uri="{FF2B5EF4-FFF2-40B4-BE49-F238E27FC236}">
                  <a16:creationId xmlns="" xmlns:a16="http://schemas.microsoft.com/office/drawing/2014/main" id="{44551B1E-15A8-F843-A931-35F42767B1FD}"/>
                </a:ext>
              </a:extLst>
            </p:cNvPr>
            <p:cNvSpPr>
              <a:spLocks noChangeArrowheads="1"/>
            </p:cNvSpPr>
            <p:nvPr/>
          </p:nvSpPr>
          <p:spPr bwMode="auto">
            <a:xfrm>
              <a:off x="2555777" y="1324925"/>
              <a:ext cx="1235472" cy="1297655"/>
            </a:xfrm>
            <a:prstGeom prst="chevron">
              <a:avLst>
                <a:gd name="adj" fmla="val 30675"/>
              </a:avLst>
            </a:prstGeom>
            <a:noFill/>
            <a:ln w="19050">
              <a:solidFill>
                <a:schemeClr val="bg1">
                  <a:lumMod val="75000"/>
                  <a:alpha val="2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16" name="WordArt 10">
              <a:extLst>
                <a:ext uri="{FF2B5EF4-FFF2-40B4-BE49-F238E27FC236}">
                  <a16:creationId xmlns="" xmlns:a16="http://schemas.microsoft.com/office/drawing/2014/main" id="{4D91FF3F-B681-E449-B9EE-73C483CD1A41}"/>
                </a:ext>
              </a:extLst>
            </p:cNvPr>
            <p:cNvSpPr>
              <a:spLocks noChangeArrowheads="1" noChangeShapeType="1"/>
            </p:cNvSpPr>
            <p:nvPr/>
          </p:nvSpPr>
          <p:spPr bwMode="auto">
            <a:xfrm>
              <a:off x="2622257" y="1441348"/>
              <a:ext cx="1192496"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签订合同</a:t>
              </a:r>
            </a:p>
          </p:txBody>
        </p:sp>
      </p:grpSp>
      <p:sp>
        <p:nvSpPr>
          <p:cNvPr id="17" name="WordArt 10">
            <a:extLst>
              <a:ext uri="{FF2B5EF4-FFF2-40B4-BE49-F238E27FC236}">
                <a16:creationId xmlns="" xmlns:a16="http://schemas.microsoft.com/office/drawing/2014/main" id="{E2090EFC-AAFB-7647-91CE-2C8988AD8957}"/>
              </a:ext>
            </a:extLst>
          </p:cNvPr>
          <p:cNvSpPr>
            <a:spLocks noChangeArrowheads="1" noChangeShapeType="1"/>
          </p:cNvSpPr>
          <p:nvPr/>
        </p:nvSpPr>
        <p:spPr bwMode="auto">
          <a:xfrm>
            <a:off x="5034019" y="479562"/>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18" name="组合 17">
            <a:extLst>
              <a:ext uri="{FF2B5EF4-FFF2-40B4-BE49-F238E27FC236}">
                <a16:creationId xmlns="" xmlns:a16="http://schemas.microsoft.com/office/drawing/2014/main" id="{31DA92DF-01D8-6E41-A403-2F386B5B75B5}"/>
              </a:ext>
            </a:extLst>
          </p:cNvPr>
          <p:cNvGrpSpPr/>
          <p:nvPr/>
        </p:nvGrpSpPr>
        <p:grpSpPr>
          <a:xfrm>
            <a:off x="6455021" y="411645"/>
            <a:ext cx="860985" cy="400110"/>
            <a:chOff x="5063543" y="1324925"/>
            <a:chExt cx="1204723" cy="1297655"/>
          </a:xfrm>
        </p:grpSpPr>
        <p:sp>
          <p:nvSpPr>
            <p:cNvPr id="19" name="AutoShape 4">
              <a:extLst>
                <a:ext uri="{FF2B5EF4-FFF2-40B4-BE49-F238E27FC236}">
                  <a16:creationId xmlns="" xmlns:a16="http://schemas.microsoft.com/office/drawing/2014/main" id="{A05644F4-22D0-9B47-B088-9D2E7AB68FD4}"/>
                </a:ext>
              </a:extLst>
            </p:cNvPr>
            <p:cNvSpPr>
              <a:spLocks noChangeArrowheads="1"/>
            </p:cNvSpPr>
            <p:nvPr/>
          </p:nvSpPr>
          <p:spPr bwMode="auto">
            <a:xfrm>
              <a:off x="5063543" y="1324925"/>
              <a:ext cx="1185850" cy="1297655"/>
            </a:xfrm>
            <a:prstGeom prst="chevron">
              <a:avLst>
                <a:gd name="adj" fmla="val 30675"/>
              </a:avLst>
            </a:prstGeom>
            <a:solidFill>
              <a:schemeClr val="accent6">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0" name="WordArt 7">
              <a:extLst>
                <a:ext uri="{FF2B5EF4-FFF2-40B4-BE49-F238E27FC236}">
                  <a16:creationId xmlns="" xmlns:a16="http://schemas.microsoft.com/office/drawing/2014/main" id="{8AD0F6FD-FB0C-1345-950E-F43A4864F430}"/>
                </a:ext>
              </a:extLst>
            </p:cNvPr>
            <p:cNvSpPr>
              <a:spLocks noChangeArrowheads="1" noChangeShapeType="1"/>
            </p:cNvSpPr>
            <p:nvPr/>
          </p:nvSpPr>
          <p:spPr bwMode="auto">
            <a:xfrm>
              <a:off x="5121006" y="1524125"/>
              <a:ext cx="114726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合同挂账</a:t>
              </a:r>
            </a:p>
          </p:txBody>
        </p:sp>
      </p:grpSp>
      <p:grpSp>
        <p:nvGrpSpPr>
          <p:cNvPr id="21" name="组合 20">
            <a:extLst>
              <a:ext uri="{FF2B5EF4-FFF2-40B4-BE49-F238E27FC236}">
                <a16:creationId xmlns="" xmlns:a16="http://schemas.microsoft.com/office/drawing/2014/main" id="{49D36099-3023-6142-92DF-CEB6013D67C4}"/>
              </a:ext>
            </a:extLst>
          </p:cNvPr>
          <p:cNvGrpSpPr/>
          <p:nvPr/>
        </p:nvGrpSpPr>
        <p:grpSpPr>
          <a:xfrm>
            <a:off x="7230595" y="411510"/>
            <a:ext cx="869797" cy="400110"/>
            <a:chOff x="5063542" y="1324925"/>
            <a:chExt cx="1496402" cy="1297655"/>
          </a:xfrm>
        </p:grpSpPr>
        <p:sp>
          <p:nvSpPr>
            <p:cNvPr id="22" name="AutoShape 4">
              <a:extLst>
                <a:ext uri="{FF2B5EF4-FFF2-40B4-BE49-F238E27FC236}">
                  <a16:creationId xmlns="" xmlns:a16="http://schemas.microsoft.com/office/drawing/2014/main" id="{09173631-BE3E-9B45-8531-2B485C4F4082}"/>
                </a:ext>
              </a:extLst>
            </p:cNvPr>
            <p:cNvSpPr>
              <a:spLocks noChangeArrowheads="1"/>
            </p:cNvSpPr>
            <p:nvPr/>
          </p:nvSpPr>
          <p:spPr bwMode="auto">
            <a:xfrm>
              <a:off x="5063542" y="1324925"/>
              <a:ext cx="1458035" cy="1297655"/>
            </a:xfrm>
            <a:prstGeom prst="chevron">
              <a:avLst>
                <a:gd name="adj" fmla="val 30675"/>
              </a:avLst>
            </a:prstGeom>
            <a:solidFill>
              <a:schemeClr val="accent6">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23" name="WordArt 7">
              <a:extLst>
                <a:ext uri="{FF2B5EF4-FFF2-40B4-BE49-F238E27FC236}">
                  <a16:creationId xmlns="" xmlns:a16="http://schemas.microsoft.com/office/drawing/2014/main" id="{E4009D7F-66CB-E84C-8DDE-FF67C72B7F6B}"/>
                </a:ext>
              </a:extLst>
            </p:cNvPr>
            <p:cNvSpPr>
              <a:spLocks noChangeArrowheads="1" noChangeShapeType="1"/>
            </p:cNvSpPr>
            <p:nvPr/>
          </p:nvSpPr>
          <p:spPr bwMode="auto">
            <a:xfrm>
              <a:off x="5101909" y="1488644"/>
              <a:ext cx="1458035"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合同付款</a:t>
              </a:r>
            </a:p>
          </p:txBody>
        </p:sp>
      </p:grpSp>
      <p:graphicFrame>
        <p:nvGraphicFramePr>
          <p:cNvPr id="31" name="表格 30">
            <a:extLst>
              <a:ext uri="{FF2B5EF4-FFF2-40B4-BE49-F238E27FC236}">
                <a16:creationId xmlns="" xmlns:a16="http://schemas.microsoft.com/office/drawing/2014/main" id="{21456DDE-F6E3-F948-8220-15532EF5C2F4}"/>
              </a:ext>
            </a:extLst>
          </p:cNvPr>
          <p:cNvGraphicFramePr>
            <a:graphicFrameLocks noGrp="1"/>
          </p:cNvGraphicFramePr>
          <p:nvPr>
            <p:extLst>
              <p:ext uri="{D42A27DB-BD31-4B8C-83A1-F6EECF244321}">
                <p14:modId xmlns:p14="http://schemas.microsoft.com/office/powerpoint/2010/main" val="286113177"/>
              </p:ext>
            </p:extLst>
          </p:nvPr>
        </p:nvGraphicFramePr>
        <p:xfrm>
          <a:off x="5859789" y="3210849"/>
          <a:ext cx="2520280" cy="962025"/>
        </p:xfrm>
        <a:graphic>
          <a:graphicData uri="http://schemas.openxmlformats.org/drawingml/2006/table">
            <a:tbl>
              <a:tblPr/>
              <a:tblGrid>
                <a:gridCol w="653406">
                  <a:extLst>
                    <a:ext uri="{9D8B030D-6E8A-4147-A177-3AD203B41FA5}">
                      <a16:colId xmlns="" xmlns:a16="http://schemas.microsoft.com/office/drawing/2014/main" val="48870075"/>
                    </a:ext>
                  </a:extLst>
                </a:gridCol>
                <a:gridCol w="896133">
                  <a:extLst>
                    <a:ext uri="{9D8B030D-6E8A-4147-A177-3AD203B41FA5}">
                      <a16:colId xmlns="" xmlns:a16="http://schemas.microsoft.com/office/drawing/2014/main" val="671870437"/>
                    </a:ext>
                  </a:extLst>
                </a:gridCol>
                <a:gridCol w="970741">
                  <a:extLst>
                    <a:ext uri="{9D8B030D-6E8A-4147-A177-3AD203B41FA5}">
                      <a16:colId xmlns="" xmlns:a16="http://schemas.microsoft.com/office/drawing/2014/main" val="1014801365"/>
                    </a:ext>
                  </a:extLst>
                </a:gridCol>
              </a:tblGrid>
              <a:tr h="138603">
                <a:tc>
                  <a:txBody>
                    <a:bodyPr/>
                    <a:lstStyle/>
                    <a:p>
                      <a:pPr algn="ctr" fontAlgn="ctr"/>
                      <a:r>
                        <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rPr>
                        <a:t>日期</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zh-CN" altLang="en-US" sz="1200" b="0" i="0" u="none" strike="noStrike" dirty="0">
                          <a:solidFill>
                            <a:schemeClr val="bg1">
                              <a:lumMod val="85000"/>
                            </a:schemeClr>
                          </a:solidFill>
                          <a:effectLst/>
                          <a:latin typeface="宋体" panose="02010600030101010101" pitchFamily="2" charset="-122"/>
                          <a:ea typeface="宋体" panose="02010600030101010101" pitchFamily="2" charset="-122"/>
                        </a:rPr>
                        <a:t>还老王借款</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fontAlgn="ctr"/>
                      <a:r>
                        <a:rPr lang="zh-CN" altLang="en-US" sz="1200" b="0" i="0" u="none" strike="noStrike" dirty="0">
                          <a:solidFill>
                            <a:schemeClr val="bg1">
                              <a:lumMod val="85000"/>
                            </a:schemeClr>
                          </a:solidFill>
                          <a:effectLst/>
                          <a:latin typeface="宋体" panose="02010600030101010101" pitchFamily="2" charset="-122"/>
                          <a:ea typeface="宋体" panose="02010600030101010101" pitchFamily="2" charset="-122"/>
                        </a:rPr>
                        <a:t>收老王借款</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2767517656"/>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1.1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20000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3895624434"/>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2.1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a:solidFill>
                            <a:schemeClr val="bg1">
                              <a:lumMod val="85000"/>
                            </a:schemeClr>
                          </a:solidFill>
                          <a:effectLst/>
                          <a:latin typeface="宋体" panose="02010600030101010101" pitchFamily="2" charset="-122"/>
                          <a:ea typeface="宋体" panose="02010600030101010101" pitchFamily="2" charset="-122"/>
                        </a:rPr>
                        <a:t>30000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853722510"/>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40000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3030526356"/>
                  </a:ext>
                </a:extLst>
              </a:tr>
              <a:tr h="190500">
                <a:tc>
                  <a:txBody>
                    <a:bodyPr/>
                    <a:lstStyle/>
                    <a:p>
                      <a:pPr algn="ct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4.1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r" fontAlgn="ctr"/>
                      <a:r>
                        <a:rPr lang="en-US" altLang="zh-CN" sz="1200" b="0" i="0" u="none" strike="noStrike" dirty="0">
                          <a:solidFill>
                            <a:schemeClr val="bg1">
                              <a:lumMod val="85000"/>
                            </a:schemeClr>
                          </a:solidFill>
                          <a:effectLst/>
                          <a:latin typeface="宋体" panose="02010600030101010101" pitchFamily="2" charset="-122"/>
                          <a:ea typeface="宋体" panose="02010600030101010101" pitchFamily="2" charset="-122"/>
                        </a:rPr>
                        <a:t>50000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l" fontAlgn="ctr"/>
                      <a:endParaRPr lang="zh-CN" altLang="en-US" sz="1200" b="0" i="0" u="none" strike="noStrike" dirty="0">
                        <a:solidFill>
                          <a:schemeClr val="bg1">
                            <a:lumMod val="85000"/>
                          </a:schemeClr>
                        </a:solidFill>
                        <a:effectLst/>
                        <a:latin typeface="宋体" panose="02010600030101010101" pitchFamily="2" charset="-122"/>
                        <a:ea typeface="宋体" panose="02010600030101010101" pitchFamily="2" charset="-122"/>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 xmlns:a16="http://schemas.microsoft.com/office/drawing/2014/main" val="1820338758"/>
                  </a:ext>
                </a:extLst>
              </a:tr>
            </a:tbl>
          </a:graphicData>
        </a:graphic>
      </p:graphicFrame>
      <p:sp>
        <p:nvSpPr>
          <p:cNvPr id="36" name="文本框 35">
            <a:extLst>
              <a:ext uri="{FF2B5EF4-FFF2-40B4-BE49-F238E27FC236}">
                <a16:creationId xmlns="" xmlns:a16="http://schemas.microsoft.com/office/drawing/2014/main" id="{3BBD2121-F406-9C4C-B572-ED48EF9F8F1B}"/>
              </a:ext>
            </a:extLst>
          </p:cNvPr>
          <p:cNvSpPr txBox="1"/>
          <p:nvPr/>
        </p:nvSpPr>
        <p:spPr>
          <a:xfrm>
            <a:off x="4583791" y="3179846"/>
            <a:ext cx="1114408" cy="523220"/>
          </a:xfrm>
          <a:prstGeom prst="rect">
            <a:avLst/>
          </a:prstGeom>
          <a:noFill/>
        </p:spPr>
        <p:txBody>
          <a:bodyPr wrap="none" rtlCol="0">
            <a:spAutoFit/>
          </a:bodyPr>
          <a:lstStyle/>
          <a:p>
            <a:r>
              <a:rPr kumimoji="1" lang="en-US" altLang="zh-CN" sz="1400" dirty="0">
                <a:solidFill>
                  <a:schemeClr val="bg1">
                    <a:lumMod val="85000"/>
                  </a:schemeClr>
                </a:solidFill>
                <a:latin typeface="+mj-ea"/>
                <a:ea typeface="+mj-ea"/>
              </a:rPr>
              <a:t>6</a:t>
            </a:r>
            <a:r>
              <a:rPr kumimoji="1" lang="zh-CN" altLang="en-US" sz="1400" dirty="0">
                <a:solidFill>
                  <a:schemeClr val="bg1">
                    <a:lumMod val="85000"/>
                  </a:schemeClr>
                </a:solidFill>
                <a:latin typeface="+mj-ea"/>
                <a:ea typeface="+mj-ea"/>
              </a:rPr>
              <a:t>月</a:t>
            </a:r>
            <a:r>
              <a:rPr kumimoji="1" lang="en-US" altLang="zh-CN" sz="1400" dirty="0">
                <a:solidFill>
                  <a:schemeClr val="bg1">
                    <a:lumMod val="85000"/>
                  </a:schemeClr>
                </a:solidFill>
                <a:latin typeface="+mj-ea"/>
                <a:ea typeface="+mj-ea"/>
              </a:rPr>
              <a:t>1</a:t>
            </a:r>
            <a:r>
              <a:rPr kumimoji="1" lang="zh-CN" altLang="en-US" sz="1400" dirty="0">
                <a:solidFill>
                  <a:schemeClr val="bg1">
                    <a:lumMod val="85000"/>
                  </a:schemeClr>
                </a:solidFill>
                <a:latin typeface="+mj-ea"/>
                <a:ea typeface="+mj-ea"/>
              </a:rPr>
              <a:t>日后：</a:t>
            </a:r>
            <a:endParaRPr kumimoji="1" lang="en-US" altLang="zh-CN" sz="1400" dirty="0">
              <a:solidFill>
                <a:schemeClr val="bg1">
                  <a:lumMod val="85000"/>
                </a:schemeClr>
              </a:solidFill>
              <a:latin typeface="+mj-ea"/>
              <a:ea typeface="+mj-ea"/>
            </a:endParaRPr>
          </a:p>
          <a:p>
            <a:r>
              <a:rPr kumimoji="1" lang="zh-CN" altLang="en-US" sz="1400" dirty="0">
                <a:solidFill>
                  <a:schemeClr val="bg1">
                    <a:lumMod val="85000"/>
                  </a:schemeClr>
                </a:solidFill>
                <a:latin typeface="+mj-ea"/>
                <a:ea typeface="+mj-ea"/>
              </a:rPr>
              <a:t>二张单据</a:t>
            </a:r>
          </a:p>
        </p:txBody>
      </p:sp>
      <p:sp>
        <p:nvSpPr>
          <p:cNvPr id="38" name="文本框 37">
            <a:extLst>
              <a:ext uri="{FF2B5EF4-FFF2-40B4-BE49-F238E27FC236}">
                <a16:creationId xmlns="" xmlns:a16="http://schemas.microsoft.com/office/drawing/2014/main" id="{AA85CDF7-B213-7B49-9F70-24571B8F5F2A}"/>
              </a:ext>
            </a:extLst>
          </p:cNvPr>
          <p:cNvSpPr txBox="1"/>
          <p:nvPr/>
        </p:nvSpPr>
        <p:spPr>
          <a:xfrm>
            <a:off x="4599829" y="915566"/>
            <a:ext cx="1611339" cy="1346907"/>
          </a:xfrm>
          <a:prstGeom prst="rect">
            <a:avLst/>
          </a:prstGeom>
          <a:noFill/>
        </p:spPr>
        <p:txBody>
          <a:bodyPr wrap="none" rtlCol="0">
            <a:spAutoFit/>
          </a:bodyPr>
          <a:lstStyle/>
          <a:p>
            <a:pPr>
              <a:lnSpc>
                <a:spcPct val="150000"/>
              </a:lnSpc>
            </a:pPr>
            <a:r>
              <a:rPr kumimoji="1" lang="zh-CN" altLang="en-US" sz="1400" dirty="0">
                <a:solidFill>
                  <a:schemeClr val="bg1">
                    <a:lumMod val="85000"/>
                  </a:schemeClr>
                </a:solidFill>
                <a:latin typeface="+mj-ea"/>
                <a:ea typeface="+mj-ea"/>
              </a:rPr>
              <a:t>现在：一张单据</a:t>
            </a:r>
            <a:endParaRPr kumimoji="1" lang="en-US" altLang="zh-CN" sz="1400" dirty="0">
              <a:solidFill>
                <a:schemeClr val="bg1">
                  <a:lumMod val="85000"/>
                </a:schemeClr>
              </a:solidFill>
              <a:latin typeface="+mj-ea"/>
              <a:ea typeface="+mj-ea"/>
            </a:endParaRPr>
          </a:p>
          <a:p>
            <a:pPr>
              <a:lnSpc>
                <a:spcPct val="150000"/>
              </a:lnSpc>
            </a:pPr>
            <a:r>
              <a:rPr kumimoji="1" lang="zh-CN" altLang="en-US" sz="1400" dirty="0">
                <a:solidFill>
                  <a:schemeClr val="bg1">
                    <a:lumMod val="85000"/>
                  </a:schemeClr>
                </a:solidFill>
                <a:latin typeface="+mj-ea"/>
                <a:ea typeface="+mj-ea"/>
              </a:rPr>
              <a:t>          无法付现</a:t>
            </a:r>
            <a:endParaRPr kumimoji="1" lang="en-US" altLang="zh-CN" sz="1400" dirty="0">
              <a:solidFill>
                <a:schemeClr val="bg1">
                  <a:lumMod val="85000"/>
                </a:schemeClr>
              </a:solidFill>
              <a:latin typeface="+mj-ea"/>
              <a:ea typeface="+mj-ea"/>
            </a:endParaRPr>
          </a:p>
          <a:p>
            <a:pPr>
              <a:lnSpc>
                <a:spcPct val="150000"/>
              </a:lnSpc>
            </a:pPr>
            <a:r>
              <a:rPr kumimoji="1" lang="zh-CN" altLang="en-US" sz="1400" dirty="0">
                <a:solidFill>
                  <a:schemeClr val="bg1">
                    <a:lumMod val="85000"/>
                  </a:schemeClr>
                </a:solidFill>
                <a:latin typeface="+mj-ea"/>
                <a:ea typeface="+mj-ea"/>
              </a:rPr>
              <a:t>          无法入账</a:t>
            </a:r>
            <a:endParaRPr kumimoji="1" lang="en-US" altLang="zh-CN" sz="1400" dirty="0">
              <a:solidFill>
                <a:schemeClr val="bg1">
                  <a:lumMod val="85000"/>
                </a:schemeClr>
              </a:solidFill>
              <a:latin typeface="+mj-ea"/>
              <a:ea typeface="+mj-ea"/>
            </a:endParaRPr>
          </a:p>
          <a:p>
            <a:pPr>
              <a:lnSpc>
                <a:spcPct val="150000"/>
              </a:lnSpc>
            </a:pPr>
            <a:r>
              <a:rPr kumimoji="1" lang="zh-CN" altLang="en-US" sz="1400" dirty="0">
                <a:solidFill>
                  <a:schemeClr val="bg1">
                    <a:lumMod val="85000"/>
                  </a:schemeClr>
                </a:solidFill>
                <a:latin typeface="+mj-ea"/>
                <a:ea typeface="+mj-ea"/>
              </a:rPr>
              <a:t>          欠款不准确</a:t>
            </a:r>
            <a:endParaRPr kumimoji="1" lang="en-US" altLang="zh-CN" sz="1400" dirty="0">
              <a:solidFill>
                <a:schemeClr val="bg1">
                  <a:lumMod val="85000"/>
                </a:schemeClr>
              </a:solidFill>
              <a:latin typeface="+mj-ea"/>
              <a:ea typeface="+mj-ea"/>
            </a:endParaRPr>
          </a:p>
        </p:txBody>
      </p:sp>
      <p:sp>
        <p:nvSpPr>
          <p:cNvPr id="37" name="文本框 36">
            <a:extLst>
              <a:ext uri="{FF2B5EF4-FFF2-40B4-BE49-F238E27FC236}">
                <a16:creationId xmlns="" xmlns:a16="http://schemas.microsoft.com/office/drawing/2014/main" id="{8D5D643E-5F03-3245-BF4A-1504EC64E0E0}"/>
              </a:ext>
            </a:extLst>
          </p:cNvPr>
          <p:cNvSpPr txBox="1"/>
          <p:nvPr/>
        </p:nvSpPr>
        <p:spPr>
          <a:xfrm>
            <a:off x="6386188" y="1006963"/>
            <a:ext cx="1624787" cy="1231106"/>
          </a:xfrm>
          <a:prstGeom prst="rect">
            <a:avLst/>
          </a:prstGeom>
          <a:noFill/>
          <a:ln>
            <a:solidFill>
              <a:schemeClr val="bg1"/>
            </a:solidFill>
          </a:ln>
        </p:spPr>
        <p:txBody>
          <a:bodyPr wrap="square" rtlCol="0">
            <a:spAutoFit/>
          </a:bodyPr>
          <a:lstStyle/>
          <a:p>
            <a:pPr algn="ctr"/>
            <a:r>
              <a:rPr kumimoji="1" lang="zh-CN" altLang="en-US" sz="1400" dirty="0">
                <a:solidFill>
                  <a:schemeClr val="bg1">
                    <a:lumMod val="85000"/>
                  </a:schemeClr>
                </a:solidFill>
              </a:rPr>
              <a:t>合同挂账单   </a:t>
            </a:r>
            <a:endParaRPr kumimoji="1" lang="en-US" altLang="zh-CN" sz="1400" dirty="0">
              <a:solidFill>
                <a:schemeClr val="bg1">
                  <a:lumMod val="85000"/>
                </a:schemeClr>
              </a:solidFill>
            </a:endParaRPr>
          </a:p>
          <a:p>
            <a:endParaRPr kumimoji="1" lang="en-US" altLang="zh-CN" dirty="0"/>
          </a:p>
          <a:p>
            <a:endParaRPr kumimoji="1" lang="en-US" altLang="zh-CN" dirty="0"/>
          </a:p>
          <a:p>
            <a:pPr marL="285750" indent="-285750">
              <a:buFont typeface="Wingdings" pitchFamily="2" charset="2"/>
              <a:buChar char="ü"/>
            </a:pPr>
            <a:r>
              <a:rPr kumimoji="1" lang="zh-CN" altLang="en-US" sz="1200" dirty="0">
                <a:solidFill>
                  <a:schemeClr val="bg1">
                    <a:lumMod val="85000"/>
                  </a:schemeClr>
                </a:solidFill>
              </a:rPr>
              <a:t>付现</a:t>
            </a:r>
            <a:endParaRPr kumimoji="1" lang="en-US" altLang="zh-CN" sz="1200" dirty="0">
              <a:solidFill>
                <a:schemeClr val="bg1">
                  <a:lumMod val="85000"/>
                </a:schemeClr>
              </a:solidFill>
            </a:endParaRPr>
          </a:p>
          <a:p>
            <a:endParaRPr kumimoji="1" lang="zh-CN" altLang="en-US" sz="1200" dirty="0">
              <a:solidFill>
                <a:schemeClr val="bg1">
                  <a:lumMod val="85000"/>
                </a:schemeClr>
              </a:solidFill>
            </a:endParaRPr>
          </a:p>
        </p:txBody>
      </p:sp>
      <p:sp>
        <p:nvSpPr>
          <p:cNvPr id="39" name="左大括号 38">
            <a:extLst>
              <a:ext uri="{FF2B5EF4-FFF2-40B4-BE49-F238E27FC236}">
                <a16:creationId xmlns="" xmlns:a16="http://schemas.microsoft.com/office/drawing/2014/main" id="{794CD519-C198-344E-BECB-25192462456A}"/>
              </a:ext>
            </a:extLst>
          </p:cNvPr>
          <p:cNvSpPr/>
          <p:nvPr/>
        </p:nvSpPr>
        <p:spPr>
          <a:xfrm rot="16200000">
            <a:off x="7104659" y="655225"/>
            <a:ext cx="153541" cy="530208"/>
          </a:xfrm>
          <a:prstGeom prst="leftBrace">
            <a:avLst>
              <a:gd name="adj1" fmla="val 8333"/>
              <a:gd name="adj2" fmla="val 47695"/>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1" name="AutoShape 3">
            <a:extLst>
              <a:ext uri="{FF2B5EF4-FFF2-40B4-BE49-F238E27FC236}">
                <a16:creationId xmlns="" xmlns:a16="http://schemas.microsoft.com/office/drawing/2014/main" id="{4942F990-7424-BA49-8295-45735AB6A1AF}"/>
              </a:ext>
            </a:extLst>
          </p:cNvPr>
          <p:cNvSpPr>
            <a:spLocks noChangeArrowheads="1"/>
          </p:cNvSpPr>
          <p:nvPr/>
        </p:nvSpPr>
        <p:spPr bwMode="auto">
          <a:xfrm>
            <a:off x="5163489" y="2531680"/>
            <a:ext cx="792087" cy="400110"/>
          </a:xfrm>
          <a:prstGeom prst="chevron">
            <a:avLst>
              <a:gd name="adj" fmla="val 29266"/>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grpSp>
        <p:nvGrpSpPr>
          <p:cNvPr id="42" name="组合 41">
            <a:extLst>
              <a:ext uri="{FF2B5EF4-FFF2-40B4-BE49-F238E27FC236}">
                <a16:creationId xmlns="" xmlns:a16="http://schemas.microsoft.com/office/drawing/2014/main" id="{BF83BCCE-4F94-5843-9D4A-A36968EA00F0}"/>
              </a:ext>
            </a:extLst>
          </p:cNvPr>
          <p:cNvGrpSpPr/>
          <p:nvPr/>
        </p:nvGrpSpPr>
        <p:grpSpPr>
          <a:xfrm>
            <a:off x="5894073" y="2531680"/>
            <a:ext cx="809277" cy="400110"/>
            <a:chOff x="5063542" y="1324925"/>
            <a:chExt cx="1525450" cy="1297655"/>
          </a:xfrm>
        </p:grpSpPr>
        <p:sp>
          <p:nvSpPr>
            <p:cNvPr id="43" name="AutoShape 4">
              <a:extLst>
                <a:ext uri="{FF2B5EF4-FFF2-40B4-BE49-F238E27FC236}">
                  <a16:creationId xmlns="" xmlns:a16="http://schemas.microsoft.com/office/drawing/2014/main" id="{6A054AF2-F9E7-5F4D-8731-D0F7BEAA5860}"/>
                </a:ext>
              </a:extLst>
            </p:cNvPr>
            <p:cNvSpPr>
              <a:spLocks noChangeArrowheads="1"/>
            </p:cNvSpPr>
            <p:nvPr/>
          </p:nvSpPr>
          <p:spPr bwMode="auto">
            <a:xfrm>
              <a:off x="5063542" y="1324925"/>
              <a:ext cx="1419044" cy="1297655"/>
            </a:xfrm>
            <a:prstGeom prst="chevron">
              <a:avLst>
                <a:gd name="adj" fmla="val 30675"/>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44" name="WordArt 7">
              <a:extLst>
                <a:ext uri="{FF2B5EF4-FFF2-40B4-BE49-F238E27FC236}">
                  <a16:creationId xmlns="" xmlns:a16="http://schemas.microsoft.com/office/drawing/2014/main" id="{0403B256-CAE2-154A-91B1-A8593278D874}"/>
                </a:ext>
              </a:extLst>
            </p:cNvPr>
            <p:cNvSpPr>
              <a:spLocks noChangeArrowheads="1" noChangeShapeType="1"/>
            </p:cNvSpPr>
            <p:nvPr/>
          </p:nvSpPr>
          <p:spPr bwMode="auto">
            <a:xfrm>
              <a:off x="5072822" y="1560044"/>
              <a:ext cx="151617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提供发票</a:t>
              </a:r>
            </a:p>
          </p:txBody>
        </p:sp>
      </p:grpSp>
      <p:grpSp>
        <p:nvGrpSpPr>
          <p:cNvPr id="45" name="组合 44">
            <a:extLst>
              <a:ext uri="{FF2B5EF4-FFF2-40B4-BE49-F238E27FC236}">
                <a16:creationId xmlns="" xmlns:a16="http://schemas.microsoft.com/office/drawing/2014/main" id="{DD8D8132-F5A4-4146-B162-E62E994C043F}"/>
              </a:ext>
            </a:extLst>
          </p:cNvPr>
          <p:cNvGrpSpPr/>
          <p:nvPr/>
        </p:nvGrpSpPr>
        <p:grpSpPr>
          <a:xfrm>
            <a:off x="4381905" y="2531680"/>
            <a:ext cx="849485" cy="400110"/>
            <a:chOff x="2555777" y="1324925"/>
            <a:chExt cx="1258976" cy="1297655"/>
          </a:xfrm>
        </p:grpSpPr>
        <p:sp>
          <p:nvSpPr>
            <p:cNvPr id="46" name="AutoShape 9">
              <a:extLst>
                <a:ext uri="{FF2B5EF4-FFF2-40B4-BE49-F238E27FC236}">
                  <a16:creationId xmlns="" xmlns:a16="http://schemas.microsoft.com/office/drawing/2014/main" id="{19763EF3-83DB-904B-A54C-53040F7588A3}"/>
                </a:ext>
              </a:extLst>
            </p:cNvPr>
            <p:cNvSpPr>
              <a:spLocks noChangeArrowheads="1"/>
            </p:cNvSpPr>
            <p:nvPr/>
          </p:nvSpPr>
          <p:spPr bwMode="auto">
            <a:xfrm>
              <a:off x="2555777" y="1324925"/>
              <a:ext cx="1235472" cy="1297655"/>
            </a:xfrm>
            <a:prstGeom prst="chevron">
              <a:avLst>
                <a:gd name="adj" fmla="val 30675"/>
              </a:avLst>
            </a:prstGeom>
            <a:noFill/>
            <a:ln w="19050">
              <a:solidFill>
                <a:schemeClr val="bg1">
                  <a:lumMod val="75000"/>
                  <a:alpha val="20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47" name="WordArt 10">
              <a:extLst>
                <a:ext uri="{FF2B5EF4-FFF2-40B4-BE49-F238E27FC236}">
                  <a16:creationId xmlns="" xmlns:a16="http://schemas.microsoft.com/office/drawing/2014/main" id="{CFF87178-1667-564E-9461-6A7A16ACC552}"/>
                </a:ext>
              </a:extLst>
            </p:cNvPr>
            <p:cNvSpPr>
              <a:spLocks noChangeArrowheads="1" noChangeShapeType="1"/>
            </p:cNvSpPr>
            <p:nvPr/>
          </p:nvSpPr>
          <p:spPr bwMode="auto">
            <a:xfrm>
              <a:off x="2622257" y="1441348"/>
              <a:ext cx="1192496"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签订合同</a:t>
              </a:r>
            </a:p>
          </p:txBody>
        </p:sp>
      </p:grpSp>
      <p:sp>
        <p:nvSpPr>
          <p:cNvPr id="48" name="WordArt 10">
            <a:extLst>
              <a:ext uri="{FF2B5EF4-FFF2-40B4-BE49-F238E27FC236}">
                <a16:creationId xmlns="" xmlns:a16="http://schemas.microsoft.com/office/drawing/2014/main" id="{D4DCC5BF-9AA8-784B-AC9D-B356B8871D26}"/>
              </a:ext>
            </a:extLst>
          </p:cNvPr>
          <p:cNvSpPr>
            <a:spLocks noChangeArrowheads="1" noChangeShapeType="1"/>
          </p:cNvSpPr>
          <p:nvPr/>
        </p:nvSpPr>
        <p:spPr bwMode="auto">
          <a:xfrm>
            <a:off x="5178035" y="2599597"/>
            <a:ext cx="825770" cy="276999"/>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业务发生</a:t>
            </a:r>
          </a:p>
        </p:txBody>
      </p:sp>
      <p:grpSp>
        <p:nvGrpSpPr>
          <p:cNvPr id="49" name="组合 48">
            <a:extLst>
              <a:ext uri="{FF2B5EF4-FFF2-40B4-BE49-F238E27FC236}">
                <a16:creationId xmlns="" xmlns:a16="http://schemas.microsoft.com/office/drawing/2014/main" id="{B422EC4D-EF80-9D42-9341-7E9E56736ADC}"/>
              </a:ext>
            </a:extLst>
          </p:cNvPr>
          <p:cNvGrpSpPr/>
          <p:nvPr/>
        </p:nvGrpSpPr>
        <p:grpSpPr>
          <a:xfrm>
            <a:off x="6599037" y="2531680"/>
            <a:ext cx="860985" cy="400110"/>
            <a:chOff x="5063543" y="1324925"/>
            <a:chExt cx="1204723" cy="1297655"/>
          </a:xfrm>
        </p:grpSpPr>
        <p:sp>
          <p:nvSpPr>
            <p:cNvPr id="50" name="AutoShape 4">
              <a:extLst>
                <a:ext uri="{FF2B5EF4-FFF2-40B4-BE49-F238E27FC236}">
                  <a16:creationId xmlns="" xmlns:a16="http://schemas.microsoft.com/office/drawing/2014/main" id="{0CB82B1C-B705-BE42-8518-AB6926419AAF}"/>
                </a:ext>
              </a:extLst>
            </p:cNvPr>
            <p:cNvSpPr>
              <a:spLocks noChangeArrowheads="1"/>
            </p:cNvSpPr>
            <p:nvPr/>
          </p:nvSpPr>
          <p:spPr bwMode="auto">
            <a:xfrm>
              <a:off x="5063543" y="1324925"/>
              <a:ext cx="1185850" cy="1297655"/>
            </a:xfrm>
            <a:prstGeom prst="chevron">
              <a:avLst>
                <a:gd name="adj" fmla="val 30675"/>
              </a:avLst>
            </a:prstGeom>
            <a:solidFill>
              <a:schemeClr val="accent6">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51" name="WordArt 7">
              <a:extLst>
                <a:ext uri="{FF2B5EF4-FFF2-40B4-BE49-F238E27FC236}">
                  <a16:creationId xmlns="" xmlns:a16="http://schemas.microsoft.com/office/drawing/2014/main" id="{325216CA-9A3B-A248-81FD-509008362C67}"/>
                </a:ext>
              </a:extLst>
            </p:cNvPr>
            <p:cNvSpPr>
              <a:spLocks noChangeArrowheads="1" noChangeShapeType="1"/>
            </p:cNvSpPr>
            <p:nvPr/>
          </p:nvSpPr>
          <p:spPr bwMode="auto">
            <a:xfrm>
              <a:off x="5121006" y="1524125"/>
              <a:ext cx="1147260"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合同挂账</a:t>
              </a:r>
            </a:p>
          </p:txBody>
        </p:sp>
      </p:grpSp>
      <p:grpSp>
        <p:nvGrpSpPr>
          <p:cNvPr id="52" name="组合 51">
            <a:extLst>
              <a:ext uri="{FF2B5EF4-FFF2-40B4-BE49-F238E27FC236}">
                <a16:creationId xmlns="" xmlns:a16="http://schemas.microsoft.com/office/drawing/2014/main" id="{AB92C022-82CF-BE44-BBF0-47D0D5450CA5}"/>
              </a:ext>
            </a:extLst>
          </p:cNvPr>
          <p:cNvGrpSpPr/>
          <p:nvPr/>
        </p:nvGrpSpPr>
        <p:grpSpPr>
          <a:xfrm>
            <a:off x="7374611" y="2531545"/>
            <a:ext cx="869797" cy="400110"/>
            <a:chOff x="5063542" y="1324925"/>
            <a:chExt cx="1496402" cy="1297655"/>
          </a:xfrm>
        </p:grpSpPr>
        <p:sp>
          <p:nvSpPr>
            <p:cNvPr id="53" name="AutoShape 4">
              <a:extLst>
                <a:ext uri="{FF2B5EF4-FFF2-40B4-BE49-F238E27FC236}">
                  <a16:creationId xmlns="" xmlns:a16="http://schemas.microsoft.com/office/drawing/2014/main" id="{792DE47B-0A58-E14F-9438-7B444F7ACAF3}"/>
                </a:ext>
              </a:extLst>
            </p:cNvPr>
            <p:cNvSpPr>
              <a:spLocks noChangeArrowheads="1"/>
            </p:cNvSpPr>
            <p:nvPr/>
          </p:nvSpPr>
          <p:spPr bwMode="auto">
            <a:xfrm>
              <a:off x="5063542" y="1324925"/>
              <a:ext cx="1458035" cy="1297655"/>
            </a:xfrm>
            <a:prstGeom prst="chevron">
              <a:avLst>
                <a:gd name="adj" fmla="val 30675"/>
              </a:avLst>
            </a:prstGeom>
            <a:solidFill>
              <a:schemeClr val="accent6">
                <a:lumMod val="75000"/>
              </a:schemeClr>
            </a:solidFill>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200"/>
            </a:p>
          </p:txBody>
        </p:sp>
        <p:sp>
          <p:nvSpPr>
            <p:cNvPr id="54" name="WordArt 7">
              <a:extLst>
                <a:ext uri="{FF2B5EF4-FFF2-40B4-BE49-F238E27FC236}">
                  <a16:creationId xmlns="" xmlns:a16="http://schemas.microsoft.com/office/drawing/2014/main" id="{774AD908-D837-274C-A69E-1FD79C240375}"/>
                </a:ext>
              </a:extLst>
            </p:cNvPr>
            <p:cNvSpPr>
              <a:spLocks noChangeArrowheads="1" noChangeShapeType="1"/>
            </p:cNvSpPr>
            <p:nvPr/>
          </p:nvSpPr>
          <p:spPr bwMode="auto">
            <a:xfrm>
              <a:off x="5101909" y="1488644"/>
              <a:ext cx="1458035" cy="898376"/>
            </a:xfrm>
            <a:prstGeom prst="rect">
              <a:avLst/>
            </a:prstGeom>
            <a:noFill/>
          </p:spPr>
          <p:txBody>
            <a:bodyPr wrap="square" rtlCol="0">
              <a:spAutoFit/>
            </a:bodyPr>
            <a:lstStyle/>
            <a:p>
              <a:pPr algn="ctr">
                <a:spcBef>
                  <a:spcPct val="0"/>
                </a:spcBef>
              </a:pPr>
              <a:r>
                <a:rPr lang="zh-CN" altLang="en-US" sz="1200" dirty="0">
                  <a:solidFill>
                    <a:schemeClr val="bg1">
                      <a:alpha val="70000"/>
                    </a:schemeClr>
                  </a:solidFill>
                  <a:latin typeface="+mj-ea"/>
                  <a:ea typeface="+mj-ea"/>
                </a:rPr>
                <a:t>合同付款</a:t>
              </a:r>
            </a:p>
          </p:txBody>
        </p:sp>
      </p:grpSp>
      <p:cxnSp>
        <p:nvCxnSpPr>
          <p:cNvPr id="56" name="直线箭头连接符 55">
            <a:extLst>
              <a:ext uri="{FF2B5EF4-FFF2-40B4-BE49-F238E27FC236}">
                <a16:creationId xmlns="" xmlns:a16="http://schemas.microsoft.com/office/drawing/2014/main" id="{324F0F54-77E2-7E49-A2FA-386A74717936}"/>
              </a:ext>
            </a:extLst>
          </p:cNvPr>
          <p:cNvCxnSpPr>
            <a:cxnSpLocks/>
            <a:stCxn id="50" idx="2"/>
          </p:cNvCxnSpPr>
          <p:nvPr/>
        </p:nvCxnSpPr>
        <p:spPr>
          <a:xfrm>
            <a:off x="6961419" y="2931790"/>
            <a:ext cx="692924" cy="248056"/>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a:extLst>
              <a:ext uri="{FF2B5EF4-FFF2-40B4-BE49-F238E27FC236}">
                <a16:creationId xmlns="" xmlns:a16="http://schemas.microsoft.com/office/drawing/2014/main" id="{CCDBEBC9-5ED0-0646-8EDA-98A72BFB0580}"/>
              </a:ext>
            </a:extLst>
          </p:cNvPr>
          <p:cNvCxnSpPr>
            <a:cxnSpLocks/>
            <a:stCxn id="53" idx="2"/>
            <a:endCxn id="31" idx="0"/>
          </p:cNvCxnSpPr>
          <p:nvPr/>
        </p:nvCxnSpPr>
        <p:spPr>
          <a:xfrm flipH="1">
            <a:off x="7119929" y="2931655"/>
            <a:ext cx="617063" cy="279194"/>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49" name="文本框 2048">
            <a:extLst>
              <a:ext uri="{FF2B5EF4-FFF2-40B4-BE49-F238E27FC236}">
                <a16:creationId xmlns="" xmlns:a16="http://schemas.microsoft.com/office/drawing/2014/main" id="{0A94DE34-6EFA-2D44-A75E-D146BD9A6656}"/>
              </a:ext>
            </a:extLst>
          </p:cNvPr>
          <p:cNvSpPr txBox="1"/>
          <p:nvPr/>
        </p:nvSpPr>
        <p:spPr>
          <a:xfrm>
            <a:off x="4145831" y="4341961"/>
            <a:ext cx="4480714" cy="369332"/>
          </a:xfrm>
          <a:prstGeom prst="rect">
            <a:avLst/>
          </a:prstGeom>
          <a:noFill/>
        </p:spPr>
        <p:txBody>
          <a:bodyPr wrap="none" rtlCol="0">
            <a:spAutoFit/>
          </a:bodyPr>
          <a:lstStyle/>
          <a:p>
            <a:r>
              <a:rPr kumimoji="1" lang="zh-CN" altLang="en-US" dirty="0">
                <a:solidFill>
                  <a:schemeClr val="bg1">
                    <a:lumMod val="85000"/>
                  </a:schemeClr>
                </a:solidFill>
              </a:rPr>
              <a:t>关注问题：</a:t>
            </a:r>
            <a:r>
              <a:rPr kumimoji="1" lang="en-US" altLang="zh-CN" dirty="0">
                <a:solidFill>
                  <a:schemeClr val="bg1">
                    <a:lumMod val="85000"/>
                  </a:schemeClr>
                </a:solidFill>
              </a:rPr>
              <a:t>1</a:t>
            </a:r>
            <a:r>
              <a:rPr kumimoji="1" lang="zh-CN" altLang="en-US" dirty="0">
                <a:solidFill>
                  <a:schemeClr val="bg1">
                    <a:lumMod val="85000"/>
                  </a:schemeClr>
                </a:solidFill>
              </a:rPr>
              <a:t>、工作量；</a:t>
            </a:r>
            <a:r>
              <a:rPr kumimoji="1" lang="en-US" altLang="zh-CN" dirty="0">
                <a:solidFill>
                  <a:schemeClr val="bg1">
                    <a:lumMod val="85000"/>
                  </a:schemeClr>
                </a:solidFill>
              </a:rPr>
              <a:t>2</a:t>
            </a:r>
            <a:r>
              <a:rPr kumimoji="1" lang="zh-CN" altLang="en-US" dirty="0">
                <a:solidFill>
                  <a:schemeClr val="bg1">
                    <a:lumMod val="85000"/>
                  </a:schemeClr>
                </a:solidFill>
              </a:rPr>
              <a:t>、跑两趟（</a:t>
            </a:r>
            <a:r>
              <a:rPr kumimoji="1" lang="en-US" altLang="zh-CN" dirty="0">
                <a:solidFill>
                  <a:schemeClr val="bg1">
                    <a:lumMod val="85000"/>
                  </a:schemeClr>
                </a:solidFill>
              </a:rPr>
              <a:t>NO</a:t>
            </a:r>
            <a:r>
              <a:rPr kumimoji="1" lang="zh-CN" altLang="en-US" dirty="0">
                <a:solidFill>
                  <a:schemeClr val="bg1">
                    <a:lumMod val="85000"/>
                  </a:schemeClr>
                </a:solidFill>
              </a:rPr>
              <a:t>）</a:t>
            </a:r>
          </a:p>
        </p:txBody>
      </p:sp>
      <p:cxnSp>
        <p:nvCxnSpPr>
          <p:cNvPr id="67" name="Straight Connector 176">
            <a:extLst>
              <a:ext uri="{FF2B5EF4-FFF2-40B4-BE49-F238E27FC236}">
                <a16:creationId xmlns="" xmlns:a16="http://schemas.microsoft.com/office/drawing/2014/main" id="{1C195593-003A-394C-8B89-B52DAA954E1C}"/>
              </a:ext>
            </a:extLst>
          </p:cNvPr>
          <p:cNvCxnSpPr>
            <a:cxnSpLocks/>
          </p:cNvCxnSpPr>
          <p:nvPr/>
        </p:nvCxnSpPr>
        <p:spPr>
          <a:xfrm>
            <a:off x="3923928" y="315665"/>
            <a:ext cx="0" cy="4503823"/>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176">
            <a:extLst>
              <a:ext uri="{FF2B5EF4-FFF2-40B4-BE49-F238E27FC236}">
                <a16:creationId xmlns="" xmlns:a16="http://schemas.microsoft.com/office/drawing/2014/main" id="{EA7AC00A-0853-244C-B126-2AF47E10C41A}"/>
              </a:ext>
            </a:extLst>
          </p:cNvPr>
          <p:cNvCxnSpPr>
            <a:cxnSpLocks/>
          </p:cNvCxnSpPr>
          <p:nvPr/>
        </p:nvCxnSpPr>
        <p:spPr>
          <a:xfrm flipH="1">
            <a:off x="3923928" y="2427734"/>
            <a:ext cx="4824536"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2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355BE921-2B05-F645-A882-1F2AC2D727D3}"/>
              </a:ext>
            </a:extLst>
          </p:cNvPr>
          <p:cNvSpPr>
            <a:spLocks noGrp="1"/>
          </p:cNvSpPr>
          <p:nvPr>
            <p:ph type="title"/>
          </p:nvPr>
        </p:nvSpPr>
        <p:spPr>
          <a:xfrm>
            <a:off x="1130449" y="596989"/>
            <a:ext cx="5097735" cy="400110"/>
          </a:xfrm>
        </p:spPr>
        <p:txBody>
          <a:bodyPr/>
          <a:lstStyle/>
          <a:p>
            <a:r>
              <a:rPr lang="zh-CN" altLang="en-US" dirty="0"/>
              <a:t>合同挂账单</a:t>
            </a:r>
          </a:p>
        </p:txBody>
      </p:sp>
      <p:pic>
        <p:nvPicPr>
          <p:cNvPr id="4" name="图片 3" descr="挂账单1">
            <a:extLst>
              <a:ext uri="{FF2B5EF4-FFF2-40B4-BE49-F238E27FC236}">
                <a16:creationId xmlns="" xmlns:a16="http://schemas.microsoft.com/office/drawing/2014/main" id="{D8BC82A3-F18B-BE47-9E25-9EB268725734}"/>
              </a:ext>
            </a:extLst>
          </p:cNvPr>
          <p:cNvPicPr>
            <a:picLocks noChangeAspect="1"/>
          </p:cNvPicPr>
          <p:nvPr/>
        </p:nvPicPr>
        <p:blipFill>
          <a:blip r:embed="rId3"/>
          <a:stretch>
            <a:fillRect/>
          </a:stretch>
        </p:blipFill>
        <p:spPr>
          <a:xfrm>
            <a:off x="539552" y="1163007"/>
            <a:ext cx="8136904" cy="3568983"/>
          </a:xfrm>
          <a:prstGeom prst="rect">
            <a:avLst/>
          </a:prstGeom>
          <a:ln w="19050">
            <a:solidFill>
              <a:schemeClr val="accent6">
                <a:lumMod val="75000"/>
              </a:schemeClr>
            </a:solidFill>
          </a:ln>
        </p:spPr>
      </p:pic>
    </p:spTree>
    <p:extLst>
      <p:ext uri="{BB962C8B-B14F-4D97-AF65-F5344CB8AC3E}">
        <p14:creationId xmlns:p14="http://schemas.microsoft.com/office/powerpoint/2010/main" val="820978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3B34DF80-A8DB-DE48-89DF-A8E43D055447}"/>
              </a:ext>
            </a:extLst>
          </p:cNvPr>
          <p:cNvSpPr>
            <a:spLocks noGrp="1"/>
          </p:cNvSpPr>
          <p:nvPr>
            <p:ph type="title"/>
          </p:nvPr>
        </p:nvSpPr>
        <p:spPr>
          <a:xfrm>
            <a:off x="1130449" y="596989"/>
            <a:ext cx="5097735" cy="400110"/>
          </a:xfrm>
        </p:spPr>
        <p:txBody>
          <a:bodyPr/>
          <a:lstStyle/>
          <a:p>
            <a:r>
              <a:rPr lang="zh-CN" altLang="en-US" dirty="0"/>
              <a:t>合同挂账单</a:t>
            </a:r>
          </a:p>
        </p:txBody>
      </p:sp>
      <p:pic>
        <p:nvPicPr>
          <p:cNvPr id="5" name="图片 4" descr="1589959263(1)">
            <a:extLst>
              <a:ext uri="{FF2B5EF4-FFF2-40B4-BE49-F238E27FC236}">
                <a16:creationId xmlns="" xmlns:a16="http://schemas.microsoft.com/office/drawing/2014/main" id="{B7956765-065A-9746-9714-70355DFF23A7}"/>
              </a:ext>
            </a:extLst>
          </p:cNvPr>
          <p:cNvPicPr>
            <a:picLocks noChangeAspect="1"/>
          </p:cNvPicPr>
          <p:nvPr>
            <p:custDataLst>
              <p:tags r:id="rId1"/>
            </p:custDataLst>
          </p:nvPr>
        </p:nvPicPr>
        <p:blipFill>
          <a:blip r:embed="rId4"/>
          <a:stretch>
            <a:fillRect/>
          </a:stretch>
        </p:blipFill>
        <p:spPr>
          <a:xfrm>
            <a:off x="611560" y="1131590"/>
            <a:ext cx="7707124" cy="3788539"/>
          </a:xfrm>
          <a:prstGeom prst="rect">
            <a:avLst/>
          </a:prstGeom>
        </p:spPr>
      </p:pic>
      <p:sp>
        <p:nvSpPr>
          <p:cNvPr id="6" name="文本框 5">
            <a:extLst>
              <a:ext uri="{FF2B5EF4-FFF2-40B4-BE49-F238E27FC236}">
                <a16:creationId xmlns="" xmlns:a16="http://schemas.microsoft.com/office/drawing/2014/main" id="{8F91F022-7524-7A41-A4D9-4543AE40E019}"/>
              </a:ext>
            </a:extLst>
          </p:cNvPr>
          <p:cNvSpPr txBox="1"/>
          <p:nvPr/>
        </p:nvSpPr>
        <p:spPr>
          <a:xfrm>
            <a:off x="4644008" y="3291830"/>
            <a:ext cx="2595582" cy="369332"/>
          </a:xfrm>
          <a:prstGeom prst="rect">
            <a:avLst/>
          </a:prstGeom>
          <a:noFill/>
        </p:spPr>
        <p:txBody>
          <a:bodyPr wrap="none" rtlCol="0">
            <a:spAutoFit/>
          </a:bodyPr>
          <a:lstStyle/>
          <a:p>
            <a:r>
              <a:rPr kumimoji="1" lang="zh-CN" altLang="en-US" dirty="0">
                <a:solidFill>
                  <a:srgbClr val="C00000"/>
                </a:solidFill>
              </a:rPr>
              <a:t>付现（</a:t>
            </a:r>
            <a:r>
              <a:rPr kumimoji="1" lang="en-US" altLang="zh-CN" dirty="0">
                <a:solidFill>
                  <a:srgbClr val="C00000"/>
                </a:solidFill>
              </a:rPr>
              <a:t>6</a:t>
            </a:r>
            <a:r>
              <a:rPr kumimoji="1" lang="zh-CN" altLang="en-US" dirty="0">
                <a:solidFill>
                  <a:srgbClr val="C00000"/>
                </a:solidFill>
              </a:rPr>
              <a:t>月</a:t>
            </a:r>
            <a:r>
              <a:rPr kumimoji="1" lang="en-US" altLang="zh-CN" dirty="0">
                <a:solidFill>
                  <a:srgbClr val="C00000"/>
                </a:solidFill>
              </a:rPr>
              <a:t>1</a:t>
            </a:r>
            <a:r>
              <a:rPr kumimoji="1" lang="zh-CN" altLang="en-US" dirty="0">
                <a:solidFill>
                  <a:srgbClr val="C00000"/>
                </a:solidFill>
              </a:rPr>
              <a:t>日后</a:t>
            </a:r>
            <a:r>
              <a:rPr kumimoji="1" lang="en-US" altLang="zh-CN" dirty="0">
                <a:solidFill>
                  <a:srgbClr val="C00000"/>
                </a:solidFill>
              </a:rPr>
              <a:t>NO!!!</a:t>
            </a:r>
            <a:r>
              <a:rPr kumimoji="1" lang="zh-CN" altLang="en-US" dirty="0">
                <a:solidFill>
                  <a:srgbClr val="C00000"/>
                </a:solidFill>
              </a:rPr>
              <a:t>）</a:t>
            </a:r>
          </a:p>
        </p:txBody>
      </p:sp>
    </p:spTree>
    <p:extLst>
      <p:ext uri="{BB962C8B-B14F-4D97-AF65-F5344CB8AC3E}">
        <p14:creationId xmlns:p14="http://schemas.microsoft.com/office/powerpoint/2010/main" val="3751660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500"/>
                                        <p:tgtEl>
                                          <p:spTgt spid="2055"/>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055"/>
                                        </p:tgtEl>
                                      </p:cBhvr>
                                    </p:animEffect>
                                    <p:animScale>
                                      <p:cBhvr>
                                        <p:cTn id="11" dur="250" autoRev="1" fill="hold"/>
                                        <p:tgtEl>
                                          <p:spTgt spid="20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标题 3">
            <a:extLst>
              <a:ext uri="{FF2B5EF4-FFF2-40B4-BE49-F238E27FC236}">
                <a16:creationId xmlns="" xmlns:a16="http://schemas.microsoft.com/office/drawing/2014/main" id="{E3E22B75-FB7C-0C4E-9D3D-04964DFA674F}"/>
              </a:ext>
            </a:extLst>
          </p:cNvPr>
          <p:cNvSpPr>
            <a:spLocks noGrp="1"/>
          </p:cNvSpPr>
          <p:nvPr>
            <p:ph type="title"/>
          </p:nvPr>
        </p:nvSpPr>
        <p:spPr>
          <a:xfrm>
            <a:off x="1130449" y="596989"/>
            <a:ext cx="5097735" cy="400110"/>
          </a:xfrm>
        </p:spPr>
        <p:txBody>
          <a:bodyPr/>
          <a:lstStyle/>
          <a:p>
            <a:r>
              <a:rPr lang="zh-CN" altLang="en-US" dirty="0"/>
              <a:t>合同挂账单</a:t>
            </a:r>
          </a:p>
        </p:txBody>
      </p:sp>
      <p:pic>
        <p:nvPicPr>
          <p:cNvPr id="5" name="图片 4" descr="1589959788(1)">
            <a:extLst>
              <a:ext uri="{FF2B5EF4-FFF2-40B4-BE49-F238E27FC236}">
                <a16:creationId xmlns="" xmlns:a16="http://schemas.microsoft.com/office/drawing/2014/main" id="{0CF8BD57-B313-DB44-A3EC-9691E7557F4A}"/>
              </a:ext>
            </a:extLst>
          </p:cNvPr>
          <p:cNvPicPr>
            <a:picLocks noChangeAspect="1"/>
          </p:cNvPicPr>
          <p:nvPr/>
        </p:nvPicPr>
        <p:blipFill>
          <a:blip r:embed="rId3"/>
          <a:stretch>
            <a:fillRect/>
          </a:stretch>
        </p:blipFill>
        <p:spPr>
          <a:xfrm>
            <a:off x="539552" y="1059582"/>
            <a:ext cx="7974206" cy="3877692"/>
          </a:xfrm>
          <a:prstGeom prst="rect">
            <a:avLst/>
          </a:prstGeom>
        </p:spPr>
      </p:pic>
    </p:spTree>
    <p:extLst>
      <p:ext uri="{BB962C8B-B14F-4D97-AF65-F5344CB8AC3E}">
        <p14:creationId xmlns:p14="http://schemas.microsoft.com/office/powerpoint/2010/main" val="1358000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0B19698D-2796-0B4A-B001-43D2595B67BE}"/>
              </a:ext>
            </a:extLst>
          </p:cNvPr>
          <p:cNvSpPr>
            <a:spLocks noGrp="1"/>
          </p:cNvSpPr>
          <p:nvPr>
            <p:ph type="title"/>
          </p:nvPr>
        </p:nvSpPr>
        <p:spPr>
          <a:xfrm>
            <a:off x="1130449" y="596989"/>
            <a:ext cx="5097735" cy="400110"/>
          </a:xfrm>
        </p:spPr>
        <p:txBody>
          <a:bodyPr/>
          <a:lstStyle/>
          <a:p>
            <a:r>
              <a:rPr lang="zh-CN" altLang="en-US" dirty="0"/>
              <a:t>合同挂账单</a:t>
            </a:r>
          </a:p>
        </p:txBody>
      </p:sp>
      <p:pic>
        <p:nvPicPr>
          <p:cNvPr id="4" name="图片 3" descr="挂账单4">
            <a:extLst>
              <a:ext uri="{FF2B5EF4-FFF2-40B4-BE49-F238E27FC236}">
                <a16:creationId xmlns="" xmlns:a16="http://schemas.microsoft.com/office/drawing/2014/main" id="{E4AFDAFA-2CE4-744C-B802-3C2C670DAA39}"/>
              </a:ext>
            </a:extLst>
          </p:cNvPr>
          <p:cNvPicPr>
            <a:picLocks noChangeAspect="1"/>
          </p:cNvPicPr>
          <p:nvPr/>
        </p:nvPicPr>
        <p:blipFill>
          <a:blip r:embed="rId3"/>
          <a:stretch>
            <a:fillRect/>
          </a:stretch>
        </p:blipFill>
        <p:spPr>
          <a:xfrm>
            <a:off x="611560" y="1044413"/>
            <a:ext cx="7992888" cy="3831593"/>
          </a:xfrm>
          <a:prstGeom prst="rect">
            <a:avLst/>
          </a:prstGeom>
        </p:spPr>
      </p:pic>
      <p:sp>
        <p:nvSpPr>
          <p:cNvPr id="5" name="文本框 4">
            <a:extLst>
              <a:ext uri="{FF2B5EF4-FFF2-40B4-BE49-F238E27FC236}">
                <a16:creationId xmlns="" xmlns:a16="http://schemas.microsoft.com/office/drawing/2014/main" id="{5E98E912-DA46-AE43-B2CB-F8A0F6E84C19}"/>
              </a:ext>
            </a:extLst>
          </p:cNvPr>
          <p:cNvSpPr txBox="1"/>
          <p:nvPr/>
        </p:nvSpPr>
        <p:spPr>
          <a:xfrm>
            <a:off x="4788024" y="1347614"/>
            <a:ext cx="3057247" cy="369332"/>
          </a:xfrm>
          <a:prstGeom prst="rect">
            <a:avLst/>
          </a:prstGeom>
          <a:noFill/>
        </p:spPr>
        <p:txBody>
          <a:bodyPr wrap="none" rtlCol="0">
            <a:spAutoFit/>
          </a:bodyPr>
          <a:lstStyle/>
          <a:p>
            <a:r>
              <a:rPr kumimoji="1" lang="zh-CN" altLang="en-US" dirty="0">
                <a:solidFill>
                  <a:srgbClr val="C00000"/>
                </a:solidFill>
              </a:rPr>
              <a:t>本次付现（</a:t>
            </a:r>
            <a:r>
              <a:rPr kumimoji="1" lang="en-US" altLang="zh-CN" dirty="0">
                <a:solidFill>
                  <a:srgbClr val="C00000"/>
                </a:solidFill>
              </a:rPr>
              <a:t>6</a:t>
            </a:r>
            <a:r>
              <a:rPr kumimoji="1" lang="zh-CN" altLang="en-US" dirty="0">
                <a:solidFill>
                  <a:srgbClr val="C00000"/>
                </a:solidFill>
              </a:rPr>
              <a:t>月</a:t>
            </a:r>
            <a:r>
              <a:rPr kumimoji="1" lang="en-US" altLang="zh-CN" dirty="0">
                <a:solidFill>
                  <a:srgbClr val="C00000"/>
                </a:solidFill>
              </a:rPr>
              <a:t>1</a:t>
            </a:r>
            <a:r>
              <a:rPr kumimoji="1" lang="zh-CN" altLang="en-US" dirty="0">
                <a:solidFill>
                  <a:srgbClr val="C00000"/>
                </a:solidFill>
              </a:rPr>
              <a:t>日后</a:t>
            </a:r>
            <a:r>
              <a:rPr kumimoji="1" lang="en-US" altLang="zh-CN" dirty="0">
                <a:solidFill>
                  <a:srgbClr val="C00000"/>
                </a:solidFill>
              </a:rPr>
              <a:t>NO!!!</a:t>
            </a:r>
            <a:r>
              <a:rPr kumimoji="1" lang="zh-CN" altLang="en-US" dirty="0">
                <a:solidFill>
                  <a:srgbClr val="C00000"/>
                </a:solidFill>
              </a:rPr>
              <a:t>）</a:t>
            </a:r>
          </a:p>
        </p:txBody>
      </p:sp>
    </p:spTree>
    <p:extLst>
      <p:ext uri="{BB962C8B-B14F-4D97-AF65-F5344CB8AC3E}">
        <p14:creationId xmlns:p14="http://schemas.microsoft.com/office/powerpoint/2010/main" val="890216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54DC863E-1335-F14D-8CC2-9CDC613D79D1}"/>
              </a:ext>
            </a:extLst>
          </p:cNvPr>
          <p:cNvSpPr>
            <a:spLocks noGrp="1"/>
          </p:cNvSpPr>
          <p:nvPr>
            <p:ph type="title"/>
          </p:nvPr>
        </p:nvSpPr>
        <p:spPr>
          <a:xfrm>
            <a:off x="1130449" y="596989"/>
            <a:ext cx="5097735" cy="400110"/>
          </a:xfrm>
        </p:spPr>
        <p:txBody>
          <a:bodyPr/>
          <a:lstStyle/>
          <a:p>
            <a:r>
              <a:rPr lang="zh-CN" altLang="en-US" dirty="0"/>
              <a:t>合同付款单</a:t>
            </a:r>
          </a:p>
        </p:txBody>
      </p:sp>
      <p:pic>
        <p:nvPicPr>
          <p:cNvPr id="4" name="图片 12" descr="1589765954(1)">
            <a:extLst>
              <a:ext uri="{FF2B5EF4-FFF2-40B4-BE49-F238E27FC236}">
                <a16:creationId xmlns="" xmlns:a16="http://schemas.microsoft.com/office/drawing/2014/main" id="{E21E2A3A-3F7E-2E41-9B9A-7A2155BB8C7D}"/>
              </a:ext>
            </a:extLst>
          </p:cNvPr>
          <p:cNvPicPr>
            <a:picLocks noChangeAspect="1"/>
          </p:cNvPicPr>
          <p:nvPr/>
        </p:nvPicPr>
        <p:blipFill>
          <a:blip r:embed="rId3"/>
          <a:stretch>
            <a:fillRect/>
          </a:stretch>
        </p:blipFill>
        <p:spPr>
          <a:xfrm>
            <a:off x="367982" y="1131590"/>
            <a:ext cx="8408035" cy="2446655"/>
          </a:xfrm>
          <a:prstGeom prst="rect">
            <a:avLst/>
          </a:prstGeom>
        </p:spPr>
      </p:pic>
      <p:pic>
        <p:nvPicPr>
          <p:cNvPr id="5" name="图片 14" descr="1589766011(1)">
            <a:extLst>
              <a:ext uri="{FF2B5EF4-FFF2-40B4-BE49-F238E27FC236}">
                <a16:creationId xmlns="" xmlns:a16="http://schemas.microsoft.com/office/drawing/2014/main" id="{B6BDB334-8362-9446-B012-E22696488E72}"/>
              </a:ext>
            </a:extLst>
          </p:cNvPr>
          <p:cNvPicPr>
            <a:picLocks noChangeAspect="1"/>
          </p:cNvPicPr>
          <p:nvPr/>
        </p:nvPicPr>
        <p:blipFill>
          <a:blip r:embed="rId4"/>
          <a:stretch>
            <a:fillRect/>
          </a:stretch>
        </p:blipFill>
        <p:spPr>
          <a:xfrm>
            <a:off x="1987674" y="3219822"/>
            <a:ext cx="2800350" cy="1720850"/>
          </a:xfrm>
          <a:prstGeom prst="rect">
            <a:avLst/>
          </a:prstGeom>
        </p:spPr>
      </p:pic>
    </p:spTree>
    <p:extLst>
      <p:ext uri="{BB962C8B-B14F-4D97-AF65-F5344CB8AC3E}">
        <p14:creationId xmlns:p14="http://schemas.microsoft.com/office/powerpoint/2010/main" val="482033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pic>
        <p:nvPicPr>
          <p:cNvPr id="3" name="图片 16" descr="1589766438(1)">
            <a:extLst>
              <a:ext uri="{FF2B5EF4-FFF2-40B4-BE49-F238E27FC236}">
                <a16:creationId xmlns="" xmlns:a16="http://schemas.microsoft.com/office/drawing/2014/main" id="{0B55C598-0F68-AE42-9FAA-15108A330143}"/>
              </a:ext>
            </a:extLst>
          </p:cNvPr>
          <p:cNvPicPr>
            <a:picLocks noChangeAspect="1"/>
          </p:cNvPicPr>
          <p:nvPr/>
        </p:nvPicPr>
        <p:blipFill>
          <a:blip r:embed="rId3"/>
          <a:stretch>
            <a:fillRect/>
          </a:stretch>
        </p:blipFill>
        <p:spPr>
          <a:xfrm>
            <a:off x="539552" y="1056697"/>
            <a:ext cx="7985889" cy="3832952"/>
          </a:xfrm>
          <a:prstGeom prst="rect">
            <a:avLst/>
          </a:prstGeom>
        </p:spPr>
      </p:pic>
      <p:sp>
        <p:nvSpPr>
          <p:cNvPr id="4" name="标题 3">
            <a:extLst>
              <a:ext uri="{FF2B5EF4-FFF2-40B4-BE49-F238E27FC236}">
                <a16:creationId xmlns="" xmlns:a16="http://schemas.microsoft.com/office/drawing/2014/main" id="{F4A2A1C3-770C-B147-BA3E-3F54E6867EE3}"/>
              </a:ext>
            </a:extLst>
          </p:cNvPr>
          <p:cNvSpPr>
            <a:spLocks noGrp="1"/>
          </p:cNvSpPr>
          <p:nvPr>
            <p:ph type="title"/>
          </p:nvPr>
        </p:nvSpPr>
        <p:spPr>
          <a:xfrm>
            <a:off x="1130449" y="596989"/>
            <a:ext cx="5097735" cy="400110"/>
          </a:xfrm>
        </p:spPr>
        <p:txBody>
          <a:bodyPr/>
          <a:lstStyle/>
          <a:p>
            <a:r>
              <a:rPr lang="zh-CN" altLang="en-US" dirty="0"/>
              <a:t>合同付款单</a:t>
            </a:r>
          </a:p>
        </p:txBody>
      </p:sp>
    </p:spTree>
    <p:extLst>
      <p:ext uri="{BB962C8B-B14F-4D97-AF65-F5344CB8AC3E}">
        <p14:creationId xmlns:p14="http://schemas.microsoft.com/office/powerpoint/2010/main" val="213743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F2F12066-DC65-E34C-90B3-925161AD49E0}"/>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合同付款单</a:t>
            </a:r>
          </a:p>
        </p:txBody>
      </p:sp>
      <p:pic>
        <p:nvPicPr>
          <p:cNvPr id="4" name="图片 17" descr="1589766543(1)">
            <a:extLst>
              <a:ext uri="{FF2B5EF4-FFF2-40B4-BE49-F238E27FC236}">
                <a16:creationId xmlns="" xmlns:a16="http://schemas.microsoft.com/office/drawing/2014/main" id="{6785EAB0-DDF1-0C49-8CEC-25C5ADD376BF}"/>
              </a:ext>
            </a:extLst>
          </p:cNvPr>
          <p:cNvPicPr>
            <a:picLocks noChangeAspect="1"/>
          </p:cNvPicPr>
          <p:nvPr/>
        </p:nvPicPr>
        <p:blipFill>
          <a:blip r:embed="rId3"/>
          <a:stretch>
            <a:fillRect/>
          </a:stretch>
        </p:blipFill>
        <p:spPr>
          <a:xfrm>
            <a:off x="611560" y="1131590"/>
            <a:ext cx="7838440" cy="3701142"/>
          </a:xfrm>
          <a:prstGeom prst="rect">
            <a:avLst/>
          </a:prstGeom>
        </p:spPr>
      </p:pic>
    </p:spTree>
    <p:extLst>
      <p:ext uri="{BB962C8B-B14F-4D97-AF65-F5344CB8AC3E}">
        <p14:creationId xmlns:p14="http://schemas.microsoft.com/office/powerpoint/2010/main" val="1801821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BA4D95A1-B602-CA42-B678-468F97CE63B7}"/>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借款单</a:t>
            </a:r>
          </a:p>
        </p:txBody>
      </p:sp>
      <p:pic>
        <p:nvPicPr>
          <p:cNvPr id="4" name="图片 3" descr="借款单新增1">
            <a:extLst>
              <a:ext uri="{FF2B5EF4-FFF2-40B4-BE49-F238E27FC236}">
                <a16:creationId xmlns="" xmlns:a16="http://schemas.microsoft.com/office/drawing/2014/main" id="{CDC8C624-BA9B-D549-BE62-C25B90C6318F}"/>
              </a:ext>
            </a:extLst>
          </p:cNvPr>
          <p:cNvPicPr>
            <a:picLocks noChangeAspect="1"/>
          </p:cNvPicPr>
          <p:nvPr/>
        </p:nvPicPr>
        <p:blipFill>
          <a:blip r:embed="rId3"/>
          <a:stretch>
            <a:fillRect/>
          </a:stretch>
        </p:blipFill>
        <p:spPr>
          <a:xfrm>
            <a:off x="683568" y="1059582"/>
            <a:ext cx="7848872" cy="3384376"/>
          </a:xfrm>
          <a:prstGeom prst="rect">
            <a:avLst/>
          </a:prstGeom>
        </p:spPr>
      </p:pic>
    </p:spTree>
    <p:extLst>
      <p:ext uri="{BB962C8B-B14F-4D97-AF65-F5344CB8AC3E}">
        <p14:creationId xmlns:p14="http://schemas.microsoft.com/office/powerpoint/2010/main" val="4254442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83E43580-7C05-4243-AC8C-DE7477481A85}"/>
              </a:ext>
            </a:extLst>
          </p:cNvPr>
          <p:cNvSpPr txBox="1">
            <a:spLocks/>
          </p:cNvSpPr>
          <p:nvPr/>
        </p:nvSpPr>
        <p:spPr>
          <a:xfrm>
            <a:off x="1067299" y="552387"/>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借款单</a:t>
            </a:r>
          </a:p>
        </p:txBody>
      </p:sp>
      <p:pic>
        <p:nvPicPr>
          <p:cNvPr id="4" name="图片 3" descr="借款单2">
            <a:extLst>
              <a:ext uri="{FF2B5EF4-FFF2-40B4-BE49-F238E27FC236}">
                <a16:creationId xmlns="" xmlns:a16="http://schemas.microsoft.com/office/drawing/2014/main" id="{39DE8796-A845-1746-8735-82A59596FBE4}"/>
              </a:ext>
            </a:extLst>
          </p:cNvPr>
          <p:cNvPicPr>
            <a:picLocks noChangeAspect="1"/>
          </p:cNvPicPr>
          <p:nvPr/>
        </p:nvPicPr>
        <p:blipFill>
          <a:blip r:embed="rId3"/>
          <a:stretch>
            <a:fillRect/>
          </a:stretch>
        </p:blipFill>
        <p:spPr>
          <a:xfrm>
            <a:off x="1048499" y="1491630"/>
            <a:ext cx="7128793" cy="2906963"/>
          </a:xfrm>
          <a:prstGeom prst="rect">
            <a:avLst/>
          </a:prstGeom>
        </p:spPr>
      </p:pic>
      <p:sp>
        <p:nvSpPr>
          <p:cNvPr id="5" name="文本框 4">
            <a:extLst>
              <a:ext uri="{FF2B5EF4-FFF2-40B4-BE49-F238E27FC236}">
                <a16:creationId xmlns="" xmlns:a16="http://schemas.microsoft.com/office/drawing/2014/main" id="{F8DE4B64-CD34-E44A-BEA0-A588E1B63953}"/>
              </a:ext>
            </a:extLst>
          </p:cNvPr>
          <p:cNvSpPr txBox="1"/>
          <p:nvPr/>
        </p:nvSpPr>
        <p:spPr>
          <a:xfrm>
            <a:off x="1007603" y="972173"/>
            <a:ext cx="5832648" cy="405945"/>
          </a:xfrm>
          <a:prstGeom prst="rect">
            <a:avLst/>
          </a:prstGeom>
          <a:noFill/>
        </p:spPr>
        <p:txBody>
          <a:bodyPr wrap="square" rtlCol="0">
            <a:spAutoFit/>
          </a:bodyPr>
          <a:lstStyle/>
          <a:p>
            <a:pPr>
              <a:lnSpc>
                <a:spcPct val="200000"/>
              </a:lnSpc>
            </a:pPr>
            <a:r>
              <a:rPr lang="en-US" altLang="zh-CN" sz="1200" dirty="0">
                <a:solidFill>
                  <a:schemeClr val="bg1">
                    <a:lumMod val="85000"/>
                  </a:schemeClr>
                </a:solidFill>
                <a:latin typeface="+mj-ea"/>
                <a:ea typeface="+mj-ea"/>
              </a:rPr>
              <a:t>1</a:t>
            </a:r>
            <a:r>
              <a:rPr lang="zh-CN" altLang="en-US" sz="1200" dirty="0">
                <a:solidFill>
                  <a:schemeClr val="bg1">
                    <a:lumMod val="85000"/>
                  </a:schemeClr>
                </a:solidFill>
                <a:latin typeface="+mj-ea"/>
                <a:ea typeface="+mj-ea"/>
              </a:rPr>
              <a:t>、编辑借款单基本信息； </a:t>
            </a:r>
            <a:r>
              <a:rPr lang="en-US" altLang="zh-CN" sz="1200" dirty="0">
                <a:solidFill>
                  <a:schemeClr val="bg1">
                    <a:lumMod val="85000"/>
                  </a:schemeClr>
                </a:solidFill>
                <a:latin typeface="+mj-ea"/>
                <a:ea typeface="+mj-ea"/>
              </a:rPr>
              <a:t>2</a:t>
            </a:r>
            <a:r>
              <a:rPr lang="zh-CN" altLang="en-US" sz="1200" dirty="0">
                <a:solidFill>
                  <a:schemeClr val="bg1">
                    <a:lumMod val="85000"/>
                  </a:schemeClr>
                </a:solidFill>
                <a:latin typeface="+mj-ea"/>
                <a:ea typeface="+mj-ea"/>
              </a:rPr>
              <a:t>、填写借款明细；</a:t>
            </a:r>
            <a:r>
              <a:rPr lang="en-US" altLang="zh-CN" sz="1200" dirty="0">
                <a:solidFill>
                  <a:schemeClr val="bg1">
                    <a:lumMod val="85000"/>
                  </a:schemeClr>
                </a:solidFill>
                <a:latin typeface="+mj-ea"/>
                <a:ea typeface="+mj-ea"/>
              </a:rPr>
              <a:t>3</a:t>
            </a:r>
            <a:r>
              <a:rPr lang="zh-CN" altLang="en-US" sz="1200" dirty="0">
                <a:solidFill>
                  <a:schemeClr val="bg1">
                    <a:lumMod val="85000"/>
                  </a:schemeClr>
                </a:solidFill>
                <a:latin typeface="+mj-ea"/>
                <a:ea typeface="+mj-ea"/>
              </a:rPr>
              <a:t>、填写收款信息；</a:t>
            </a:r>
            <a:r>
              <a:rPr lang="en-US" altLang="zh-CN" sz="1200" dirty="0">
                <a:solidFill>
                  <a:schemeClr val="bg1">
                    <a:lumMod val="85000"/>
                  </a:schemeClr>
                </a:solidFill>
                <a:latin typeface="+mj-ea"/>
                <a:ea typeface="+mj-ea"/>
              </a:rPr>
              <a:t>4</a:t>
            </a:r>
            <a:r>
              <a:rPr lang="zh-CN" altLang="en-US" sz="1200" dirty="0">
                <a:solidFill>
                  <a:schemeClr val="bg1">
                    <a:lumMod val="85000"/>
                  </a:schemeClr>
                </a:solidFill>
                <a:latin typeface="+mj-ea"/>
                <a:ea typeface="+mj-ea"/>
              </a:rPr>
              <a:t>、保存提交</a:t>
            </a:r>
          </a:p>
        </p:txBody>
      </p:sp>
    </p:spTree>
    <p:extLst>
      <p:ext uri="{BB962C8B-B14F-4D97-AF65-F5344CB8AC3E}">
        <p14:creationId xmlns:p14="http://schemas.microsoft.com/office/powerpoint/2010/main" val="137145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E96CA59B-E4B3-DD4B-A9FF-18F04CCD4EFF}"/>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冲借款情况</a:t>
            </a:r>
          </a:p>
        </p:txBody>
      </p:sp>
      <p:pic>
        <p:nvPicPr>
          <p:cNvPr id="4" name="图片 3" descr="冲借款1">
            <a:extLst>
              <a:ext uri="{FF2B5EF4-FFF2-40B4-BE49-F238E27FC236}">
                <a16:creationId xmlns="" xmlns:a16="http://schemas.microsoft.com/office/drawing/2014/main" id="{F6A0B446-687F-A141-97F2-0291A83717D0}"/>
              </a:ext>
            </a:extLst>
          </p:cNvPr>
          <p:cNvPicPr>
            <a:picLocks noChangeAspect="1"/>
          </p:cNvPicPr>
          <p:nvPr/>
        </p:nvPicPr>
        <p:blipFill>
          <a:blip r:embed="rId3"/>
          <a:stretch>
            <a:fillRect/>
          </a:stretch>
        </p:blipFill>
        <p:spPr>
          <a:xfrm>
            <a:off x="611560" y="1059582"/>
            <a:ext cx="8051539" cy="3792362"/>
          </a:xfrm>
          <a:prstGeom prst="rect">
            <a:avLst/>
          </a:prstGeom>
        </p:spPr>
      </p:pic>
    </p:spTree>
    <p:extLst>
      <p:ext uri="{BB962C8B-B14F-4D97-AF65-F5344CB8AC3E}">
        <p14:creationId xmlns:p14="http://schemas.microsoft.com/office/powerpoint/2010/main" val="933539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01EF4313-5488-304A-BB22-FD00CAC063E5}"/>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冲借款</a:t>
            </a:r>
          </a:p>
        </p:txBody>
      </p:sp>
      <p:pic>
        <p:nvPicPr>
          <p:cNvPr id="4" name="图片 3" descr="冲借款2">
            <a:extLst>
              <a:ext uri="{FF2B5EF4-FFF2-40B4-BE49-F238E27FC236}">
                <a16:creationId xmlns="" xmlns:a16="http://schemas.microsoft.com/office/drawing/2014/main" id="{C2C3A13D-B0DC-AE49-A03E-0856971EE192}"/>
              </a:ext>
            </a:extLst>
          </p:cNvPr>
          <p:cNvPicPr>
            <a:picLocks noChangeAspect="1"/>
          </p:cNvPicPr>
          <p:nvPr/>
        </p:nvPicPr>
        <p:blipFill>
          <a:blip r:embed="rId3"/>
          <a:stretch>
            <a:fillRect/>
          </a:stretch>
        </p:blipFill>
        <p:spPr>
          <a:xfrm>
            <a:off x="5940152" y="267494"/>
            <a:ext cx="1944216" cy="1809991"/>
          </a:xfrm>
          <a:prstGeom prst="rect">
            <a:avLst/>
          </a:prstGeom>
        </p:spPr>
      </p:pic>
      <p:pic>
        <p:nvPicPr>
          <p:cNvPr id="5" name="图片 4" descr="冲借款3">
            <a:extLst>
              <a:ext uri="{FF2B5EF4-FFF2-40B4-BE49-F238E27FC236}">
                <a16:creationId xmlns="" xmlns:a16="http://schemas.microsoft.com/office/drawing/2014/main" id="{6AB966BB-011E-EF44-9A60-6A704023BE32}"/>
              </a:ext>
            </a:extLst>
          </p:cNvPr>
          <p:cNvPicPr>
            <a:picLocks noChangeAspect="1"/>
          </p:cNvPicPr>
          <p:nvPr/>
        </p:nvPicPr>
        <p:blipFill>
          <a:blip r:embed="rId4"/>
          <a:stretch>
            <a:fillRect/>
          </a:stretch>
        </p:blipFill>
        <p:spPr>
          <a:xfrm>
            <a:off x="539552" y="1779662"/>
            <a:ext cx="7911850" cy="3096344"/>
          </a:xfrm>
          <a:prstGeom prst="rect">
            <a:avLst/>
          </a:prstGeom>
        </p:spPr>
      </p:pic>
      <p:sp>
        <p:nvSpPr>
          <p:cNvPr id="6" name="文本框 5">
            <a:extLst>
              <a:ext uri="{FF2B5EF4-FFF2-40B4-BE49-F238E27FC236}">
                <a16:creationId xmlns="" xmlns:a16="http://schemas.microsoft.com/office/drawing/2014/main" id="{8448E70A-2EF4-F948-8DD9-D9DE88E884E2}"/>
              </a:ext>
            </a:extLst>
          </p:cNvPr>
          <p:cNvSpPr txBox="1"/>
          <p:nvPr/>
        </p:nvSpPr>
        <p:spPr>
          <a:xfrm>
            <a:off x="996008" y="1060962"/>
            <a:ext cx="4536504" cy="613373"/>
          </a:xfrm>
          <a:prstGeom prst="rect">
            <a:avLst/>
          </a:prstGeom>
          <a:noFill/>
        </p:spPr>
        <p:txBody>
          <a:bodyPr wrap="square" rtlCol="0">
            <a:spAutoFit/>
          </a:bodyPr>
          <a:lstStyle/>
          <a:p>
            <a:pPr marL="171450" indent="-171450">
              <a:lnSpc>
                <a:spcPct val="150000"/>
              </a:lnSpc>
              <a:buFont typeface="Wingdings" pitchFamily="2" charset="2"/>
              <a:buChar char="ü"/>
            </a:pPr>
            <a:r>
              <a:rPr lang="zh-CN" altLang="en-US" sz="1200" dirty="0">
                <a:solidFill>
                  <a:schemeClr val="bg1">
                    <a:lumMod val="85000"/>
                  </a:schemeClr>
                </a:solidFill>
              </a:rPr>
              <a:t>点击关联生成后，系统弹出右侧窗口，选择单据转换规则，</a:t>
            </a:r>
          </a:p>
          <a:p>
            <a:pPr>
              <a:lnSpc>
                <a:spcPct val="150000"/>
              </a:lnSpc>
            </a:pPr>
            <a:r>
              <a:rPr lang="zh-CN" altLang="en-US" sz="1200" dirty="0">
                <a:solidFill>
                  <a:schemeClr val="bg1">
                    <a:lumMod val="85000"/>
                  </a:schemeClr>
                </a:solidFill>
              </a:rPr>
              <a:t>进入费用报销单界面，进入正式填写单据界面</a:t>
            </a:r>
          </a:p>
        </p:txBody>
      </p:sp>
    </p:spTree>
    <p:extLst>
      <p:ext uri="{BB962C8B-B14F-4D97-AF65-F5344CB8AC3E}">
        <p14:creationId xmlns:p14="http://schemas.microsoft.com/office/powerpoint/2010/main" val="318457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800EC433-535D-4249-A272-9E800CF6F322}"/>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冲借款（单据主界面）</a:t>
            </a:r>
          </a:p>
        </p:txBody>
      </p:sp>
      <p:pic>
        <p:nvPicPr>
          <p:cNvPr id="4" name="图片 3" descr="冲借款4">
            <a:extLst>
              <a:ext uri="{FF2B5EF4-FFF2-40B4-BE49-F238E27FC236}">
                <a16:creationId xmlns="" xmlns:a16="http://schemas.microsoft.com/office/drawing/2014/main" id="{9EE5D95D-B54F-A344-B0A8-5579E5039EE8}"/>
              </a:ext>
            </a:extLst>
          </p:cNvPr>
          <p:cNvPicPr>
            <a:picLocks noChangeAspect="1"/>
          </p:cNvPicPr>
          <p:nvPr/>
        </p:nvPicPr>
        <p:blipFill>
          <a:blip r:embed="rId3"/>
          <a:stretch>
            <a:fillRect/>
          </a:stretch>
        </p:blipFill>
        <p:spPr>
          <a:xfrm>
            <a:off x="467544" y="915566"/>
            <a:ext cx="8280920" cy="3994355"/>
          </a:xfrm>
          <a:prstGeom prst="rect">
            <a:avLst/>
          </a:prstGeom>
        </p:spPr>
      </p:pic>
    </p:spTree>
    <p:extLst>
      <p:ext uri="{BB962C8B-B14F-4D97-AF65-F5344CB8AC3E}">
        <p14:creationId xmlns:p14="http://schemas.microsoft.com/office/powerpoint/2010/main" val="335212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7A5BBD8C-A604-5345-9E66-FE0C1232D45D}"/>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冲借款</a:t>
            </a:r>
          </a:p>
        </p:txBody>
      </p:sp>
      <p:pic>
        <p:nvPicPr>
          <p:cNvPr id="4" name="图片 3" descr="冲借款5">
            <a:extLst>
              <a:ext uri="{FF2B5EF4-FFF2-40B4-BE49-F238E27FC236}">
                <a16:creationId xmlns="" xmlns:a16="http://schemas.microsoft.com/office/drawing/2014/main" id="{9EA1C279-87FF-4845-9715-79812E7EBBB6}"/>
              </a:ext>
            </a:extLst>
          </p:cNvPr>
          <p:cNvPicPr>
            <a:picLocks noChangeAspect="1"/>
          </p:cNvPicPr>
          <p:nvPr/>
        </p:nvPicPr>
        <p:blipFill>
          <a:blip r:embed="rId3"/>
          <a:stretch>
            <a:fillRect/>
          </a:stretch>
        </p:blipFill>
        <p:spPr>
          <a:xfrm>
            <a:off x="467544" y="955636"/>
            <a:ext cx="8352928" cy="3776354"/>
          </a:xfrm>
          <a:prstGeom prst="rect">
            <a:avLst/>
          </a:prstGeom>
        </p:spPr>
      </p:pic>
    </p:spTree>
    <p:extLst>
      <p:ext uri="{BB962C8B-B14F-4D97-AF65-F5344CB8AC3E}">
        <p14:creationId xmlns:p14="http://schemas.microsoft.com/office/powerpoint/2010/main" val="3348250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66085096-B218-204F-98A8-9AB374D13C04}"/>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冲借款</a:t>
            </a:r>
          </a:p>
        </p:txBody>
      </p:sp>
      <p:pic>
        <p:nvPicPr>
          <p:cNvPr id="4" name="图片 3" descr="冲借款6">
            <a:extLst>
              <a:ext uri="{FF2B5EF4-FFF2-40B4-BE49-F238E27FC236}">
                <a16:creationId xmlns="" xmlns:a16="http://schemas.microsoft.com/office/drawing/2014/main" id="{19C7EBD8-8E68-AD4D-9420-E5BA3651A5A5}"/>
              </a:ext>
            </a:extLst>
          </p:cNvPr>
          <p:cNvPicPr>
            <a:picLocks noChangeAspect="1"/>
          </p:cNvPicPr>
          <p:nvPr/>
        </p:nvPicPr>
        <p:blipFill>
          <a:blip r:embed="rId3"/>
          <a:stretch>
            <a:fillRect/>
          </a:stretch>
        </p:blipFill>
        <p:spPr>
          <a:xfrm>
            <a:off x="395536" y="1025513"/>
            <a:ext cx="8424936" cy="3778485"/>
          </a:xfrm>
          <a:prstGeom prst="rect">
            <a:avLst/>
          </a:prstGeom>
        </p:spPr>
      </p:pic>
    </p:spTree>
    <p:extLst>
      <p:ext uri="{BB962C8B-B14F-4D97-AF65-F5344CB8AC3E}">
        <p14:creationId xmlns:p14="http://schemas.microsoft.com/office/powerpoint/2010/main" val="16517686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标题 3">
            <a:extLst>
              <a:ext uri="{FF2B5EF4-FFF2-40B4-BE49-F238E27FC236}">
                <a16:creationId xmlns="" xmlns:a16="http://schemas.microsoft.com/office/drawing/2014/main" id="{8153FF02-11BC-334D-B8E4-20F0B54CE2ED}"/>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个人垫付</a:t>
            </a:r>
            <a:r>
              <a:rPr lang="en-US" altLang="zh-CN" dirty="0"/>
              <a:t>/</a:t>
            </a:r>
            <a:r>
              <a:rPr lang="zh-CN" altLang="en-US" dirty="0"/>
              <a:t>未垫款直接报销</a:t>
            </a:r>
          </a:p>
        </p:txBody>
      </p:sp>
      <p:pic>
        <p:nvPicPr>
          <p:cNvPr id="6" name="图片 5" descr="报销单1">
            <a:extLst>
              <a:ext uri="{FF2B5EF4-FFF2-40B4-BE49-F238E27FC236}">
                <a16:creationId xmlns="" xmlns:a16="http://schemas.microsoft.com/office/drawing/2014/main" id="{F471B4D8-0FF3-E844-ABE3-1E9A7313073D}"/>
              </a:ext>
            </a:extLst>
          </p:cNvPr>
          <p:cNvPicPr>
            <a:picLocks noChangeAspect="1"/>
          </p:cNvPicPr>
          <p:nvPr/>
        </p:nvPicPr>
        <p:blipFill>
          <a:blip r:embed="rId3"/>
          <a:stretch>
            <a:fillRect/>
          </a:stretch>
        </p:blipFill>
        <p:spPr>
          <a:xfrm>
            <a:off x="467544" y="955636"/>
            <a:ext cx="8280920" cy="1702890"/>
          </a:xfrm>
          <a:prstGeom prst="rect">
            <a:avLst/>
          </a:prstGeom>
        </p:spPr>
      </p:pic>
      <p:pic>
        <p:nvPicPr>
          <p:cNvPr id="7" name="图片 6" descr="报销单2">
            <a:extLst>
              <a:ext uri="{FF2B5EF4-FFF2-40B4-BE49-F238E27FC236}">
                <a16:creationId xmlns="" xmlns:a16="http://schemas.microsoft.com/office/drawing/2014/main" id="{AB323922-6D22-5440-8A85-14047E1A36EA}"/>
              </a:ext>
            </a:extLst>
          </p:cNvPr>
          <p:cNvPicPr>
            <a:picLocks noChangeAspect="1"/>
          </p:cNvPicPr>
          <p:nvPr/>
        </p:nvPicPr>
        <p:blipFill>
          <a:blip r:embed="rId4"/>
          <a:stretch>
            <a:fillRect/>
          </a:stretch>
        </p:blipFill>
        <p:spPr>
          <a:xfrm>
            <a:off x="467544" y="2671476"/>
            <a:ext cx="8280920" cy="2132522"/>
          </a:xfrm>
          <a:prstGeom prst="rect">
            <a:avLst/>
          </a:prstGeom>
        </p:spPr>
      </p:pic>
    </p:spTree>
    <p:extLst>
      <p:ext uri="{BB962C8B-B14F-4D97-AF65-F5344CB8AC3E}">
        <p14:creationId xmlns:p14="http://schemas.microsoft.com/office/powerpoint/2010/main" val="189293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5698199" y="4227799"/>
            <a:ext cx="933671"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 name="标题 3">
            <a:extLst>
              <a:ext uri="{FF2B5EF4-FFF2-40B4-BE49-F238E27FC236}">
                <a16:creationId xmlns="" xmlns:a16="http://schemas.microsoft.com/office/drawing/2014/main" id="{D383491B-A172-6346-B5AB-957328A61B5D}"/>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费用报销单</a:t>
            </a:r>
            <a:r>
              <a:rPr lang="en-US" altLang="zh-CN" dirty="0"/>
              <a:t>-</a:t>
            </a:r>
            <a:r>
              <a:rPr lang="zh-CN" altLang="en-US" dirty="0"/>
              <a:t>个人垫付</a:t>
            </a:r>
            <a:r>
              <a:rPr lang="en-US" altLang="zh-CN" dirty="0"/>
              <a:t>/</a:t>
            </a:r>
            <a:r>
              <a:rPr lang="zh-CN" altLang="en-US" dirty="0"/>
              <a:t>未垫款直接报销</a:t>
            </a:r>
          </a:p>
        </p:txBody>
      </p:sp>
      <p:pic>
        <p:nvPicPr>
          <p:cNvPr id="4" name="图片 3" descr="报销单3">
            <a:extLst>
              <a:ext uri="{FF2B5EF4-FFF2-40B4-BE49-F238E27FC236}">
                <a16:creationId xmlns="" xmlns:a16="http://schemas.microsoft.com/office/drawing/2014/main" id="{432DDE5F-5213-5143-8F7D-8B981E710A7B}"/>
              </a:ext>
            </a:extLst>
          </p:cNvPr>
          <p:cNvPicPr>
            <a:picLocks noChangeAspect="1"/>
          </p:cNvPicPr>
          <p:nvPr/>
        </p:nvPicPr>
        <p:blipFill>
          <a:blip r:embed="rId3"/>
          <a:stretch>
            <a:fillRect/>
          </a:stretch>
        </p:blipFill>
        <p:spPr>
          <a:xfrm>
            <a:off x="395536" y="979958"/>
            <a:ext cx="8280920" cy="3744416"/>
          </a:xfrm>
          <a:prstGeom prst="rect">
            <a:avLst/>
          </a:prstGeom>
        </p:spPr>
      </p:pic>
    </p:spTree>
    <p:extLst>
      <p:ext uri="{BB962C8B-B14F-4D97-AF65-F5344CB8AC3E}">
        <p14:creationId xmlns:p14="http://schemas.microsoft.com/office/powerpoint/2010/main" val="426890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1">
            <a:extLst>
              <a:ext uri="{FF2B5EF4-FFF2-40B4-BE49-F238E27FC236}">
                <a16:creationId xmlns="" xmlns:a16="http://schemas.microsoft.com/office/drawing/2014/main" id="{36ADDF2C-623E-534C-9C53-CD71CB8EE4B6}"/>
              </a:ext>
            </a:extLst>
          </p:cNvPr>
          <p:cNvSpPr>
            <a:spLocks noGrp="1"/>
          </p:cNvSpPr>
          <p:nvPr>
            <p:ph type="title"/>
          </p:nvPr>
        </p:nvSpPr>
        <p:spPr>
          <a:xfrm>
            <a:off x="1130449" y="596989"/>
            <a:ext cx="5097735" cy="400110"/>
          </a:xfrm>
        </p:spPr>
        <p:txBody>
          <a:bodyPr/>
          <a:lstStyle/>
          <a:p>
            <a:r>
              <a:rPr lang="zh-CN" altLang="en-US" dirty="0"/>
              <a:t>相关填写说明</a:t>
            </a:r>
            <a:r>
              <a:rPr lang="en-US" altLang="zh-CN" dirty="0"/>
              <a:t>-</a:t>
            </a:r>
            <a:r>
              <a:rPr lang="zh-CN" altLang="en-US" dirty="0"/>
              <a:t>关键词及解释</a:t>
            </a:r>
          </a:p>
        </p:txBody>
      </p:sp>
      <p:pic>
        <p:nvPicPr>
          <p:cNvPr id="40" name="图片 39">
            <a:extLst>
              <a:ext uri="{FF2B5EF4-FFF2-40B4-BE49-F238E27FC236}">
                <a16:creationId xmlns="" xmlns:a16="http://schemas.microsoft.com/office/drawing/2014/main" id="{60BD953A-954D-3B4D-87A5-E485E15ABD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1075791"/>
            <a:ext cx="8280920" cy="3656199"/>
          </a:xfrm>
          <a:prstGeom prst="rect">
            <a:avLst/>
          </a:prstGeom>
        </p:spPr>
      </p:pic>
    </p:spTree>
    <p:extLst>
      <p:ext uri="{BB962C8B-B14F-4D97-AF65-F5344CB8AC3E}">
        <p14:creationId xmlns:p14="http://schemas.microsoft.com/office/powerpoint/2010/main" val="143199553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3057D56-4F96-684A-8B59-C520DE04D376}"/>
              </a:ext>
            </a:extLst>
          </p:cNvPr>
          <p:cNvSpPr>
            <a:spLocks noGrp="1"/>
          </p:cNvSpPr>
          <p:nvPr>
            <p:ph type="title"/>
          </p:nvPr>
        </p:nvSpPr>
        <p:spPr>
          <a:xfrm>
            <a:off x="1130449" y="596989"/>
            <a:ext cx="5097735" cy="400110"/>
          </a:xfrm>
        </p:spPr>
        <p:txBody>
          <a:bodyPr/>
          <a:lstStyle/>
          <a:p>
            <a:r>
              <a:rPr lang="zh-CN" altLang="en-US" dirty="0"/>
              <a:t>相关填写说明</a:t>
            </a:r>
            <a:r>
              <a:rPr lang="en-US" altLang="zh-CN" dirty="0"/>
              <a:t>-</a:t>
            </a:r>
            <a:r>
              <a:rPr lang="zh-CN" altLang="en-US" dirty="0"/>
              <a:t>关键词及解释</a:t>
            </a:r>
          </a:p>
        </p:txBody>
      </p:sp>
      <p:graphicFrame>
        <p:nvGraphicFramePr>
          <p:cNvPr id="3" name="表格 2">
            <a:extLst>
              <a:ext uri="{FF2B5EF4-FFF2-40B4-BE49-F238E27FC236}">
                <a16:creationId xmlns="" xmlns:a16="http://schemas.microsoft.com/office/drawing/2014/main" id="{68123673-F1E7-384B-97FB-155EA5CBD852}"/>
              </a:ext>
            </a:extLst>
          </p:cNvPr>
          <p:cNvGraphicFramePr>
            <a:graphicFrameLocks noGrp="1"/>
          </p:cNvGraphicFramePr>
          <p:nvPr>
            <p:extLst>
              <p:ext uri="{D42A27DB-BD31-4B8C-83A1-F6EECF244321}">
                <p14:modId xmlns:p14="http://schemas.microsoft.com/office/powerpoint/2010/main" val="4152425694"/>
              </p:ext>
            </p:extLst>
          </p:nvPr>
        </p:nvGraphicFramePr>
        <p:xfrm>
          <a:off x="1096042" y="1039904"/>
          <a:ext cx="6984776" cy="3548070"/>
        </p:xfrm>
        <a:graphic>
          <a:graphicData uri="http://schemas.openxmlformats.org/drawingml/2006/table">
            <a:tbl>
              <a:tblPr/>
              <a:tblGrid>
                <a:gridCol w="864096">
                  <a:extLst>
                    <a:ext uri="{9D8B030D-6E8A-4147-A177-3AD203B41FA5}">
                      <a16:colId xmlns="" xmlns:a16="http://schemas.microsoft.com/office/drawing/2014/main" val="2733432882"/>
                    </a:ext>
                  </a:extLst>
                </a:gridCol>
                <a:gridCol w="3456384">
                  <a:extLst>
                    <a:ext uri="{9D8B030D-6E8A-4147-A177-3AD203B41FA5}">
                      <a16:colId xmlns="" xmlns:a16="http://schemas.microsoft.com/office/drawing/2014/main" val="1173083293"/>
                    </a:ext>
                  </a:extLst>
                </a:gridCol>
                <a:gridCol w="2664296">
                  <a:extLst>
                    <a:ext uri="{9D8B030D-6E8A-4147-A177-3AD203B41FA5}">
                      <a16:colId xmlns="" xmlns:a16="http://schemas.microsoft.com/office/drawing/2014/main" val="876015351"/>
                    </a:ext>
                  </a:extLst>
                </a:gridCol>
              </a:tblGrid>
              <a:tr h="327006">
                <a:tc>
                  <a:txBody>
                    <a:bodyPr/>
                    <a:lstStyle/>
                    <a:p>
                      <a:pPr algn="ctr" rtl="0" fontAlgn="ctr"/>
                      <a:r>
                        <a:rPr lang="zh-CN" altLang="en-US" sz="1200" b="1" i="0" u="none" strike="noStrike" dirty="0">
                          <a:solidFill>
                            <a:schemeClr val="bg1">
                              <a:lumMod val="85000"/>
                            </a:schemeClr>
                          </a:solidFill>
                          <a:effectLst/>
                          <a:latin typeface="+mj-ea"/>
                          <a:ea typeface="+mj-ea"/>
                        </a:rPr>
                        <a:t>关键词</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D7D31"/>
                    </a:solidFill>
                  </a:tcPr>
                </a:tc>
                <a:tc gridSpan="2">
                  <a:txBody>
                    <a:bodyPr/>
                    <a:lstStyle/>
                    <a:p>
                      <a:pPr algn="ctr" rtl="0" fontAlgn="ctr"/>
                      <a:r>
                        <a:rPr lang="zh-CN" altLang="en-US" sz="1200" b="1" i="0" u="none" strike="noStrike" dirty="0">
                          <a:solidFill>
                            <a:schemeClr val="bg1">
                              <a:lumMod val="85000"/>
                            </a:schemeClr>
                          </a:solidFill>
                          <a:effectLst/>
                          <a:latin typeface="+mj-ea"/>
                          <a:ea typeface="+mj-ea"/>
                        </a:rPr>
                        <a:t>解释</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solidFill>
                      <a:srgbClr val="ED7D31"/>
                    </a:solidFill>
                  </a:tcPr>
                </a:tc>
                <a:tc hMerge="1">
                  <a:txBody>
                    <a:bodyPr/>
                    <a:lstStyle/>
                    <a:p>
                      <a:endParaRPr lang="zh-CN" altLang="en-US"/>
                    </a:p>
                  </a:txBody>
                  <a:tcPr/>
                </a:tc>
                <a:extLst>
                  <a:ext uri="{0D108BD9-81ED-4DB2-BD59-A6C34878D82A}">
                    <a16:rowId xmlns="" xmlns:a16="http://schemas.microsoft.com/office/drawing/2014/main" val="2335171931"/>
                  </a:ext>
                </a:extLst>
              </a:tr>
              <a:tr h="419676">
                <a:tc>
                  <a:txBody>
                    <a:bodyPr/>
                    <a:lstStyle/>
                    <a:p>
                      <a:pPr algn="ctr" rtl="0" fontAlgn="ctr"/>
                      <a:r>
                        <a:rPr lang="zh-CN" altLang="en-US" sz="1200" b="0" i="0" u="none" strike="noStrike">
                          <a:solidFill>
                            <a:schemeClr val="bg1">
                              <a:lumMod val="85000"/>
                            </a:schemeClr>
                          </a:solidFill>
                          <a:effectLst/>
                          <a:latin typeface="+mj-ea"/>
                          <a:ea typeface="+mj-ea"/>
                        </a:rPr>
                        <a:t>费用承担公司</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业务发生费用所属公司，登陆界面的当前组织，报销发票的名头</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ctr" fontAlgn="ctr"/>
                      <a:r>
                        <a:rPr lang="zh-CN" altLang="en-US" sz="1200" b="0" i="0" u="none" strike="noStrike">
                          <a:solidFill>
                            <a:schemeClr val="bg1">
                              <a:lumMod val="85000"/>
                            </a:schemeClr>
                          </a:solidFill>
                          <a:effectLst/>
                          <a:latin typeface="+mj-ea"/>
                          <a:ea typeface="+mj-ea"/>
                        </a:rPr>
                        <a:t>　</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3047580122"/>
                  </a:ext>
                </a:extLst>
              </a:tr>
              <a:tr h="419676">
                <a:tc rowSpan="3">
                  <a:txBody>
                    <a:bodyPr/>
                    <a:lstStyle/>
                    <a:p>
                      <a:pPr algn="ctr" rtl="0" fontAlgn="ctr"/>
                      <a:r>
                        <a:rPr lang="zh-CN" altLang="en-US" sz="1200" b="0" i="0" u="none" strike="noStrike">
                          <a:solidFill>
                            <a:schemeClr val="bg1">
                              <a:lumMod val="85000"/>
                            </a:schemeClr>
                          </a:solidFill>
                          <a:effectLst/>
                          <a:latin typeface="+mj-ea"/>
                          <a:ea typeface="+mj-ea"/>
                        </a:rPr>
                        <a:t>费用承担部门</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en" sz="1200" b="0" i="0" u="none" strike="noStrike">
                          <a:solidFill>
                            <a:schemeClr val="bg1">
                              <a:lumMod val="85000"/>
                            </a:schemeClr>
                          </a:solidFill>
                          <a:effectLst/>
                          <a:latin typeface="+mj-ea"/>
                          <a:ea typeface="+mj-ea"/>
                        </a:rPr>
                        <a:t>XX</a:t>
                      </a:r>
                      <a:r>
                        <a:rPr lang="zh-CN" altLang="en-US" sz="1200" b="0" i="0" u="none" strike="noStrike">
                          <a:solidFill>
                            <a:schemeClr val="bg1">
                              <a:lumMod val="85000"/>
                            </a:schemeClr>
                          </a:solidFill>
                          <a:effectLst/>
                          <a:latin typeface="+mj-ea"/>
                          <a:ea typeface="+mj-ea"/>
                        </a:rPr>
                        <a:t>小区（预算） </a:t>
                      </a:r>
                      <a:r>
                        <a:rPr lang="en" sz="1200" b="0" i="0" u="none" strike="noStrike">
                          <a:solidFill>
                            <a:schemeClr val="bg1">
                              <a:lumMod val="85000"/>
                            </a:schemeClr>
                          </a:solidFill>
                          <a:effectLst/>
                          <a:latin typeface="+mj-ea"/>
                          <a:ea typeface="+mj-ea"/>
                        </a:rPr>
                        <a:t>XX</a:t>
                      </a:r>
                      <a:r>
                        <a:rPr lang="zh-CN" altLang="en-US" sz="1200" b="0" i="0" u="none" strike="noStrike">
                          <a:solidFill>
                            <a:schemeClr val="bg1">
                              <a:lumMod val="85000"/>
                            </a:schemeClr>
                          </a:solidFill>
                          <a:effectLst/>
                          <a:latin typeface="+mj-ea"/>
                          <a:ea typeface="+mj-ea"/>
                        </a:rPr>
                        <a:t>车场（预算） </a:t>
                      </a:r>
                      <a:r>
                        <a:rPr lang="en" sz="1200" b="0" i="0" u="none" strike="noStrike">
                          <a:solidFill>
                            <a:schemeClr val="bg1">
                              <a:lumMod val="85000"/>
                            </a:schemeClr>
                          </a:solidFill>
                          <a:effectLst/>
                          <a:latin typeface="+mj-ea"/>
                          <a:ea typeface="+mj-ea"/>
                        </a:rPr>
                        <a:t>XX</a:t>
                      </a:r>
                      <a:r>
                        <a:rPr lang="zh-CN" altLang="en-US" sz="1200" b="0" i="0" u="none" strike="noStrike">
                          <a:solidFill>
                            <a:schemeClr val="bg1">
                              <a:lumMod val="85000"/>
                            </a:schemeClr>
                          </a:solidFill>
                          <a:effectLst/>
                          <a:latin typeface="+mj-ea"/>
                          <a:ea typeface="+mj-ea"/>
                        </a:rPr>
                        <a:t>多经（预算） </a:t>
                      </a:r>
                      <a:r>
                        <a:rPr lang="en" sz="1200" b="0" i="0" u="none" strike="noStrike">
                          <a:solidFill>
                            <a:schemeClr val="bg1">
                              <a:lumMod val="85000"/>
                            </a:schemeClr>
                          </a:solidFill>
                          <a:effectLst/>
                          <a:latin typeface="+mj-ea"/>
                          <a:ea typeface="+mj-ea"/>
                        </a:rPr>
                        <a:t>XX</a:t>
                      </a:r>
                      <a:r>
                        <a:rPr lang="zh-CN" altLang="en-US" sz="1200" b="0" i="0" u="none" strike="noStrike">
                          <a:solidFill>
                            <a:schemeClr val="bg1">
                              <a:lumMod val="85000"/>
                            </a:schemeClr>
                          </a:solidFill>
                          <a:effectLst/>
                          <a:latin typeface="+mj-ea"/>
                          <a:ea typeface="+mj-ea"/>
                        </a:rPr>
                        <a:t>项目（预算）</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主营业务成本类</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410009327"/>
                  </a:ext>
                </a:extLst>
              </a:tr>
              <a:tr h="327006">
                <a:tc vMerge="1">
                  <a:txBody>
                    <a:bodyPr/>
                    <a:lstStyle/>
                    <a:p>
                      <a:endParaRPr lang="zh-CN" altLang="en-US"/>
                    </a:p>
                  </a:txBody>
                  <a:tcPr/>
                </a:tc>
                <a:tc>
                  <a:txBody>
                    <a:bodyPr/>
                    <a:lstStyle/>
                    <a:p>
                      <a:pPr algn="l" rtl="0" fontAlgn="ctr"/>
                      <a:r>
                        <a:rPr lang="zh-CN" altLang="en-US" sz="1200" b="0" i="0" u="none" strike="noStrike">
                          <a:solidFill>
                            <a:schemeClr val="bg1">
                              <a:lumMod val="85000"/>
                            </a:schemeClr>
                          </a:solidFill>
                          <a:effectLst/>
                          <a:latin typeface="+mj-ea"/>
                          <a:ea typeface="+mj-ea"/>
                        </a:rPr>
                        <a:t>职能平台（预算）</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dirty="0">
                          <a:solidFill>
                            <a:schemeClr val="bg1">
                              <a:lumMod val="85000"/>
                            </a:schemeClr>
                          </a:solidFill>
                          <a:effectLst/>
                          <a:latin typeface="+mj-ea"/>
                          <a:ea typeface="+mj-ea"/>
                        </a:rPr>
                        <a:t>管理费用类</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4157335304"/>
                  </a:ext>
                </a:extLst>
              </a:tr>
              <a:tr h="327006">
                <a:tc vMerge="1">
                  <a:txBody>
                    <a:bodyPr/>
                    <a:lstStyle/>
                    <a:p>
                      <a:endParaRPr lang="zh-CN" altLang="en-US"/>
                    </a:p>
                  </a:txBody>
                  <a:tcPr/>
                </a:tc>
                <a:tc>
                  <a:txBody>
                    <a:bodyPr/>
                    <a:lstStyle/>
                    <a:p>
                      <a:pPr algn="l" rtl="0" fontAlgn="ctr"/>
                      <a:r>
                        <a:rPr lang="zh-CN" altLang="en-US" sz="1200" b="0" i="0" u="none" strike="noStrike">
                          <a:solidFill>
                            <a:schemeClr val="bg1">
                              <a:lumMod val="85000"/>
                            </a:schemeClr>
                          </a:solidFill>
                          <a:effectLst/>
                          <a:latin typeface="+mj-ea"/>
                          <a:ea typeface="+mj-ea"/>
                        </a:rPr>
                        <a:t>市场部（预算</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销售费用类</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3042653596"/>
                  </a:ext>
                </a:extLst>
              </a:tr>
              <a:tr h="327006">
                <a:tc>
                  <a:txBody>
                    <a:bodyPr/>
                    <a:lstStyle/>
                    <a:p>
                      <a:pPr algn="ctr" rtl="0" fontAlgn="ctr"/>
                      <a:r>
                        <a:rPr lang="zh-CN" altLang="en-US" sz="1200" b="0" i="0" u="none" strike="noStrike">
                          <a:solidFill>
                            <a:schemeClr val="bg1">
                              <a:lumMod val="85000"/>
                            </a:schemeClr>
                          </a:solidFill>
                          <a:effectLst/>
                          <a:latin typeface="+mj-ea"/>
                          <a:ea typeface="+mj-ea"/>
                        </a:rPr>
                        <a:t>流程描述</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流程描述的设置可以区别不同业务线负责人的审批</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后附高频流程的流程描述选择</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1487915592"/>
                  </a:ext>
                </a:extLst>
              </a:tr>
              <a:tr h="327006">
                <a:tc rowSpan="3">
                  <a:txBody>
                    <a:bodyPr/>
                    <a:lstStyle/>
                    <a:p>
                      <a:pPr algn="ctr" rtl="0" fontAlgn="ctr"/>
                      <a:r>
                        <a:rPr lang="zh-CN" altLang="en-US" sz="1200" b="0" i="0" u="none" strike="noStrike" dirty="0">
                          <a:solidFill>
                            <a:schemeClr val="bg1">
                              <a:lumMod val="85000"/>
                            </a:schemeClr>
                          </a:solidFill>
                          <a:effectLst/>
                          <a:latin typeface="+mj-ea"/>
                          <a:ea typeface="+mj-ea"/>
                        </a:rPr>
                        <a:t>费用类型（详见高频流程费用类型选择）</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主营业务成本类</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dirty="0">
                          <a:solidFill>
                            <a:schemeClr val="bg1">
                              <a:lumMod val="85000"/>
                            </a:schemeClr>
                          </a:solidFill>
                          <a:effectLst/>
                          <a:latin typeface="+mj-ea"/>
                          <a:ea typeface="+mj-ea"/>
                        </a:rPr>
                        <a:t>项目发生的成本费用选择该费用类型</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2285415477"/>
                  </a:ext>
                </a:extLst>
              </a:tr>
              <a:tr h="327006">
                <a:tc vMerge="1">
                  <a:txBody>
                    <a:bodyPr/>
                    <a:lstStyle/>
                    <a:p>
                      <a:endParaRPr lang="zh-CN" altLang="en-US"/>
                    </a:p>
                  </a:txBody>
                  <a:tcPr/>
                </a:tc>
                <a:tc>
                  <a:txBody>
                    <a:bodyPr/>
                    <a:lstStyle/>
                    <a:p>
                      <a:pPr algn="l" rtl="0" fontAlgn="ctr"/>
                      <a:r>
                        <a:rPr lang="zh-CN" altLang="en-US" sz="1200" b="0" i="0" u="none" strike="noStrike">
                          <a:solidFill>
                            <a:schemeClr val="bg1">
                              <a:lumMod val="85000"/>
                            </a:schemeClr>
                          </a:solidFill>
                          <a:effectLst/>
                          <a:latin typeface="+mj-ea"/>
                          <a:ea typeface="+mj-ea"/>
                        </a:rPr>
                        <a:t>管理费用类</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dirty="0">
                          <a:solidFill>
                            <a:schemeClr val="bg1">
                              <a:lumMod val="85000"/>
                            </a:schemeClr>
                          </a:solidFill>
                          <a:effectLst/>
                          <a:latin typeface="+mj-ea"/>
                          <a:ea typeface="+mj-ea"/>
                        </a:rPr>
                        <a:t>平台管理人员发生费用选择该费用类型</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3699450226"/>
                  </a:ext>
                </a:extLst>
              </a:tr>
              <a:tr h="327006">
                <a:tc vMerge="1">
                  <a:txBody>
                    <a:bodyPr/>
                    <a:lstStyle/>
                    <a:p>
                      <a:endParaRPr lang="zh-CN" altLang="en-US"/>
                    </a:p>
                  </a:txBody>
                  <a:tcPr/>
                </a:tc>
                <a:tc>
                  <a:txBody>
                    <a:bodyPr/>
                    <a:lstStyle/>
                    <a:p>
                      <a:pPr algn="l" rtl="0" fontAlgn="ctr"/>
                      <a:r>
                        <a:rPr lang="zh-CN" altLang="en-US" sz="1200" b="0" i="0" u="none" strike="noStrike" dirty="0">
                          <a:solidFill>
                            <a:schemeClr val="bg1">
                              <a:lumMod val="85000"/>
                            </a:schemeClr>
                          </a:solidFill>
                          <a:effectLst/>
                          <a:latin typeface="+mj-ea"/>
                          <a:ea typeface="+mj-ea"/>
                        </a:rPr>
                        <a:t>销售费用类</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a:solidFill>
                            <a:schemeClr val="bg1">
                              <a:lumMod val="85000"/>
                            </a:schemeClr>
                          </a:solidFill>
                          <a:effectLst/>
                          <a:latin typeface="+mj-ea"/>
                          <a:ea typeface="+mj-ea"/>
                        </a:rPr>
                        <a:t>市场部发生费用选择该费用类型</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1049435585"/>
                  </a:ext>
                </a:extLst>
              </a:tr>
              <a:tr h="419676">
                <a:tc>
                  <a:txBody>
                    <a:bodyPr/>
                    <a:lstStyle/>
                    <a:p>
                      <a:pPr algn="ctr" rtl="0" fontAlgn="ctr"/>
                      <a:r>
                        <a:rPr lang="zh-CN" altLang="en-US" sz="1200" b="0" i="0" u="none" strike="noStrike">
                          <a:solidFill>
                            <a:schemeClr val="bg1">
                              <a:lumMod val="85000"/>
                            </a:schemeClr>
                          </a:solidFill>
                          <a:effectLst/>
                          <a:latin typeface="+mj-ea"/>
                          <a:ea typeface="+mj-ea"/>
                        </a:rPr>
                        <a:t>附件</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dirty="0">
                          <a:solidFill>
                            <a:schemeClr val="bg1">
                              <a:lumMod val="85000"/>
                            </a:schemeClr>
                          </a:solidFill>
                          <a:effectLst/>
                          <a:latin typeface="+mj-ea"/>
                          <a:ea typeface="+mj-ea"/>
                        </a:rPr>
                        <a:t>附件的作用主要为支撑费用报销的原始凭证，如发票、收据、签收单、验收单、</a:t>
                      </a:r>
                      <a:r>
                        <a:rPr lang="en" sz="1200" b="0" i="0" u="none" strike="noStrike" dirty="0">
                          <a:solidFill>
                            <a:schemeClr val="bg1">
                              <a:lumMod val="85000"/>
                            </a:schemeClr>
                          </a:solidFill>
                          <a:effectLst/>
                          <a:latin typeface="+mj-ea"/>
                          <a:ea typeface="+mj-ea"/>
                        </a:rPr>
                        <a:t>OA</a:t>
                      </a:r>
                      <a:r>
                        <a:rPr lang="zh-CN" altLang="en-US" sz="1200" b="0" i="0" u="none" strike="noStrike" dirty="0">
                          <a:solidFill>
                            <a:schemeClr val="bg1">
                              <a:lumMod val="85000"/>
                            </a:schemeClr>
                          </a:solidFill>
                          <a:effectLst/>
                          <a:latin typeface="+mj-ea"/>
                          <a:ea typeface="+mj-ea"/>
                        </a:rPr>
                        <a:t>请示等</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tc>
                  <a:txBody>
                    <a:bodyPr/>
                    <a:lstStyle/>
                    <a:p>
                      <a:pPr algn="l" rtl="0" fontAlgn="ctr"/>
                      <a:r>
                        <a:rPr lang="zh-CN" altLang="en-US" sz="1200" b="0" i="0" u="none" strike="noStrike" dirty="0">
                          <a:solidFill>
                            <a:schemeClr val="bg1">
                              <a:lumMod val="85000"/>
                            </a:schemeClr>
                          </a:solidFill>
                          <a:effectLst/>
                          <a:latin typeface="+mj-ea"/>
                          <a:ea typeface="+mj-ea"/>
                        </a:rPr>
                        <a:t>后附高频流程的附件管理</a:t>
                      </a:r>
                    </a:p>
                  </a:txBody>
                  <a:tcPr marL="6211" marR="6211" marT="6211" marB="0" anchor="ctr">
                    <a:lnL w="6350" cap="flat" cmpd="sng" algn="ctr">
                      <a:solidFill>
                        <a:srgbClr val="BFBFBF"/>
                      </a:solidFill>
                      <a:prstDash val="solid"/>
                      <a:round/>
                      <a:headEnd type="none" w="med" len="med"/>
                      <a:tailEnd type="none" w="med" len="med"/>
                    </a:lnL>
                    <a:lnR w="6350" cap="flat" cmpd="sng" algn="ctr">
                      <a:solidFill>
                        <a:srgbClr val="BFBFBF"/>
                      </a:solidFill>
                      <a:prstDash val="solid"/>
                      <a:round/>
                      <a:headEnd type="none" w="med" len="med"/>
                      <a:tailEnd type="none" w="med" len="med"/>
                    </a:lnR>
                    <a:lnT w="6350" cap="flat" cmpd="sng" algn="ctr">
                      <a:solidFill>
                        <a:srgbClr val="BFBFBF"/>
                      </a:solidFill>
                      <a:prstDash val="solid"/>
                      <a:round/>
                      <a:headEnd type="none" w="med" len="med"/>
                      <a:tailEnd type="none" w="med" len="med"/>
                    </a:lnT>
                    <a:lnB w="6350" cap="flat" cmpd="sng" algn="ctr">
                      <a:solidFill>
                        <a:srgbClr val="BFBFBF"/>
                      </a:solidFill>
                      <a:prstDash val="solid"/>
                      <a:round/>
                      <a:headEnd type="none" w="med" len="med"/>
                      <a:tailEnd type="none" w="med" len="med"/>
                    </a:lnB>
                  </a:tcPr>
                </a:tc>
                <a:extLst>
                  <a:ext uri="{0D108BD9-81ED-4DB2-BD59-A6C34878D82A}">
                    <a16:rowId xmlns="" xmlns:a16="http://schemas.microsoft.com/office/drawing/2014/main" val="899798420"/>
                  </a:ext>
                </a:extLst>
              </a:tr>
            </a:tbl>
          </a:graphicData>
        </a:graphic>
      </p:graphicFrame>
    </p:spTree>
    <p:extLst>
      <p:ext uri="{BB962C8B-B14F-4D97-AF65-F5344CB8AC3E}">
        <p14:creationId xmlns:p14="http://schemas.microsoft.com/office/powerpoint/2010/main" val="4021081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89454C4-7F5E-2449-8C7B-496E7E5A391F}"/>
              </a:ext>
            </a:extLst>
          </p:cNvPr>
          <p:cNvSpPr>
            <a:spLocks noGrp="1"/>
          </p:cNvSpPr>
          <p:nvPr>
            <p:ph type="title"/>
          </p:nvPr>
        </p:nvSpPr>
        <p:spPr>
          <a:xfrm>
            <a:off x="1130449" y="596989"/>
            <a:ext cx="6681911" cy="707886"/>
          </a:xfrm>
        </p:spPr>
        <p:txBody>
          <a:bodyPr/>
          <a:lstStyle/>
          <a:p>
            <a:r>
              <a:rPr lang="zh-CN" altLang="en-US" dirty="0"/>
              <a:t>高频流程的费用类型、流程描述、附件指引</a:t>
            </a:r>
            <a:r>
              <a:rPr lang="en-US" altLang="zh-CN" dirty="0"/>
              <a:t>-</a:t>
            </a:r>
            <a:r>
              <a:rPr lang="zh-CN" altLang="en-US" dirty="0"/>
              <a:t>物资采购类</a:t>
            </a:r>
          </a:p>
        </p:txBody>
      </p:sp>
      <p:graphicFrame>
        <p:nvGraphicFramePr>
          <p:cNvPr id="3" name="表格 2">
            <a:extLst>
              <a:ext uri="{FF2B5EF4-FFF2-40B4-BE49-F238E27FC236}">
                <a16:creationId xmlns="" xmlns:a16="http://schemas.microsoft.com/office/drawing/2014/main" id="{EE476CD1-7BC7-9B40-9577-C39C56BFD822}"/>
              </a:ext>
            </a:extLst>
          </p:cNvPr>
          <p:cNvGraphicFramePr>
            <a:graphicFrameLocks noGrp="1"/>
          </p:cNvGraphicFramePr>
          <p:nvPr>
            <p:extLst>
              <p:ext uri="{D42A27DB-BD31-4B8C-83A1-F6EECF244321}">
                <p14:modId xmlns:p14="http://schemas.microsoft.com/office/powerpoint/2010/main" val="857288522"/>
              </p:ext>
            </p:extLst>
          </p:nvPr>
        </p:nvGraphicFramePr>
        <p:xfrm>
          <a:off x="611560" y="1059582"/>
          <a:ext cx="8064896" cy="3874981"/>
        </p:xfrm>
        <a:graphic>
          <a:graphicData uri="http://schemas.openxmlformats.org/drawingml/2006/table">
            <a:tbl>
              <a:tblPr/>
              <a:tblGrid>
                <a:gridCol w="359897">
                  <a:extLst>
                    <a:ext uri="{9D8B030D-6E8A-4147-A177-3AD203B41FA5}">
                      <a16:colId xmlns="" xmlns:a16="http://schemas.microsoft.com/office/drawing/2014/main" val="1633192940"/>
                    </a:ext>
                  </a:extLst>
                </a:gridCol>
                <a:gridCol w="1440303">
                  <a:extLst>
                    <a:ext uri="{9D8B030D-6E8A-4147-A177-3AD203B41FA5}">
                      <a16:colId xmlns="" xmlns:a16="http://schemas.microsoft.com/office/drawing/2014/main" val="1151854999"/>
                    </a:ext>
                  </a:extLst>
                </a:gridCol>
                <a:gridCol w="648072">
                  <a:extLst>
                    <a:ext uri="{9D8B030D-6E8A-4147-A177-3AD203B41FA5}">
                      <a16:colId xmlns="" xmlns:a16="http://schemas.microsoft.com/office/drawing/2014/main" val="2964989372"/>
                    </a:ext>
                  </a:extLst>
                </a:gridCol>
                <a:gridCol w="1080120">
                  <a:extLst>
                    <a:ext uri="{9D8B030D-6E8A-4147-A177-3AD203B41FA5}">
                      <a16:colId xmlns="" xmlns:a16="http://schemas.microsoft.com/office/drawing/2014/main" val="3824156252"/>
                    </a:ext>
                  </a:extLst>
                </a:gridCol>
                <a:gridCol w="2556870">
                  <a:extLst>
                    <a:ext uri="{9D8B030D-6E8A-4147-A177-3AD203B41FA5}">
                      <a16:colId xmlns="" xmlns:a16="http://schemas.microsoft.com/office/drawing/2014/main" val="3596367638"/>
                    </a:ext>
                  </a:extLst>
                </a:gridCol>
                <a:gridCol w="1979634">
                  <a:extLst>
                    <a:ext uri="{9D8B030D-6E8A-4147-A177-3AD203B41FA5}">
                      <a16:colId xmlns="" xmlns:a16="http://schemas.microsoft.com/office/drawing/2014/main" val="249866473"/>
                    </a:ext>
                  </a:extLst>
                </a:gridCol>
              </a:tblGrid>
              <a:tr h="243490">
                <a:tc>
                  <a:txBody>
                    <a:bodyPr/>
                    <a:lstStyle/>
                    <a:p>
                      <a:pPr algn="ctr" rtl="0" fontAlgn="ctr"/>
                      <a:r>
                        <a:rPr lang="zh-CN" altLang="en-US" sz="1000" b="1" i="0" u="none" strike="noStrike" dirty="0">
                          <a:solidFill>
                            <a:schemeClr val="bg1">
                              <a:lumMod val="85000"/>
                            </a:schemeClr>
                          </a:solidFill>
                          <a:effectLst/>
                          <a:latin typeface="方正卡通简体"/>
                          <a:ea typeface="宋体" panose="02010600030101010101" pitchFamily="2" charset="-122"/>
                        </a:rPr>
                        <a:t>序号</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方正卡通简体"/>
                          <a:ea typeface="宋体" panose="02010600030101010101" pitchFamily="2" charset="-122"/>
                        </a:rPr>
                        <a:t>申请事由</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a:solidFill>
                            <a:schemeClr val="bg1">
                              <a:lumMod val="85000"/>
                            </a:schemeClr>
                          </a:solidFill>
                          <a:effectLst/>
                          <a:latin typeface="方正卡通简体"/>
                          <a:ea typeface="宋体" panose="02010600030101010101" pitchFamily="2" charset="-122"/>
                        </a:rPr>
                        <a:t>流程描述</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方正卡通简体"/>
                          <a:ea typeface="宋体" panose="02010600030101010101" pitchFamily="2" charset="-122"/>
                        </a:rPr>
                        <a:t>承担部门</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方正卡通简体"/>
                          <a:ea typeface="宋体" panose="02010600030101010101" pitchFamily="2" charset="-122"/>
                        </a:rPr>
                        <a:t>费用类型</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方正卡通简体"/>
                          <a:ea typeface="宋体" panose="02010600030101010101" pitchFamily="2" charset="-122"/>
                        </a:rPr>
                        <a:t>附件管理</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extLst>
                  <a:ext uri="{0D108BD9-81ED-4DB2-BD59-A6C34878D82A}">
                    <a16:rowId xmlns="" xmlns:a16="http://schemas.microsoft.com/office/drawing/2014/main" val="2814903258"/>
                  </a:ext>
                </a:extLst>
              </a:tr>
              <a:tr h="495998">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1</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固定资产</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rtl="0" fontAlgn="ctr"/>
                      <a:r>
                        <a:rPr lang="zh-CN" altLang="en-US" sz="1000" b="0" i="0" u="none" strike="noStrike" dirty="0">
                          <a:solidFill>
                            <a:schemeClr val="bg1">
                              <a:lumMod val="85000"/>
                            </a:schemeClr>
                          </a:solidFill>
                          <a:effectLst/>
                          <a:latin typeface="方正卡通简体"/>
                          <a:ea typeface="宋体" panose="02010600030101010101" pitchFamily="2" charset="-122"/>
                        </a:rPr>
                        <a:t>固定资产</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en" sz="1000" b="0" i="0" u="none" strike="noStrike" dirty="0">
                          <a:solidFill>
                            <a:schemeClr val="bg1">
                              <a:lumMod val="85000"/>
                            </a:schemeClr>
                          </a:solidFill>
                          <a:effectLst/>
                          <a:latin typeface="方正卡通简体"/>
                          <a:ea typeface="宋体" panose="02010600030101010101" pitchFamily="2" charset="-122"/>
                        </a:rPr>
                        <a:t>XX</a:t>
                      </a:r>
                      <a:r>
                        <a:rPr lang="zh-CN" altLang="en-US" sz="1000" b="0" i="0" u="none" strike="noStrike" dirty="0">
                          <a:solidFill>
                            <a:schemeClr val="bg1">
                              <a:lumMod val="85000"/>
                            </a:schemeClr>
                          </a:solidFill>
                          <a:effectLst/>
                          <a:latin typeface="方正卡通简体"/>
                          <a:ea typeface="宋体" panose="02010600030101010101" pitchFamily="2" charset="-122"/>
                        </a:rPr>
                        <a:t>小区（预算）</a:t>
                      </a:r>
                      <a:r>
                        <a:rPr lang="en-US" altLang="zh-CN" sz="1000" b="0" i="0" u="none" strike="noStrike" dirty="0">
                          <a:solidFill>
                            <a:schemeClr val="bg1">
                              <a:lumMod val="85000"/>
                            </a:schemeClr>
                          </a:solidFill>
                          <a:effectLst/>
                          <a:latin typeface="方正卡通简体"/>
                          <a:ea typeface="宋体" panose="02010600030101010101" pitchFamily="2" charset="-122"/>
                        </a:rPr>
                        <a:t>/ </a:t>
                      </a:r>
                      <a:r>
                        <a:rPr lang="en" sz="1000" b="0" i="0" u="none" strike="noStrike" dirty="0">
                          <a:solidFill>
                            <a:schemeClr val="bg1">
                              <a:lumMod val="85000"/>
                            </a:schemeClr>
                          </a:solidFill>
                          <a:effectLst/>
                          <a:latin typeface="方正卡通简体"/>
                          <a:ea typeface="宋体" panose="02010600030101010101" pitchFamily="2" charset="-122"/>
                        </a:rPr>
                        <a:t>XX</a:t>
                      </a:r>
                      <a:r>
                        <a:rPr lang="zh-CN" altLang="en-US" sz="1000" b="0" i="0" u="none" strike="noStrike" dirty="0">
                          <a:solidFill>
                            <a:schemeClr val="bg1">
                              <a:lumMod val="85000"/>
                            </a:schemeClr>
                          </a:solidFill>
                          <a:effectLst/>
                          <a:latin typeface="方正卡通简体"/>
                          <a:ea typeface="宋体" panose="02010600030101010101" pitchFamily="2" charset="-122"/>
                        </a:rPr>
                        <a:t>车场（预算）</a:t>
                      </a:r>
                      <a:r>
                        <a:rPr lang="en-US" altLang="zh-CN" sz="1000" b="0" i="0" u="none" strike="noStrike" dirty="0">
                          <a:solidFill>
                            <a:schemeClr val="bg1">
                              <a:lumMod val="85000"/>
                            </a:schemeClr>
                          </a:solidFill>
                          <a:effectLst/>
                          <a:latin typeface="方正卡通简体"/>
                          <a:ea typeface="宋体" panose="02010600030101010101" pitchFamily="2" charset="-122"/>
                        </a:rPr>
                        <a:t>/ </a:t>
                      </a:r>
                      <a:r>
                        <a:rPr lang="en" sz="1000" b="0" i="0" u="none" strike="noStrike" dirty="0">
                          <a:solidFill>
                            <a:schemeClr val="bg1">
                              <a:lumMod val="85000"/>
                            </a:schemeClr>
                          </a:solidFill>
                          <a:effectLst/>
                          <a:latin typeface="方正卡通简体"/>
                          <a:ea typeface="宋体" panose="02010600030101010101" pitchFamily="2" charset="-122"/>
                        </a:rPr>
                        <a:t>XX</a:t>
                      </a:r>
                      <a:r>
                        <a:rPr lang="zh-CN" altLang="en-US" sz="1000" b="0" i="0" u="none" strike="noStrike" dirty="0">
                          <a:solidFill>
                            <a:schemeClr val="bg1">
                              <a:lumMod val="85000"/>
                            </a:schemeClr>
                          </a:solidFill>
                          <a:effectLst/>
                          <a:latin typeface="方正卡通简体"/>
                          <a:ea typeface="宋体" panose="02010600030101010101" pitchFamily="2" charset="-122"/>
                        </a:rPr>
                        <a:t>多经（预算）</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ctr" rtl="0" fontAlgn="ctr"/>
                      <a:r>
                        <a:rPr lang="zh-CN" altLang="en-US" sz="1000" b="0" i="0" u="none" strike="noStrike" dirty="0">
                          <a:solidFill>
                            <a:schemeClr val="bg1">
                              <a:lumMod val="85000"/>
                            </a:schemeClr>
                          </a:solidFill>
                          <a:effectLst/>
                          <a:latin typeface="方正卡通简体"/>
                          <a:ea typeface="宋体" panose="02010600030101010101" pitchFamily="2" charset="-122"/>
                        </a:rPr>
                        <a:t>固定资产原值</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合规发票</a:t>
                      </a:r>
                      <a:r>
                        <a:rPr lang="en-US" altLang="zh-CN" sz="1000" b="0" i="0" u="none" strike="noStrike">
                          <a:solidFill>
                            <a:schemeClr val="bg1">
                              <a:lumMod val="85000"/>
                            </a:schemeClr>
                          </a:solidFill>
                          <a:effectLst/>
                          <a:latin typeface="方正卡通简体"/>
                          <a:ea typeface="宋体" panose="02010600030101010101" pitchFamily="2" charset="-122"/>
                        </a:rPr>
                        <a:t>/</a:t>
                      </a:r>
                      <a:r>
                        <a:rPr lang="zh-CN" altLang="en-US" sz="1000" b="0" i="0" u="none" strike="noStrike">
                          <a:solidFill>
                            <a:schemeClr val="bg1">
                              <a:lumMod val="85000"/>
                            </a:schemeClr>
                          </a:solidFill>
                          <a:effectLst/>
                          <a:latin typeface="方正卡通简体"/>
                          <a:ea typeface="宋体" panose="02010600030101010101" pitchFamily="2" charset="-122"/>
                        </a:rPr>
                        <a:t>资产申请报告、审批单（门户审批）</a:t>
                      </a:r>
                      <a:r>
                        <a:rPr lang="en-US" altLang="zh-CN" sz="1000" b="0" i="0" u="none" strike="noStrike">
                          <a:solidFill>
                            <a:schemeClr val="bg1">
                              <a:lumMod val="85000"/>
                            </a:schemeClr>
                          </a:solidFill>
                          <a:effectLst/>
                          <a:latin typeface="方正卡通简体"/>
                          <a:ea typeface="宋体" panose="02010600030101010101" pitchFamily="2" charset="-122"/>
                        </a:rPr>
                        <a:t>/</a:t>
                      </a:r>
                      <a:r>
                        <a:rPr lang="zh-CN" altLang="en-US" sz="1000" b="0" i="0" u="none" strike="noStrike">
                          <a:solidFill>
                            <a:schemeClr val="bg1">
                              <a:lumMod val="85000"/>
                            </a:schemeClr>
                          </a:solidFill>
                          <a:effectLst/>
                          <a:latin typeface="方正卡通简体"/>
                          <a:ea typeface="宋体" panose="02010600030101010101" pitchFamily="2" charset="-122"/>
                        </a:rPr>
                        <a:t>固定资产验收单</a:t>
                      </a:r>
                      <a:r>
                        <a:rPr lang="en-US" altLang="zh-CN" sz="1000" b="0" i="0" u="none" strike="noStrike">
                          <a:solidFill>
                            <a:schemeClr val="bg1">
                              <a:lumMod val="85000"/>
                            </a:schemeClr>
                          </a:solidFill>
                          <a:effectLst/>
                          <a:latin typeface="方正卡通简体"/>
                          <a:ea typeface="宋体" panose="02010600030101010101" pitchFamily="2" charset="-122"/>
                        </a:rPr>
                        <a:t>/</a:t>
                      </a:r>
                      <a:r>
                        <a:rPr lang="zh-CN" altLang="en-US" sz="1000" b="0" i="0" u="none" strike="noStrike">
                          <a:solidFill>
                            <a:schemeClr val="bg1">
                              <a:lumMod val="85000"/>
                            </a:schemeClr>
                          </a:solidFill>
                          <a:effectLst/>
                          <a:latin typeface="方正卡通简体"/>
                          <a:ea typeface="宋体" panose="02010600030101010101" pitchFamily="2" charset="-122"/>
                        </a:rPr>
                        <a:t>资产报废单（适用于资产更换）</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1106429406"/>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2</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园区保洁物料及消杀</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rowSpan="10">
                  <a:txBody>
                    <a:bodyPr/>
                    <a:lstStyle/>
                    <a:p>
                      <a:pPr algn="ctr" rtl="0" fontAlgn="ctr"/>
                      <a:r>
                        <a:rPr lang="zh-CN" altLang="en-US" sz="1000" b="0" i="0" u="none" strike="noStrike">
                          <a:solidFill>
                            <a:schemeClr val="bg1">
                              <a:lumMod val="85000"/>
                            </a:schemeClr>
                          </a:solidFill>
                          <a:effectLst/>
                          <a:latin typeface="方正卡通简体"/>
                          <a:ea typeface="宋体" panose="02010600030101010101" pitchFamily="2" charset="-122"/>
                        </a:rPr>
                        <a:t>日常应急物料采购支出</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rowSpan="10">
                  <a:txBody>
                    <a:bodyPr/>
                    <a:lstStyle/>
                    <a:p>
                      <a:pPr algn="l" rtl="0" fontAlgn="ctr"/>
                      <a:r>
                        <a:rPr lang="en" sz="1000" b="0" i="0" u="none" strike="noStrike">
                          <a:solidFill>
                            <a:schemeClr val="bg1">
                              <a:lumMod val="85000"/>
                            </a:schemeClr>
                          </a:solidFill>
                          <a:effectLst/>
                          <a:latin typeface="方正卡通简体"/>
                          <a:ea typeface="宋体" panose="02010600030101010101" pitchFamily="2" charset="-122"/>
                        </a:rPr>
                        <a:t>XX</a:t>
                      </a:r>
                      <a:r>
                        <a:rPr lang="zh-CN" altLang="en-US" sz="1000" b="0" i="0" u="none" strike="noStrike">
                          <a:solidFill>
                            <a:schemeClr val="bg1">
                              <a:lumMod val="85000"/>
                            </a:schemeClr>
                          </a:solidFill>
                          <a:effectLst/>
                          <a:latin typeface="方正卡通简体"/>
                          <a:ea typeface="宋体" panose="02010600030101010101" pitchFamily="2" charset="-122"/>
                        </a:rPr>
                        <a:t>小区</a:t>
                      </a:r>
                      <a:r>
                        <a:rPr lang="en-US" altLang="zh-CN" sz="1000" b="0" i="0" u="none" strike="noStrike">
                          <a:solidFill>
                            <a:schemeClr val="bg1">
                              <a:lumMod val="85000"/>
                            </a:schemeClr>
                          </a:solidFill>
                          <a:effectLst/>
                          <a:latin typeface="方正卡通简体"/>
                          <a:ea typeface="宋体" panose="02010600030101010101" pitchFamily="2" charset="-122"/>
                        </a:rPr>
                        <a:t>/ </a:t>
                      </a:r>
                      <a:r>
                        <a:rPr lang="en" sz="1000" b="0" i="0" u="none" strike="noStrike">
                          <a:solidFill>
                            <a:schemeClr val="bg1">
                              <a:lumMod val="85000"/>
                            </a:schemeClr>
                          </a:solidFill>
                          <a:effectLst/>
                          <a:latin typeface="方正卡通简体"/>
                          <a:ea typeface="宋体" panose="02010600030101010101" pitchFamily="2" charset="-122"/>
                        </a:rPr>
                        <a:t>XX</a:t>
                      </a:r>
                      <a:r>
                        <a:rPr lang="zh-CN" altLang="en-US" sz="1000" b="0" i="0" u="none" strike="noStrike">
                          <a:solidFill>
                            <a:schemeClr val="bg1">
                              <a:lumMod val="85000"/>
                            </a:schemeClr>
                          </a:solidFill>
                          <a:effectLst/>
                          <a:latin typeface="方正卡通简体"/>
                          <a:ea typeface="宋体" panose="02010600030101010101" pitchFamily="2" charset="-122"/>
                        </a:rPr>
                        <a:t>车场</a:t>
                      </a:r>
                      <a:r>
                        <a:rPr lang="en-US" altLang="zh-CN" sz="1000" b="0" i="0" u="none" strike="noStrike">
                          <a:solidFill>
                            <a:schemeClr val="bg1">
                              <a:lumMod val="85000"/>
                            </a:schemeClr>
                          </a:solidFill>
                          <a:effectLst/>
                          <a:latin typeface="方正卡通简体"/>
                          <a:ea typeface="宋体" panose="02010600030101010101" pitchFamily="2" charset="-122"/>
                        </a:rPr>
                        <a:t>/ </a:t>
                      </a:r>
                      <a:r>
                        <a:rPr lang="en" sz="1000" b="0" i="0" u="none" strike="noStrike">
                          <a:solidFill>
                            <a:schemeClr val="bg1">
                              <a:lumMod val="85000"/>
                            </a:schemeClr>
                          </a:solidFill>
                          <a:effectLst/>
                          <a:latin typeface="方正卡通简体"/>
                          <a:ea typeface="宋体" panose="02010600030101010101" pitchFamily="2" charset="-122"/>
                        </a:rPr>
                        <a:t>XX</a:t>
                      </a:r>
                      <a:r>
                        <a:rPr lang="zh-CN" altLang="en-US" sz="1000" b="0" i="0" u="none" strike="noStrike">
                          <a:solidFill>
                            <a:schemeClr val="bg1">
                              <a:lumMod val="85000"/>
                            </a:schemeClr>
                          </a:solidFill>
                          <a:effectLst/>
                          <a:latin typeface="方正卡通简体"/>
                          <a:ea typeface="宋体" panose="02010600030101010101" pitchFamily="2" charset="-122"/>
                        </a:rPr>
                        <a:t>多经</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保洁物料</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rowSpan="8">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合规发票 </a:t>
                      </a:r>
                      <a:r>
                        <a:rPr lang="en-US" altLang="zh-CN" sz="1000" b="0" i="0" u="none" strike="noStrike">
                          <a:solidFill>
                            <a:schemeClr val="bg1">
                              <a:lumMod val="85000"/>
                            </a:schemeClr>
                          </a:solidFill>
                          <a:effectLst/>
                          <a:latin typeface="方正卡通简体"/>
                          <a:ea typeface="宋体" panose="02010600030101010101" pitchFamily="2" charset="-122"/>
                        </a:rPr>
                        <a:t>/</a:t>
                      </a:r>
                      <a:r>
                        <a:rPr lang="zh-CN" altLang="en-US" sz="1000" b="0" i="0" u="none" strike="noStrike">
                          <a:solidFill>
                            <a:schemeClr val="bg1">
                              <a:lumMod val="85000"/>
                            </a:schemeClr>
                          </a:solidFill>
                          <a:effectLst/>
                          <a:latin typeface="方正卡通简体"/>
                          <a:ea typeface="宋体" panose="02010600030101010101" pitchFamily="2" charset="-122"/>
                        </a:rPr>
                        <a:t>送货单（送货单位签字或盖章生效）</a:t>
                      </a:r>
                      <a:r>
                        <a:rPr lang="en-US" altLang="zh-CN" sz="1000" b="0" i="0" u="none" strike="noStrike">
                          <a:solidFill>
                            <a:schemeClr val="bg1">
                              <a:lumMod val="85000"/>
                            </a:schemeClr>
                          </a:solidFill>
                          <a:effectLst/>
                          <a:latin typeface="方正卡通简体"/>
                          <a:ea typeface="宋体" panose="02010600030101010101" pitchFamily="2" charset="-122"/>
                        </a:rPr>
                        <a:t>/</a:t>
                      </a:r>
                      <a:r>
                        <a:rPr lang="zh-CN" altLang="en-US" sz="1000" b="0" i="0" u="none" strike="noStrike">
                          <a:solidFill>
                            <a:schemeClr val="bg1">
                              <a:lumMod val="85000"/>
                            </a:schemeClr>
                          </a:solidFill>
                          <a:effectLst/>
                          <a:latin typeface="方正卡通简体"/>
                          <a:ea typeface="宋体" panose="02010600030101010101" pitchFamily="2" charset="-122"/>
                        </a:rPr>
                        <a:t>签收单（经办人签字生效，也可在送货单签字）</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1549439310"/>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3</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购买用于维修物料</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维修维护耗材</a:t>
                      </a:r>
                      <a:r>
                        <a:rPr lang="en-US" altLang="zh-CN" sz="1000" b="1" i="1"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自维</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56413085"/>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4</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购买消防类材料（消防灌粉等）</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维修维护耗材</a:t>
                      </a:r>
                      <a:r>
                        <a:rPr lang="en-US" altLang="zh-CN" sz="1000" b="1" i="1"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消防材料</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117595768"/>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5</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园区使用对讲设备，包含对讲相关配件</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维修维护耗材</a:t>
                      </a:r>
                      <a:r>
                        <a:rPr lang="en-US" altLang="zh-CN" sz="1000" b="1" i="1"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对讲设备</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4086146040"/>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6</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园区使用小区亮化类材料</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维修维护耗材</a:t>
                      </a:r>
                      <a:r>
                        <a:rPr lang="en-US" altLang="zh-CN" sz="1000" b="1" i="1"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小区亮化</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733732737"/>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7</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园区使用土杂类材料</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维修维护耗材</a:t>
                      </a:r>
                      <a:r>
                        <a:rPr lang="en-US" altLang="zh-CN" sz="1000" b="1" i="1"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土杂</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4139138300"/>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8</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其他材料，尽量不用</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维修维护耗材</a:t>
                      </a:r>
                      <a:r>
                        <a:rPr lang="en-US" altLang="zh-CN" sz="1000" b="1" i="1"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其他</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697694758"/>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9</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绿化费用（杀虫、打药、绿化用水等）</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绿化养护耗材</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535484609"/>
                  </a:ext>
                </a:extLst>
              </a:tr>
              <a:tr h="331417">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10</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垃圾清运</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垃圾清运费</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合规发票 </a:t>
                      </a:r>
                      <a:r>
                        <a:rPr lang="en-US" altLang="zh-CN" sz="1000" b="0" i="0" u="none" strike="noStrike">
                          <a:solidFill>
                            <a:schemeClr val="bg1">
                              <a:lumMod val="85000"/>
                            </a:schemeClr>
                          </a:solidFill>
                          <a:effectLst/>
                          <a:latin typeface="方正卡通简体"/>
                          <a:ea typeface="宋体" panose="02010600030101010101" pitchFamily="2" charset="-122"/>
                        </a:rPr>
                        <a:t>/</a:t>
                      </a:r>
                      <a:r>
                        <a:rPr lang="zh-CN" altLang="en-US" sz="1000" b="0" i="0" u="none" strike="noStrike">
                          <a:solidFill>
                            <a:schemeClr val="bg1">
                              <a:lumMod val="85000"/>
                            </a:schemeClr>
                          </a:solidFill>
                          <a:effectLst/>
                          <a:latin typeface="方正卡通简体"/>
                          <a:ea typeface="宋体" panose="02010600030101010101" pitchFamily="2" charset="-122"/>
                        </a:rPr>
                        <a:t>门岗出入记录登记表，由项目经办人、经理签字确认</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3775579704"/>
                  </a:ext>
                </a:extLst>
              </a:tr>
              <a:tr h="243490">
                <a:tc>
                  <a:txBody>
                    <a:bodyPr/>
                    <a:lstStyle/>
                    <a:p>
                      <a:pPr algn="ctr" rtl="0" fontAlgn="ctr"/>
                      <a:r>
                        <a:rPr lang="en-US" altLang="zh-CN" sz="1000" b="0" i="0" u="none" strike="noStrike">
                          <a:solidFill>
                            <a:schemeClr val="bg1">
                              <a:lumMod val="85000"/>
                            </a:schemeClr>
                          </a:solidFill>
                          <a:effectLst/>
                          <a:latin typeface="方正卡通简体"/>
                          <a:ea typeface="宋体" panose="02010600030101010101" pitchFamily="2" charset="-122"/>
                        </a:rPr>
                        <a:t>11</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方正卡通简体"/>
                          <a:ea typeface="宋体" panose="02010600030101010101" pitchFamily="2" charset="-122"/>
                        </a:rPr>
                        <a:t>外墙清洗、理石清理等</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主营业务成本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提供劳务成本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物业服务成本</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0" i="0" u="none" strike="noStrike" dirty="0">
                          <a:solidFill>
                            <a:schemeClr val="bg1">
                              <a:lumMod val="85000"/>
                            </a:schemeClr>
                          </a:solidFill>
                          <a:effectLst/>
                          <a:latin typeface="方正卡通简体"/>
                          <a:ea typeface="宋体" panose="02010600030101010101" pitchFamily="2" charset="-122"/>
                        </a:rPr>
                        <a:t>材料费</a:t>
                      </a:r>
                      <a:r>
                        <a:rPr lang="en-US" altLang="zh-CN" sz="1000" b="0" i="0" u="none" strike="noStrike" dirty="0">
                          <a:solidFill>
                            <a:schemeClr val="bg1">
                              <a:lumMod val="85000"/>
                            </a:schemeClr>
                          </a:solidFill>
                          <a:effectLst/>
                          <a:latin typeface="方正卡通简体"/>
                          <a:ea typeface="宋体" panose="02010600030101010101" pitchFamily="2" charset="-122"/>
                        </a:rPr>
                        <a:t>_</a:t>
                      </a:r>
                      <a:r>
                        <a:rPr lang="zh-CN" altLang="en-US" sz="1000" b="1" i="1" u="none" strike="noStrike" dirty="0">
                          <a:solidFill>
                            <a:schemeClr val="bg1">
                              <a:lumMod val="85000"/>
                            </a:schemeClr>
                          </a:solidFill>
                          <a:effectLst/>
                          <a:latin typeface="方正卡通简体"/>
                          <a:ea typeface="宋体" panose="02010600030101010101" pitchFamily="2" charset="-122"/>
                        </a:rPr>
                        <a:t>特保费</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dirty="0">
                          <a:solidFill>
                            <a:schemeClr val="bg1">
                              <a:lumMod val="85000"/>
                            </a:schemeClr>
                          </a:solidFill>
                          <a:effectLst/>
                          <a:latin typeface="方正卡通简体"/>
                          <a:ea typeface="宋体" panose="02010600030101010101" pitchFamily="2" charset="-122"/>
                        </a:rPr>
                        <a:t>合规发票 </a:t>
                      </a:r>
                      <a:r>
                        <a:rPr lang="en-US" altLang="zh-CN" sz="1000" b="0" i="0" u="none" strike="noStrike" dirty="0">
                          <a:solidFill>
                            <a:schemeClr val="bg1">
                              <a:lumMod val="85000"/>
                            </a:schemeClr>
                          </a:solidFill>
                          <a:effectLst/>
                          <a:latin typeface="方正卡通简体"/>
                          <a:ea typeface="宋体" panose="02010600030101010101" pitchFamily="2" charset="-122"/>
                        </a:rPr>
                        <a:t>/</a:t>
                      </a:r>
                      <a:r>
                        <a:rPr lang="zh-CN" altLang="en-US" sz="1000" b="0" i="0" u="none" strike="noStrike" dirty="0">
                          <a:solidFill>
                            <a:schemeClr val="bg1">
                              <a:lumMod val="85000"/>
                            </a:schemeClr>
                          </a:solidFill>
                          <a:effectLst/>
                          <a:latin typeface="方正卡通简体"/>
                          <a:ea typeface="宋体" panose="02010600030101010101" pitchFamily="2" charset="-122"/>
                        </a:rPr>
                        <a:t>验收单</a:t>
                      </a:r>
                    </a:p>
                  </a:txBody>
                  <a:tcPr marL="6764" marR="6764" marT="6764"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2015953379"/>
                  </a:ext>
                </a:extLst>
              </a:tr>
            </a:tbl>
          </a:graphicData>
        </a:graphic>
      </p:graphicFrame>
    </p:spTree>
    <p:extLst>
      <p:ext uri="{BB962C8B-B14F-4D97-AF65-F5344CB8AC3E}">
        <p14:creationId xmlns:p14="http://schemas.microsoft.com/office/powerpoint/2010/main" val="38964336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798CA0F-CF10-204F-AFE8-E7BD015766BF}"/>
              </a:ext>
            </a:extLst>
          </p:cNvPr>
          <p:cNvSpPr>
            <a:spLocks noGrp="1"/>
          </p:cNvSpPr>
          <p:nvPr>
            <p:ph type="title"/>
          </p:nvPr>
        </p:nvSpPr>
        <p:spPr>
          <a:xfrm>
            <a:off x="1130449" y="596989"/>
            <a:ext cx="6681911" cy="400110"/>
          </a:xfrm>
        </p:spPr>
        <p:txBody>
          <a:bodyPr/>
          <a:lstStyle/>
          <a:p>
            <a:r>
              <a:rPr lang="zh-CN" altLang="en-US" dirty="0"/>
              <a:t>高频流程的费用类型、流程描述、附件指引</a:t>
            </a:r>
            <a:r>
              <a:rPr lang="en-US" altLang="zh-CN" dirty="0"/>
              <a:t>-</a:t>
            </a:r>
            <a:r>
              <a:rPr lang="zh-CN" altLang="en-US" dirty="0"/>
              <a:t>外包类</a:t>
            </a:r>
          </a:p>
        </p:txBody>
      </p:sp>
      <p:graphicFrame>
        <p:nvGraphicFramePr>
          <p:cNvPr id="3" name="表格 2">
            <a:extLst>
              <a:ext uri="{FF2B5EF4-FFF2-40B4-BE49-F238E27FC236}">
                <a16:creationId xmlns="" xmlns:a16="http://schemas.microsoft.com/office/drawing/2014/main" id="{9202D9CF-D409-6A4D-9557-164E6D764F55}"/>
              </a:ext>
            </a:extLst>
          </p:cNvPr>
          <p:cNvGraphicFramePr>
            <a:graphicFrameLocks noGrp="1"/>
          </p:cNvGraphicFramePr>
          <p:nvPr>
            <p:custDataLst>
              <p:tags r:id="rId1"/>
            </p:custDataLst>
          </p:nvPr>
        </p:nvGraphicFramePr>
        <p:xfrm>
          <a:off x="1043609" y="1203598"/>
          <a:ext cx="7200799" cy="3086621"/>
        </p:xfrm>
        <a:graphic>
          <a:graphicData uri="http://schemas.openxmlformats.org/drawingml/2006/table">
            <a:tbl>
              <a:tblPr/>
              <a:tblGrid>
                <a:gridCol w="466111">
                  <a:extLst>
                    <a:ext uri="{9D8B030D-6E8A-4147-A177-3AD203B41FA5}">
                      <a16:colId xmlns="" xmlns:a16="http://schemas.microsoft.com/office/drawing/2014/main" val="20000"/>
                    </a:ext>
                  </a:extLst>
                </a:gridCol>
                <a:gridCol w="894522">
                  <a:extLst>
                    <a:ext uri="{9D8B030D-6E8A-4147-A177-3AD203B41FA5}">
                      <a16:colId xmlns="" xmlns:a16="http://schemas.microsoft.com/office/drawing/2014/main" val="20001"/>
                    </a:ext>
                  </a:extLst>
                </a:gridCol>
                <a:gridCol w="1398333">
                  <a:extLst>
                    <a:ext uri="{9D8B030D-6E8A-4147-A177-3AD203B41FA5}">
                      <a16:colId xmlns="" xmlns:a16="http://schemas.microsoft.com/office/drawing/2014/main" val="20002"/>
                    </a:ext>
                  </a:extLst>
                </a:gridCol>
                <a:gridCol w="894522">
                  <a:extLst>
                    <a:ext uri="{9D8B030D-6E8A-4147-A177-3AD203B41FA5}">
                      <a16:colId xmlns="" xmlns:a16="http://schemas.microsoft.com/office/drawing/2014/main" val="20003"/>
                    </a:ext>
                  </a:extLst>
                </a:gridCol>
                <a:gridCol w="1799325">
                  <a:extLst>
                    <a:ext uri="{9D8B030D-6E8A-4147-A177-3AD203B41FA5}">
                      <a16:colId xmlns="" xmlns:a16="http://schemas.microsoft.com/office/drawing/2014/main" val="20004"/>
                    </a:ext>
                  </a:extLst>
                </a:gridCol>
                <a:gridCol w="1747986">
                  <a:extLst>
                    <a:ext uri="{9D8B030D-6E8A-4147-A177-3AD203B41FA5}">
                      <a16:colId xmlns="" xmlns:a16="http://schemas.microsoft.com/office/drawing/2014/main" val="20005"/>
                    </a:ext>
                  </a:extLst>
                </a:gridCol>
              </a:tblGrid>
              <a:tr h="321869">
                <a:tc>
                  <a:txBody>
                    <a:bodyPr/>
                    <a:lstStyle/>
                    <a:p>
                      <a:pPr algn="ctr" rtl="0" fontAlgn="ctr"/>
                      <a:r>
                        <a:rPr lang="zh-CN" altLang="en-US" sz="1000" b="1" i="0" u="none" strike="noStrike" dirty="0">
                          <a:solidFill>
                            <a:schemeClr val="bg1">
                              <a:lumMod val="85000"/>
                            </a:schemeClr>
                          </a:solidFill>
                          <a:effectLst/>
                          <a:latin typeface="+mj-ea"/>
                          <a:ea typeface="+mj-ea"/>
                        </a:rPr>
                        <a:t>序号</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mj-ea"/>
                          <a:ea typeface="+mj-ea"/>
                        </a:rPr>
                        <a:t>申请事由</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a:solidFill>
                            <a:schemeClr val="bg1">
                              <a:lumMod val="85000"/>
                            </a:schemeClr>
                          </a:solidFill>
                          <a:effectLst/>
                          <a:latin typeface="+mj-ea"/>
                          <a:ea typeface="+mj-ea"/>
                        </a:rPr>
                        <a:t>流程描述</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mj-ea"/>
                          <a:ea typeface="+mj-ea"/>
                        </a:rPr>
                        <a:t>承担部门</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mj-ea"/>
                          <a:ea typeface="+mj-ea"/>
                        </a:rPr>
                        <a:t>费用类型</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tc>
                  <a:txBody>
                    <a:bodyPr/>
                    <a:lstStyle/>
                    <a:p>
                      <a:pPr algn="ctr" rtl="0" fontAlgn="ctr"/>
                      <a:r>
                        <a:rPr lang="zh-CN" altLang="en-US" sz="1000" b="1" i="0" u="none" strike="noStrike" dirty="0">
                          <a:solidFill>
                            <a:schemeClr val="bg1">
                              <a:lumMod val="85000"/>
                            </a:schemeClr>
                          </a:solidFill>
                          <a:effectLst/>
                          <a:latin typeface="+mj-ea"/>
                          <a:ea typeface="+mj-ea"/>
                        </a:rPr>
                        <a:t>附件管理</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chemeClr val="accent6"/>
                    </a:solidFill>
                  </a:tcPr>
                </a:tc>
                <a:extLst>
                  <a:ext uri="{0D108BD9-81ED-4DB2-BD59-A6C34878D82A}">
                    <a16:rowId xmlns="" xmlns:a16="http://schemas.microsoft.com/office/drawing/2014/main" val="10000"/>
                  </a:ext>
                </a:extLst>
              </a:tr>
              <a:tr h="691188">
                <a:tc>
                  <a:txBody>
                    <a:bodyPr/>
                    <a:lstStyle/>
                    <a:p>
                      <a:pPr algn="l" rtl="0" fontAlgn="ctr"/>
                      <a:r>
                        <a:rPr lang="zh-CN" altLang="en-US" sz="1000" b="0" i="0" u="none" strike="noStrike" dirty="0">
                          <a:solidFill>
                            <a:schemeClr val="bg1">
                              <a:lumMod val="85000"/>
                            </a:schemeClr>
                          </a:solidFill>
                          <a:effectLst/>
                          <a:latin typeface="+mj-ea"/>
                          <a:ea typeface="+mj-ea"/>
                        </a:rPr>
                        <a:t>　 </a:t>
                      </a:r>
                      <a:r>
                        <a:rPr lang="en-US" altLang="zh-CN" sz="1000" b="0" i="0" u="none" strike="noStrike" dirty="0">
                          <a:solidFill>
                            <a:schemeClr val="bg1">
                              <a:lumMod val="85000"/>
                            </a:schemeClr>
                          </a:solidFill>
                          <a:effectLst/>
                          <a:latin typeface="+mj-ea"/>
                          <a:ea typeface="+mj-ea"/>
                        </a:rPr>
                        <a:t>1</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mj-ea"/>
                          <a:ea typeface="+mj-ea"/>
                        </a:rPr>
                        <a:t>保洁外包</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dirty="0">
                          <a:solidFill>
                            <a:schemeClr val="bg1">
                              <a:lumMod val="85000"/>
                            </a:schemeClr>
                          </a:solidFill>
                          <a:effectLst/>
                          <a:latin typeface="+mj-ea"/>
                          <a:ea typeface="+mj-ea"/>
                        </a:rPr>
                        <a:t>外包人工费（保洁）</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rowSpan="4">
                  <a:txBody>
                    <a:bodyPr/>
                    <a:lstStyle/>
                    <a:p>
                      <a:pPr algn="l" rtl="0" fontAlgn="ctr"/>
                      <a:r>
                        <a:rPr lang="en-GB" sz="1000" b="0" i="0" u="none" strike="noStrike" dirty="0">
                          <a:solidFill>
                            <a:schemeClr val="bg1">
                              <a:lumMod val="85000"/>
                            </a:schemeClr>
                          </a:solidFill>
                          <a:effectLst/>
                          <a:latin typeface="+mj-ea"/>
                          <a:ea typeface="+mj-ea"/>
                        </a:rPr>
                        <a:t>XX</a:t>
                      </a:r>
                      <a:r>
                        <a:rPr lang="zh-CN" altLang="en-US" sz="1000" b="0" i="0" u="none" strike="noStrike" dirty="0">
                          <a:solidFill>
                            <a:schemeClr val="bg1">
                              <a:lumMod val="85000"/>
                            </a:schemeClr>
                          </a:solidFill>
                          <a:effectLst/>
                          <a:latin typeface="+mj-ea"/>
                          <a:ea typeface="+mj-ea"/>
                        </a:rPr>
                        <a:t>小区</a:t>
                      </a:r>
                      <a:r>
                        <a:rPr lang="en-US" altLang="zh-CN" sz="1000" b="0" i="0" u="none" strike="noStrike" dirty="0">
                          <a:solidFill>
                            <a:schemeClr val="bg1">
                              <a:lumMod val="85000"/>
                            </a:schemeClr>
                          </a:solidFill>
                          <a:effectLst/>
                          <a:latin typeface="+mj-ea"/>
                          <a:ea typeface="+mj-ea"/>
                        </a:rPr>
                        <a:t>/ </a:t>
                      </a:r>
                      <a:r>
                        <a:rPr lang="en-GB" sz="1000" b="0" i="0" u="none" strike="noStrike" dirty="0">
                          <a:solidFill>
                            <a:schemeClr val="bg1">
                              <a:lumMod val="85000"/>
                            </a:schemeClr>
                          </a:solidFill>
                          <a:effectLst/>
                          <a:latin typeface="+mj-ea"/>
                          <a:ea typeface="+mj-ea"/>
                        </a:rPr>
                        <a:t>XX</a:t>
                      </a:r>
                      <a:r>
                        <a:rPr lang="zh-CN" altLang="en-US" sz="1000" b="0" i="0" u="none" strike="noStrike" dirty="0">
                          <a:solidFill>
                            <a:schemeClr val="bg1">
                              <a:lumMod val="85000"/>
                            </a:schemeClr>
                          </a:solidFill>
                          <a:effectLst/>
                          <a:latin typeface="+mj-ea"/>
                          <a:ea typeface="+mj-ea"/>
                        </a:rPr>
                        <a:t>车场</a:t>
                      </a:r>
                      <a:r>
                        <a:rPr lang="en-US" altLang="zh-CN" sz="1000" b="0" i="0" u="none" strike="noStrike" dirty="0">
                          <a:solidFill>
                            <a:schemeClr val="bg1">
                              <a:lumMod val="85000"/>
                            </a:schemeClr>
                          </a:solidFill>
                          <a:effectLst/>
                          <a:latin typeface="+mj-ea"/>
                          <a:ea typeface="+mj-ea"/>
                        </a:rPr>
                        <a:t>/ </a:t>
                      </a:r>
                      <a:r>
                        <a:rPr lang="en-GB" sz="1000" b="0" i="0" u="none" strike="noStrike" dirty="0">
                          <a:solidFill>
                            <a:schemeClr val="bg1">
                              <a:lumMod val="85000"/>
                            </a:schemeClr>
                          </a:solidFill>
                          <a:effectLst/>
                          <a:latin typeface="+mj-ea"/>
                          <a:ea typeface="+mj-ea"/>
                        </a:rPr>
                        <a:t>XX</a:t>
                      </a:r>
                      <a:r>
                        <a:rPr lang="zh-CN" altLang="en-US" sz="1000" b="0" i="0" u="none" strike="noStrike" dirty="0">
                          <a:solidFill>
                            <a:schemeClr val="bg1">
                              <a:lumMod val="85000"/>
                            </a:schemeClr>
                          </a:solidFill>
                          <a:effectLst/>
                          <a:latin typeface="+mj-ea"/>
                          <a:ea typeface="+mj-ea"/>
                        </a:rPr>
                        <a:t>多经</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dirty="0">
                          <a:solidFill>
                            <a:schemeClr val="bg1">
                              <a:lumMod val="85000"/>
                            </a:schemeClr>
                          </a:solidFill>
                          <a:effectLst/>
                          <a:latin typeface="+mj-ea"/>
                          <a:ea typeface="+mj-ea"/>
                        </a:rPr>
                        <a:t>主营业务成本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提供劳务成本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物业服务成本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外包成本</a:t>
                      </a:r>
                      <a:r>
                        <a:rPr lang="en-US" altLang="zh-CN" sz="1000" b="1" i="1" u="none" strike="noStrike" dirty="0">
                          <a:solidFill>
                            <a:schemeClr val="bg1">
                              <a:lumMod val="85000"/>
                            </a:schemeClr>
                          </a:solidFill>
                          <a:effectLst/>
                          <a:latin typeface="+mj-ea"/>
                          <a:ea typeface="+mj-ea"/>
                        </a:rPr>
                        <a:t>_</a:t>
                      </a:r>
                      <a:r>
                        <a:rPr lang="zh-CN" altLang="en-US" sz="1000" b="1" i="1" u="none" strike="noStrike" dirty="0">
                          <a:solidFill>
                            <a:schemeClr val="bg1">
                              <a:lumMod val="85000"/>
                            </a:schemeClr>
                          </a:solidFill>
                          <a:effectLst/>
                          <a:latin typeface="+mj-ea"/>
                          <a:ea typeface="+mj-ea"/>
                        </a:rPr>
                        <a:t>保洁</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rowSpan="4">
                  <a:txBody>
                    <a:bodyPr/>
                    <a:lstStyle/>
                    <a:p>
                      <a:pPr algn="l" rtl="0" fontAlgn="ctr"/>
                      <a:r>
                        <a:rPr lang="en-US" altLang="zh-CN" sz="1000" b="0" i="0" u="none" strike="noStrike" dirty="0">
                          <a:solidFill>
                            <a:schemeClr val="bg1">
                              <a:lumMod val="85000"/>
                            </a:schemeClr>
                          </a:solidFill>
                          <a:effectLst/>
                          <a:latin typeface="+mj-ea"/>
                          <a:ea typeface="+mj-ea"/>
                        </a:rPr>
                        <a:t>1</a:t>
                      </a:r>
                      <a:r>
                        <a:rPr lang="zh-CN" altLang="en-US" sz="1000" b="0" i="0" u="none" strike="noStrike" dirty="0">
                          <a:solidFill>
                            <a:schemeClr val="bg1">
                              <a:lumMod val="85000"/>
                            </a:schemeClr>
                          </a:solidFill>
                          <a:effectLst/>
                          <a:latin typeface="+mj-ea"/>
                          <a:ea typeface="+mj-ea"/>
                        </a:rPr>
                        <a:t>、合规发票</a:t>
                      </a:r>
                      <a:endParaRPr lang="en-US" altLang="zh-CN" sz="1000" b="0" i="0" u="none" strike="noStrike" dirty="0">
                        <a:solidFill>
                          <a:schemeClr val="bg1">
                            <a:lumMod val="85000"/>
                          </a:schemeClr>
                        </a:solidFill>
                        <a:effectLst/>
                        <a:latin typeface="+mj-ea"/>
                        <a:ea typeface="+mj-ea"/>
                      </a:endParaRPr>
                    </a:p>
                    <a:p>
                      <a:pPr algn="l" rtl="0" fontAlgn="ctr"/>
                      <a:r>
                        <a:rPr lang="en-US" altLang="zh-CN" sz="1000" b="0" i="0" u="none" strike="noStrike" dirty="0">
                          <a:solidFill>
                            <a:schemeClr val="bg1">
                              <a:lumMod val="85000"/>
                            </a:schemeClr>
                          </a:solidFill>
                          <a:effectLst/>
                          <a:latin typeface="+mj-ea"/>
                          <a:ea typeface="+mj-ea"/>
                        </a:rPr>
                        <a:t>2</a:t>
                      </a:r>
                      <a:r>
                        <a:rPr lang="zh-CN" altLang="en-US" sz="1000" b="0" i="0" u="none" strike="noStrike" dirty="0">
                          <a:solidFill>
                            <a:schemeClr val="bg1">
                              <a:lumMod val="85000"/>
                            </a:schemeClr>
                          </a:solidFill>
                          <a:effectLst/>
                          <a:latin typeface="+mj-ea"/>
                          <a:ea typeface="+mj-ea"/>
                        </a:rPr>
                        <a:t>、收据</a:t>
                      </a:r>
                      <a:endParaRPr lang="en-US" altLang="zh-CN" sz="1000" b="0" i="0" u="none" strike="noStrike" dirty="0">
                        <a:solidFill>
                          <a:schemeClr val="bg1">
                            <a:lumMod val="85000"/>
                          </a:schemeClr>
                        </a:solidFill>
                        <a:effectLst/>
                        <a:latin typeface="+mj-ea"/>
                        <a:ea typeface="+mj-ea"/>
                      </a:endParaRPr>
                    </a:p>
                    <a:p>
                      <a:pPr algn="l" rtl="0" fontAlgn="ctr"/>
                      <a:r>
                        <a:rPr lang="en-US" altLang="zh-CN" sz="1000" b="0" i="0" u="none" strike="noStrike" dirty="0">
                          <a:solidFill>
                            <a:schemeClr val="bg1">
                              <a:lumMod val="85000"/>
                            </a:schemeClr>
                          </a:solidFill>
                          <a:effectLst/>
                          <a:latin typeface="+mj-ea"/>
                          <a:ea typeface="+mj-ea"/>
                        </a:rPr>
                        <a:t>3</a:t>
                      </a:r>
                      <a:r>
                        <a:rPr lang="zh-CN" altLang="en-US" sz="1000" b="0" i="0" u="none" strike="noStrike" dirty="0">
                          <a:solidFill>
                            <a:schemeClr val="bg1">
                              <a:lumMod val="85000"/>
                            </a:schemeClr>
                          </a:solidFill>
                          <a:effectLst/>
                          <a:latin typeface="+mj-ea"/>
                          <a:ea typeface="+mj-ea"/>
                        </a:rPr>
                        <a:t>、考勤表，项目负责人及外包方签字，外包方盖章</a:t>
                      </a:r>
                      <a:endParaRPr lang="en-US" altLang="zh-CN" sz="1000" b="0" i="0" u="none" strike="noStrike" dirty="0">
                        <a:solidFill>
                          <a:schemeClr val="bg1">
                            <a:lumMod val="85000"/>
                          </a:schemeClr>
                        </a:solidFill>
                        <a:effectLst/>
                        <a:latin typeface="+mj-ea"/>
                        <a:ea typeface="+mj-ea"/>
                      </a:endParaRPr>
                    </a:p>
                    <a:p>
                      <a:pPr algn="l" rtl="0" fontAlgn="ctr"/>
                      <a:r>
                        <a:rPr lang="en-US" altLang="zh-CN" sz="1000" b="0" i="0" u="none" strike="noStrike" dirty="0">
                          <a:solidFill>
                            <a:schemeClr val="bg1">
                              <a:lumMod val="85000"/>
                            </a:schemeClr>
                          </a:solidFill>
                          <a:effectLst/>
                          <a:latin typeface="+mj-ea"/>
                          <a:ea typeface="+mj-ea"/>
                        </a:rPr>
                        <a:t>4</a:t>
                      </a:r>
                      <a:r>
                        <a:rPr lang="zh-CN" altLang="en-US" sz="1000" b="0" i="0" u="none" strike="noStrike" dirty="0">
                          <a:solidFill>
                            <a:schemeClr val="bg1">
                              <a:lumMod val="85000"/>
                            </a:schemeClr>
                          </a:solidFill>
                          <a:effectLst/>
                          <a:latin typeface="+mj-ea"/>
                          <a:ea typeface="+mj-ea"/>
                        </a:rPr>
                        <a:t>、业务考核表</a:t>
                      </a:r>
                      <a:r>
                        <a:rPr lang="en-US" altLang="zh-CN" sz="1000" b="0" i="0" u="none" strike="noStrike" dirty="0">
                          <a:solidFill>
                            <a:schemeClr val="bg1">
                              <a:lumMod val="85000"/>
                            </a:schemeClr>
                          </a:solidFill>
                          <a:effectLst/>
                          <a:latin typeface="+mj-ea"/>
                          <a:ea typeface="+mj-ea"/>
                        </a:rPr>
                        <a:t>,</a:t>
                      </a:r>
                      <a:r>
                        <a:rPr lang="zh-CN" altLang="en-US" sz="1000" b="0" i="0" u="none" strike="noStrike" dirty="0">
                          <a:solidFill>
                            <a:schemeClr val="bg1">
                              <a:lumMod val="85000"/>
                            </a:schemeClr>
                          </a:solidFill>
                          <a:effectLst/>
                          <a:latin typeface="+mj-ea"/>
                          <a:ea typeface="+mj-ea"/>
                        </a:rPr>
                        <a:t>如有扣款发生需有供方签字确认，如有奖励需附表扬信、公司红头等</a:t>
                      </a:r>
                      <a:endParaRPr lang="en-US" altLang="zh-CN" sz="1000" b="0" i="0" u="none" strike="noStrike" dirty="0">
                        <a:solidFill>
                          <a:schemeClr val="bg1">
                            <a:lumMod val="85000"/>
                          </a:schemeClr>
                        </a:solidFill>
                        <a:effectLst/>
                        <a:latin typeface="+mj-ea"/>
                        <a:ea typeface="+mj-ea"/>
                      </a:endParaRPr>
                    </a:p>
                    <a:p>
                      <a:pPr algn="l" rtl="0" fontAlgn="ctr"/>
                      <a:r>
                        <a:rPr lang="en-US" altLang="zh-CN" sz="1000" b="0" i="0" u="none" strike="noStrike" dirty="0">
                          <a:solidFill>
                            <a:schemeClr val="bg1">
                              <a:lumMod val="85000"/>
                            </a:schemeClr>
                          </a:solidFill>
                          <a:effectLst/>
                          <a:latin typeface="+mj-ea"/>
                          <a:ea typeface="+mj-ea"/>
                        </a:rPr>
                        <a:t>5</a:t>
                      </a:r>
                      <a:r>
                        <a:rPr lang="zh-CN" altLang="en-US" sz="1000" b="0" i="0" u="none" strike="noStrike" dirty="0">
                          <a:solidFill>
                            <a:schemeClr val="bg1">
                              <a:lumMod val="85000"/>
                            </a:schemeClr>
                          </a:solidFill>
                          <a:effectLst/>
                          <a:latin typeface="+mj-ea"/>
                          <a:ea typeface="+mj-ea"/>
                        </a:rPr>
                        <a:t>、结算表（外包方盖章）</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extLst>
                  <a:ext uri="{0D108BD9-81ED-4DB2-BD59-A6C34878D82A}">
                    <a16:rowId xmlns="" xmlns:a16="http://schemas.microsoft.com/office/drawing/2014/main" val="10001"/>
                  </a:ext>
                </a:extLst>
              </a:tr>
              <a:tr h="691188">
                <a:tc>
                  <a:txBody>
                    <a:bodyPr/>
                    <a:lstStyle/>
                    <a:p>
                      <a:pPr algn="ctr" rtl="0" fontAlgn="ctr"/>
                      <a:r>
                        <a:rPr lang="en-US" altLang="zh-CN" sz="1000" b="0" i="0" u="none" strike="noStrike" dirty="0">
                          <a:solidFill>
                            <a:schemeClr val="bg1">
                              <a:lumMod val="85000"/>
                            </a:schemeClr>
                          </a:solidFill>
                          <a:effectLst/>
                          <a:latin typeface="+mj-ea"/>
                          <a:ea typeface="+mj-ea"/>
                        </a:rPr>
                        <a:t>2</a:t>
                      </a:r>
                      <a:r>
                        <a:rPr lang="zh-CN" altLang="en-US" sz="1000" b="0" i="0" u="none" strike="noStrike" dirty="0">
                          <a:solidFill>
                            <a:schemeClr val="bg1">
                              <a:lumMod val="85000"/>
                            </a:schemeClr>
                          </a:solidFill>
                          <a:effectLst/>
                          <a:latin typeface="+mj-ea"/>
                          <a:ea typeface="+mj-ea"/>
                        </a:rPr>
                        <a:t>　</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dirty="0">
                          <a:solidFill>
                            <a:schemeClr val="bg1">
                              <a:lumMod val="85000"/>
                            </a:schemeClr>
                          </a:solidFill>
                          <a:effectLst/>
                          <a:latin typeface="+mj-ea"/>
                          <a:ea typeface="+mj-ea"/>
                        </a:rPr>
                        <a:t>保安外包</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dirty="0">
                          <a:solidFill>
                            <a:schemeClr val="bg1">
                              <a:lumMod val="85000"/>
                            </a:schemeClr>
                          </a:solidFill>
                          <a:effectLst/>
                          <a:latin typeface="+mj-ea"/>
                          <a:ea typeface="+mj-ea"/>
                          <a:sym typeface="+mn-ea"/>
                        </a:rPr>
                        <a:t>外包人工费（安全）</a:t>
                      </a:r>
                      <a:endParaRPr lang="zh-CN" altLang="en-US" sz="1000" b="0" i="0" u="none" strike="noStrike" dirty="0">
                        <a:solidFill>
                          <a:schemeClr val="bg1">
                            <a:lumMod val="85000"/>
                          </a:schemeClr>
                        </a:solidFill>
                        <a:effectLst/>
                        <a:latin typeface="+mj-ea"/>
                        <a:ea typeface="+mj-ea"/>
                      </a:endParaRP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p>
                  </a:txBody>
                  <a:tcPr/>
                </a:tc>
                <a:tc>
                  <a:txBody>
                    <a:bodyPr/>
                    <a:lstStyle/>
                    <a:p>
                      <a:pPr algn="l" rtl="0" fontAlgn="ctr"/>
                      <a:r>
                        <a:rPr lang="zh-CN" altLang="en-US" sz="1000" b="0" i="0" u="none" strike="noStrike" dirty="0">
                          <a:solidFill>
                            <a:schemeClr val="bg1">
                              <a:lumMod val="85000"/>
                            </a:schemeClr>
                          </a:solidFill>
                          <a:effectLst/>
                          <a:latin typeface="+mj-ea"/>
                          <a:ea typeface="+mj-ea"/>
                        </a:rPr>
                        <a:t>主营业务成本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提供劳务成本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物业服务成本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外包成本</a:t>
                      </a:r>
                      <a:r>
                        <a:rPr lang="en-US" altLang="zh-CN" sz="1000" b="0" i="0" u="none" strike="noStrike" dirty="0">
                          <a:solidFill>
                            <a:schemeClr val="bg1">
                              <a:lumMod val="85000"/>
                            </a:schemeClr>
                          </a:solidFill>
                          <a:effectLst/>
                          <a:latin typeface="+mj-ea"/>
                          <a:ea typeface="+mj-ea"/>
                        </a:rPr>
                        <a:t>_</a:t>
                      </a:r>
                      <a:r>
                        <a:rPr lang="zh-CN" altLang="en-US" sz="1000" b="1" i="1" u="none" strike="noStrike" dirty="0">
                          <a:solidFill>
                            <a:schemeClr val="bg1">
                              <a:lumMod val="85000"/>
                            </a:schemeClr>
                          </a:solidFill>
                          <a:effectLst/>
                          <a:latin typeface="+mj-ea"/>
                          <a:ea typeface="+mj-ea"/>
                        </a:rPr>
                        <a:t>秩序</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p>
                  </a:txBody>
                  <a:tcPr/>
                </a:tc>
                <a:extLst>
                  <a:ext uri="{0D108BD9-81ED-4DB2-BD59-A6C34878D82A}">
                    <a16:rowId xmlns="" xmlns:a16="http://schemas.microsoft.com/office/drawing/2014/main" val="10002"/>
                  </a:ext>
                </a:extLst>
              </a:tr>
              <a:tr h="691188">
                <a:tc>
                  <a:txBody>
                    <a:bodyPr/>
                    <a:lstStyle/>
                    <a:p>
                      <a:pPr algn="l" rtl="0" fontAlgn="ctr"/>
                      <a:r>
                        <a:rPr lang="zh-CN" altLang="en-US" sz="1000" b="0" i="0" u="none" strike="noStrike" dirty="0">
                          <a:solidFill>
                            <a:schemeClr val="bg1">
                              <a:lumMod val="85000"/>
                            </a:schemeClr>
                          </a:solidFill>
                          <a:effectLst/>
                          <a:latin typeface="+mj-ea"/>
                          <a:ea typeface="+mj-ea"/>
                        </a:rPr>
                        <a:t>　 </a:t>
                      </a:r>
                      <a:r>
                        <a:rPr lang="en-US" altLang="zh-CN" sz="1000" b="0" i="0" u="none" strike="noStrike" dirty="0">
                          <a:solidFill>
                            <a:schemeClr val="bg1">
                              <a:lumMod val="85000"/>
                            </a:schemeClr>
                          </a:solidFill>
                          <a:effectLst/>
                          <a:latin typeface="+mj-ea"/>
                          <a:ea typeface="+mj-ea"/>
                        </a:rPr>
                        <a:t>3</a:t>
                      </a:r>
                      <a:endParaRPr lang="zh-CN" altLang="en-US" sz="1000" b="0" i="0" u="none" strike="noStrike" dirty="0">
                        <a:solidFill>
                          <a:schemeClr val="bg1">
                            <a:lumMod val="85000"/>
                          </a:schemeClr>
                        </a:solidFill>
                        <a:effectLst/>
                        <a:latin typeface="+mj-ea"/>
                        <a:ea typeface="+mj-ea"/>
                      </a:endParaRP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mj-ea"/>
                          <a:ea typeface="+mj-ea"/>
                        </a:rPr>
                        <a:t>绿化外包</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mj-ea"/>
                          <a:ea typeface="+mj-ea"/>
                        </a:rPr>
                        <a:t>绿化外包费</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p>
                  </a:txBody>
                  <a:tcPr/>
                </a:tc>
                <a:tc>
                  <a:txBody>
                    <a:bodyPr/>
                    <a:lstStyle/>
                    <a:p>
                      <a:pPr algn="l" rtl="0" fontAlgn="ctr"/>
                      <a:r>
                        <a:rPr lang="zh-CN" altLang="en-US" sz="1000" b="0" i="0" u="none" strike="noStrike" dirty="0">
                          <a:solidFill>
                            <a:schemeClr val="bg1">
                              <a:lumMod val="85000"/>
                            </a:schemeClr>
                          </a:solidFill>
                          <a:effectLst/>
                          <a:latin typeface="+mj-ea"/>
                          <a:ea typeface="+mj-ea"/>
                        </a:rPr>
                        <a:t>主营业务成本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提供劳务成本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物业服务成本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外包成本</a:t>
                      </a:r>
                      <a:r>
                        <a:rPr lang="en-US" altLang="zh-CN" sz="1000" b="0" i="0" u="none" strike="noStrike" dirty="0">
                          <a:solidFill>
                            <a:schemeClr val="bg1">
                              <a:lumMod val="85000"/>
                            </a:schemeClr>
                          </a:solidFill>
                          <a:effectLst/>
                          <a:latin typeface="+mj-ea"/>
                          <a:ea typeface="+mj-ea"/>
                        </a:rPr>
                        <a:t>_</a:t>
                      </a:r>
                      <a:r>
                        <a:rPr lang="zh-CN" altLang="en-US" sz="1000" b="1" i="1" u="none" strike="noStrike" dirty="0">
                          <a:solidFill>
                            <a:schemeClr val="bg1">
                              <a:lumMod val="85000"/>
                            </a:schemeClr>
                          </a:solidFill>
                          <a:effectLst/>
                          <a:latin typeface="+mj-ea"/>
                          <a:ea typeface="+mj-ea"/>
                        </a:rPr>
                        <a:t>绿化</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p>
                  </a:txBody>
                  <a:tcPr/>
                </a:tc>
                <a:extLst>
                  <a:ext uri="{0D108BD9-81ED-4DB2-BD59-A6C34878D82A}">
                    <a16:rowId xmlns="" xmlns:a16="http://schemas.microsoft.com/office/drawing/2014/main" val="10003"/>
                  </a:ext>
                </a:extLst>
              </a:tr>
              <a:tr h="691188">
                <a:tc>
                  <a:txBody>
                    <a:bodyPr/>
                    <a:lstStyle/>
                    <a:p>
                      <a:pPr algn="l" rtl="0" fontAlgn="ctr"/>
                      <a:r>
                        <a:rPr lang="zh-CN" altLang="en-US" sz="1000" b="0" i="0" u="none" strike="noStrike" dirty="0">
                          <a:solidFill>
                            <a:schemeClr val="bg1">
                              <a:lumMod val="85000"/>
                            </a:schemeClr>
                          </a:solidFill>
                          <a:effectLst/>
                          <a:latin typeface="+mj-ea"/>
                          <a:ea typeface="+mj-ea"/>
                        </a:rPr>
                        <a:t>　 </a:t>
                      </a:r>
                      <a:r>
                        <a:rPr lang="en-US" altLang="zh-CN" sz="1000" b="0" i="0" u="none" strike="noStrike" dirty="0">
                          <a:solidFill>
                            <a:schemeClr val="bg1">
                              <a:lumMod val="85000"/>
                            </a:schemeClr>
                          </a:solidFill>
                          <a:effectLst/>
                          <a:latin typeface="+mj-ea"/>
                          <a:ea typeface="+mj-ea"/>
                        </a:rPr>
                        <a:t>4</a:t>
                      </a:r>
                      <a:endParaRPr lang="zh-CN" altLang="en-US" sz="1000" b="0" i="0" u="none" strike="noStrike" dirty="0">
                        <a:solidFill>
                          <a:schemeClr val="bg1">
                            <a:lumMod val="85000"/>
                          </a:schemeClr>
                        </a:solidFill>
                        <a:effectLst/>
                        <a:latin typeface="+mj-ea"/>
                        <a:ea typeface="+mj-ea"/>
                      </a:endParaRP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b="0" i="0" u="none" strike="noStrike">
                          <a:solidFill>
                            <a:schemeClr val="bg1">
                              <a:lumMod val="85000"/>
                            </a:schemeClr>
                          </a:solidFill>
                          <a:effectLst/>
                          <a:latin typeface="+mj-ea"/>
                          <a:ea typeface="+mj-ea"/>
                        </a:rPr>
                        <a:t>工程外包</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a:txBody>
                    <a:bodyPr/>
                    <a:lstStyle/>
                    <a:p>
                      <a:pPr algn="l" rtl="0" fontAlgn="ctr"/>
                      <a:r>
                        <a:rPr lang="zh-CN" altLang="en-US" sz="1000">
                          <a:solidFill>
                            <a:schemeClr val="bg1">
                              <a:lumMod val="85000"/>
                            </a:schemeClr>
                          </a:solidFill>
                          <a:effectLst/>
                          <a:latin typeface="+mj-ea"/>
                          <a:ea typeface="+mj-ea"/>
                          <a:sym typeface="+mn-ea"/>
                        </a:rPr>
                        <a:t>外包人工费（工程）</a:t>
                      </a:r>
                      <a:endParaRPr lang="zh-CN" altLang="en-US" sz="1000" b="0" i="0" u="none" strike="noStrike">
                        <a:solidFill>
                          <a:schemeClr val="bg1">
                            <a:lumMod val="85000"/>
                          </a:schemeClr>
                        </a:solidFill>
                        <a:effectLst/>
                        <a:latin typeface="+mj-ea"/>
                        <a:ea typeface="+mj-ea"/>
                        <a:sym typeface="+mn-ea"/>
                      </a:endParaRPr>
                    </a:p>
                    <a:p>
                      <a:pPr algn="l" rtl="0" fontAlgn="ctr"/>
                      <a:endParaRPr lang="zh-CN" altLang="en-US" sz="1000" b="0" i="0" u="none" strike="noStrike">
                        <a:solidFill>
                          <a:schemeClr val="bg1">
                            <a:lumMod val="85000"/>
                          </a:schemeClr>
                        </a:solidFill>
                        <a:effectLst/>
                        <a:latin typeface="+mj-ea"/>
                        <a:ea typeface="+mj-ea"/>
                      </a:endParaRP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p>
                  </a:txBody>
                  <a:tcPr/>
                </a:tc>
                <a:tc>
                  <a:txBody>
                    <a:bodyPr/>
                    <a:lstStyle/>
                    <a:p>
                      <a:pPr algn="l" rtl="0" fontAlgn="ctr"/>
                      <a:r>
                        <a:rPr lang="zh-CN" altLang="en-US" sz="1000" b="0" i="0" u="none" strike="noStrike" dirty="0">
                          <a:solidFill>
                            <a:schemeClr val="bg1">
                              <a:lumMod val="85000"/>
                            </a:schemeClr>
                          </a:solidFill>
                          <a:effectLst/>
                          <a:latin typeface="+mj-ea"/>
                          <a:ea typeface="+mj-ea"/>
                        </a:rPr>
                        <a:t>主营业务成本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提供劳务成本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物业服务成本</a:t>
                      </a:r>
                      <a:r>
                        <a:rPr lang="en-US" altLang="zh-CN" sz="1000" b="0" i="0" u="none" strike="noStrike" dirty="0">
                          <a:solidFill>
                            <a:schemeClr val="bg1">
                              <a:lumMod val="85000"/>
                            </a:schemeClr>
                          </a:solidFill>
                          <a:effectLst/>
                          <a:latin typeface="+mj-ea"/>
                          <a:ea typeface="+mj-ea"/>
                        </a:rPr>
                        <a:t>_</a:t>
                      </a:r>
                      <a:r>
                        <a:rPr lang="zh-CN" altLang="en-US" sz="1000" b="0" i="0" u="none" strike="noStrike" dirty="0">
                          <a:solidFill>
                            <a:schemeClr val="bg1">
                              <a:lumMod val="85000"/>
                            </a:schemeClr>
                          </a:solidFill>
                          <a:effectLst/>
                          <a:latin typeface="+mj-ea"/>
                          <a:ea typeface="+mj-ea"/>
                        </a:rPr>
                        <a:t>外包成本</a:t>
                      </a:r>
                      <a:r>
                        <a:rPr lang="en-US" altLang="zh-CN" sz="1000" b="0" i="0" u="none" strike="noStrike" dirty="0">
                          <a:solidFill>
                            <a:schemeClr val="bg1">
                              <a:lumMod val="85000"/>
                            </a:schemeClr>
                          </a:solidFill>
                          <a:effectLst/>
                          <a:latin typeface="+mj-ea"/>
                          <a:ea typeface="+mj-ea"/>
                        </a:rPr>
                        <a:t>_</a:t>
                      </a:r>
                      <a:r>
                        <a:rPr lang="zh-CN" altLang="en-US" sz="1000" b="1" i="1" u="none" strike="noStrike" dirty="0">
                          <a:solidFill>
                            <a:schemeClr val="bg1">
                              <a:lumMod val="85000"/>
                            </a:schemeClr>
                          </a:solidFill>
                          <a:effectLst/>
                          <a:latin typeface="+mj-ea"/>
                          <a:ea typeface="+mj-ea"/>
                        </a:rPr>
                        <a:t>工程</a:t>
                      </a:r>
                    </a:p>
                  </a:txBody>
                  <a:tcPr marL="9525" marR="9525" marT="9525" marB="0" anchor="ctr">
                    <a:lnL w="6350" cap="flat" cmpd="sng" algn="ctr">
                      <a:solidFill>
                        <a:srgbClr val="A6A6A6"/>
                      </a:solidFill>
                      <a:prstDash val="solid"/>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tcPr>
                </a:tc>
                <a:tc vMerge="1">
                  <a:txBody>
                    <a:bodyPr/>
                    <a:lstStyle/>
                    <a:p>
                      <a:endParaRPr lang="zh-CN"/>
                    </a:p>
                  </a:txBody>
                  <a:tcPr/>
                </a:tc>
                <a:extLst>
                  <a:ext uri="{0D108BD9-81ED-4DB2-BD59-A6C34878D82A}">
                    <a16:rowId xmlns="" xmlns:a16="http://schemas.microsoft.com/office/drawing/2014/main" val="10004"/>
                  </a:ext>
                </a:extLst>
              </a:tr>
            </a:tbl>
          </a:graphicData>
        </a:graphic>
      </p:graphicFrame>
    </p:spTree>
    <p:extLst>
      <p:ext uri="{BB962C8B-B14F-4D97-AF65-F5344CB8AC3E}">
        <p14:creationId xmlns:p14="http://schemas.microsoft.com/office/powerpoint/2010/main" val="2817433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84A28DE-A482-7A42-AB7F-43331B6E6F1B}"/>
              </a:ext>
            </a:extLst>
          </p:cNvPr>
          <p:cNvSpPr>
            <a:spLocks noGrp="1"/>
          </p:cNvSpPr>
          <p:nvPr>
            <p:ph type="title"/>
          </p:nvPr>
        </p:nvSpPr>
        <p:spPr>
          <a:xfrm>
            <a:off x="1130449" y="483518"/>
            <a:ext cx="6681911" cy="400110"/>
          </a:xfrm>
        </p:spPr>
        <p:txBody>
          <a:bodyPr/>
          <a:lstStyle/>
          <a:p>
            <a:r>
              <a:rPr lang="zh-CN" altLang="en-US" dirty="0"/>
              <a:t>高频流程的费用类型、流程描述、附件指引</a:t>
            </a:r>
            <a:r>
              <a:rPr lang="en-US" altLang="zh-CN" dirty="0"/>
              <a:t>-</a:t>
            </a:r>
            <a:r>
              <a:rPr lang="zh-CN" altLang="en-US" dirty="0"/>
              <a:t>工程维修维保</a:t>
            </a:r>
          </a:p>
        </p:txBody>
      </p:sp>
      <p:graphicFrame>
        <p:nvGraphicFramePr>
          <p:cNvPr id="3" name="表格 2">
            <a:extLst>
              <a:ext uri="{FF2B5EF4-FFF2-40B4-BE49-F238E27FC236}">
                <a16:creationId xmlns="" xmlns:a16="http://schemas.microsoft.com/office/drawing/2014/main" id="{1C517C47-095E-784C-82C0-03842B13D9D8}"/>
              </a:ext>
            </a:extLst>
          </p:cNvPr>
          <p:cNvGraphicFramePr>
            <a:graphicFrameLocks noGrp="1"/>
          </p:cNvGraphicFramePr>
          <p:nvPr>
            <p:extLst>
              <p:ext uri="{D42A27DB-BD31-4B8C-83A1-F6EECF244321}">
                <p14:modId xmlns:p14="http://schemas.microsoft.com/office/powerpoint/2010/main" val="3325651132"/>
              </p:ext>
            </p:extLst>
          </p:nvPr>
        </p:nvGraphicFramePr>
        <p:xfrm>
          <a:off x="359532" y="915566"/>
          <a:ext cx="8424936" cy="4086443"/>
        </p:xfrm>
        <a:graphic>
          <a:graphicData uri="http://schemas.openxmlformats.org/drawingml/2006/table">
            <a:tbl>
              <a:tblPr/>
              <a:tblGrid>
                <a:gridCol w="360040">
                  <a:extLst>
                    <a:ext uri="{9D8B030D-6E8A-4147-A177-3AD203B41FA5}">
                      <a16:colId xmlns="" xmlns:a16="http://schemas.microsoft.com/office/drawing/2014/main" val="3459774233"/>
                    </a:ext>
                  </a:extLst>
                </a:gridCol>
                <a:gridCol w="2736304">
                  <a:extLst>
                    <a:ext uri="{9D8B030D-6E8A-4147-A177-3AD203B41FA5}">
                      <a16:colId xmlns="" xmlns:a16="http://schemas.microsoft.com/office/drawing/2014/main" val="931318647"/>
                    </a:ext>
                  </a:extLst>
                </a:gridCol>
                <a:gridCol w="648072">
                  <a:extLst>
                    <a:ext uri="{9D8B030D-6E8A-4147-A177-3AD203B41FA5}">
                      <a16:colId xmlns="" xmlns:a16="http://schemas.microsoft.com/office/drawing/2014/main" val="4140107896"/>
                    </a:ext>
                  </a:extLst>
                </a:gridCol>
                <a:gridCol w="576064">
                  <a:extLst>
                    <a:ext uri="{9D8B030D-6E8A-4147-A177-3AD203B41FA5}">
                      <a16:colId xmlns="" xmlns:a16="http://schemas.microsoft.com/office/drawing/2014/main" val="2027049884"/>
                    </a:ext>
                  </a:extLst>
                </a:gridCol>
                <a:gridCol w="2952328">
                  <a:extLst>
                    <a:ext uri="{9D8B030D-6E8A-4147-A177-3AD203B41FA5}">
                      <a16:colId xmlns="" xmlns:a16="http://schemas.microsoft.com/office/drawing/2014/main" val="82198728"/>
                    </a:ext>
                  </a:extLst>
                </a:gridCol>
                <a:gridCol w="1152128">
                  <a:extLst>
                    <a:ext uri="{9D8B030D-6E8A-4147-A177-3AD203B41FA5}">
                      <a16:colId xmlns="" xmlns:a16="http://schemas.microsoft.com/office/drawing/2014/main" val="2472626180"/>
                    </a:ext>
                  </a:extLst>
                </a:gridCol>
              </a:tblGrid>
              <a:tr h="158127">
                <a:tc>
                  <a:txBody>
                    <a:bodyPr/>
                    <a:lstStyle/>
                    <a:p>
                      <a:pPr algn="ctr" rtl="0" fontAlgn="ctr"/>
                      <a:r>
                        <a:rPr lang="zh-CN" altLang="en-US" sz="900" b="1" i="0" u="none" strike="noStrike">
                          <a:solidFill>
                            <a:schemeClr val="bg1">
                              <a:lumMod val="85000"/>
                            </a:schemeClr>
                          </a:solidFill>
                          <a:effectLst/>
                          <a:latin typeface="+mj-ea"/>
                          <a:ea typeface="+mj-ea"/>
                        </a:rPr>
                        <a:t>序号</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900" b="1" i="0" u="none" strike="noStrike">
                          <a:solidFill>
                            <a:schemeClr val="bg1">
                              <a:lumMod val="85000"/>
                            </a:schemeClr>
                          </a:solidFill>
                          <a:effectLst/>
                          <a:latin typeface="+mj-ea"/>
                          <a:ea typeface="+mj-ea"/>
                        </a:rPr>
                        <a:t>申请事由</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900" b="1" i="0" u="none" strike="noStrike">
                          <a:solidFill>
                            <a:schemeClr val="bg1">
                              <a:lumMod val="85000"/>
                            </a:schemeClr>
                          </a:solidFill>
                          <a:effectLst/>
                          <a:latin typeface="+mj-ea"/>
                          <a:ea typeface="+mj-ea"/>
                        </a:rPr>
                        <a:t>流程描述</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900" b="1" i="0" u="none" strike="noStrike">
                          <a:solidFill>
                            <a:schemeClr val="bg1">
                              <a:lumMod val="85000"/>
                            </a:schemeClr>
                          </a:solidFill>
                          <a:effectLst/>
                          <a:latin typeface="+mj-ea"/>
                          <a:ea typeface="+mj-ea"/>
                        </a:rPr>
                        <a:t>承担部门</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900" b="1" i="0" u="none" strike="noStrike">
                          <a:solidFill>
                            <a:schemeClr val="bg1">
                              <a:lumMod val="85000"/>
                            </a:schemeClr>
                          </a:solidFill>
                          <a:effectLst/>
                          <a:latin typeface="+mj-ea"/>
                          <a:ea typeface="+mj-ea"/>
                        </a:rPr>
                        <a:t>费用类型</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900" b="1" i="0" u="none" strike="noStrike">
                          <a:solidFill>
                            <a:schemeClr val="bg1">
                              <a:lumMod val="85000"/>
                            </a:schemeClr>
                          </a:solidFill>
                          <a:effectLst/>
                          <a:latin typeface="+mj-ea"/>
                          <a:ea typeface="+mj-ea"/>
                        </a:rPr>
                        <a:t>附件管理</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extLst>
                  <a:ext uri="{0D108BD9-81ED-4DB2-BD59-A6C34878D82A}">
                    <a16:rowId xmlns="" xmlns:a16="http://schemas.microsoft.com/office/drawing/2014/main" val="3666716732"/>
                  </a:ext>
                </a:extLst>
              </a:tr>
              <a:tr h="242143">
                <a:tc>
                  <a:txBody>
                    <a:bodyPr/>
                    <a:lstStyle/>
                    <a:p>
                      <a:pPr algn="ctr" rtl="0" fontAlgn="ctr"/>
                      <a:r>
                        <a:rPr lang="en-US" altLang="zh-CN" sz="900" b="0" i="0" u="none" strike="noStrike">
                          <a:solidFill>
                            <a:schemeClr val="bg1">
                              <a:lumMod val="85000"/>
                            </a:schemeClr>
                          </a:solidFill>
                          <a:effectLst/>
                          <a:latin typeface="+mj-ea"/>
                          <a:ea typeface="+mj-ea"/>
                        </a:rPr>
                        <a:t>1</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消防维保、维修、检测</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12">
                  <a:txBody>
                    <a:bodyPr/>
                    <a:lstStyle/>
                    <a:p>
                      <a:pPr algn="l" rtl="0" fontAlgn="ctr"/>
                      <a:r>
                        <a:rPr lang="zh-CN" altLang="en-US" sz="900" b="0" i="0" u="none" strike="noStrike">
                          <a:solidFill>
                            <a:schemeClr val="bg1">
                              <a:lumMod val="85000"/>
                            </a:schemeClr>
                          </a:solidFill>
                          <a:effectLst/>
                          <a:latin typeface="+mj-ea"/>
                          <a:ea typeface="+mj-ea"/>
                        </a:rPr>
                        <a:t>日常应急维修维保工程支出等</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14">
                  <a:txBody>
                    <a:bodyPr/>
                    <a:lstStyle/>
                    <a:p>
                      <a:pPr algn="l" rtl="0" fontAlgn="ctr"/>
                      <a:r>
                        <a:rPr lang="en" sz="900" b="0" i="0" u="none" strike="noStrike" dirty="0">
                          <a:solidFill>
                            <a:schemeClr val="bg1">
                              <a:lumMod val="85000"/>
                            </a:schemeClr>
                          </a:solidFill>
                          <a:effectLst/>
                          <a:latin typeface="+mj-ea"/>
                          <a:ea typeface="+mj-ea"/>
                        </a:rPr>
                        <a:t>XX</a:t>
                      </a:r>
                      <a:r>
                        <a:rPr lang="zh-CN" altLang="en-US" sz="900" b="0" i="0" u="none" strike="noStrike" dirty="0">
                          <a:solidFill>
                            <a:schemeClr val="bg1">
                              <a:lumMod val="85000"/>
                            </a:schemeClr>
                          </a:solidFill>
                          <a:effectLst/>
                          <a:latin typeface="+mj-ea"/>
                          <a:ea typeface="+mj-ea"/>
                        </a:rPr>
                        <a:t>小区（预算）</a:t>
                      </a:r>
                      <a:r>
                        <a:rPr lang="en-US" altLang="zh-CN" sz="900" b="0" i="0" u="none" strike="noStrike" dirty="0">
                          <a:solidFill>
                            <a:schemeClr val="bg1">
                              <a:lumMod val="85000"/>
                            </a:schemeClr>
                          </a:solidFill>
                          <a:effectLst/>
                          <a:latin typeface="+mj-ea"/>
                          <a:ea typeface="+mj-ea"/>
                        </a:rPr>
                        <a:t>/</a:t>
                      </a:r>
                      <a:r>
                        <a:rPr lang="en" sz="900" b="0" i="0" u="none" strike="noStrike" dirty="0">
                          <a:solidFill>
                            <a:schemeClr val="bg1">
                              <a:lumMod val="85000"/>
                            </a:schemeClr>
                          </a:solidFill>
                          <a:effectLst/>
                          <a:latin typeface="+mj-ea"/>
                          <a:ea typeface="+mj-ea"/>
                        </a:rPr>
                        <a:t>XX</a:t>
                      </a:r>
                      <a:r>
                        <a:rPr lang="zh-CN" altLang="en-US" sz="900" b="0" i="0" u="none" strike="noStrike" dirty="0">
                          <a:solidFill>
                            <a:schemeClr val="bg1">
                              <a:lumMod val="85000"/>
                            </a:schemeClr>
                          </a:solidFill>
                          <a:effectLst/>
                          <a:latin typeface="+mj-ea"/>
                          <a:ea typeface="+mj-ea"/>
                        </a:rPr>
                        <a:t>车场（预算）</a:t>
                      </a:r>
                      <a:r>
                        <a:rPr lang="en-US" altLang="zh-CN" sz="900" b="0" i="0" u="none" strike="noStrike" dirty="0">
                          <a:solidFill>
                            <a:schemeClr val="bg1">
                              <a:lumMod val="85000"/>
                            </a:schemeClr>
                          </a:solidFill>
                          <a:effectLst/>
                          <a:latin typeface="+mj-ea"/>
                          <a:ea typeface="+mj-ea"/>
                        </a:rPr>
                        <a:t>/ </a:t>
                      </a:r>
                      <a:r>
                        <a:rPr lang="en" sz="900" b="0" i="0" u="none" strike="noStrike" dirty="0">
                          <a:solidFill>
                            <a:schemeClr val="bg1">
                              <a:lumMod val="85000"/>
                            </a:schemeClr>
                          </a:solidFill>
                          <a:effectLst/>
                          <a:latin typeface="+mj-ea"/>
                          <a:ea typeface="+mj-ea"/>
                        </a:rPr>
                        <a:t>XX</a:t>
                      </a:r>
                      <a:r>
                        <a:rPr lang="zh-CN" altLang="en-US" sz="900" b="0" i="0" u="none" strike="noStrike" dirty="0">
                          <a:solidFill>
                            <a:schemeClr val="bg1">
                              <a:lumMod val="85000"/>
                            </a:schemeClr>
                          </a:solidFill>
                          <a:effectLst/>
                          <a:latin typeface="+mj-ea"/>
                          <a:ea typeface="+mj-ea"/>
                        </a:rPr>
                        <a:t>多经（预算）</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消防</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12">
                  <a:txBody>
                    <a:bodyPr/>
                    <a:lstStyle/>
                    <a:p>
                      <a:pPr algn="l" rtl="0" fontAlgn="ctr"/>
                      <a:r>
                        <a:rPr lang="zh-CN" altLang="en-US" sz="900" b="0" i="0" u="none" strike="noStrike">
                          <a:solidFill>
                            <a:schemeClr val="bg1">
                              <a:lumMod val="85000"/>
                            </a:schemeClr>
                          </a:solidFill>
                          <a:effectLst/>
                          <a:latin typeface="+mj-ea"/>
                          <a:ea typeface="+mj-ea"/>
                        </a:rPr>
                        <a:t>合规发票（建筑服务类发票备注中必须标注项目名称及工程发生地）</a:t>
                      </a:r>
                      <a:r>
                        <a:rPr lang="en-US" altLang="zh-CN" sz="900" b="0" i="0" u="none" strike="noStrike">
                          <a:solidFill>
                            <a:schemeClr val="bg1">
                              <a:lumMod val="85000"/>
                            </a:schemeClr>
                          </a:solidFill>
                          <a:effectLst/>
                          <a:latin typeface="+mj-ea"/>
                          <a:ea typeface="+mj-ea"/>
                        </a:rPr>
                        <a:t>/</a:t>
                      </a:r>
                      <a:r>
                        <a:rPr lang="zh-CN" altLang="en-US" sz="900" b="0" i="0" u="none" strike="noStrike">
                          <a:solidFill>
                            <a:schemeClr val="bg1">
                              <a:lumMod val="85000"/>
                            </a:schemeClr>
                          </a:solidFill>
                          <a:effectLst/>
                          <a:latin typeface="+mj-ea"/>
                          <a:ea typeface="+mj-ea"/>
                        </a:rPr>
                        <a:t>验收单 </a:t>
                      </a:r>
                      <a:r>
                        <a:rPr lang="en-US" altLang="zh-CN" sz="900" b="0" i="0" u="none" strike="noStrike">
                          <a:solidFill>
                            <a:schemeClr val="bg1">
                              <a:lumMod val="85000"/>
                            </a:schemeClr>
                          </a:solidFill>
                          <a:effectLst/>
                          <a:latin typeface="+mj-ea"/>
                          <a:ea typeface="+mj-ea"/>
                        </a:rPr>
                        <a:t>/</a:t>
                      </a:r>
                      <a:r>
                        <a:rPr lang="zh-CN" altLang="en-US" sz="900" b="0" i="0" u="none" strike="noStrike">
                          <a:solidFill>
                            <a:schemeClr val="bg1">
                              <a:lumMod val="85000"/>
                            </a:schemeClr>
                          </a:solidFill>
                          <a:effectLst/>
                          <a:latin typeface="+mj-ea"/>
                          <a:ea typeface="+mj-ea"/>
                        </a:rPr>
                        <a:t>评估表</a:t>
                      </a:r>
                      <a:r>
                        <a:rPr lang="en-US" altLang="zh-CN" sz="900" b="0" i="0" u="none" strike="noStrike">
                          <a:solidFill>
                            <a:schemeClr val="bg1">
                              <a:lumMod val="85000"/>
                            </a:schemeClr>
                          </a:solidFill>
                          <a:effectLst/>
                          <a:latin typeface="+mj-ea"/>
                          <a:ea typeface="+mj-ea"/>
                        </a:rPr>
                        <a:t>/</a:t>
                      </a:r>
                      <a:r>
                        <a:rPr lang="zh-CN" altLang="en-US" sz="900" b="0" i="0" u="none" strike="noStrike">
                          <a:solidFill>
                            <a:schemeClr val="bg1">
                              <a:lumMod val="85000"/>
                            </a:schemeClr>
                          </a:solidFill>
                          <a:effectLst/>
                          <a:latin typeface="+mj-ea"/>
                          <a:ea typeface="+mj-ea"/>
                        </a:rPr>
                        <a:t>验收报告 </a:t>
                      </a:r>
                      <a:r>
                        <a:rPr lang="en-US" altLang="zh-CN" sz="900" b="0" i="0" u="none" strike="noStrike">
                          <a:solidFill>
                            <a:schemeClr val="bg1">
                              <a:lumMod val="85000"/>
                            </a:schemeClr>
                          </a:solidFill>
                          <a:effectLst/>
                          <a:latin typeface="+mj-ea"/>
                          <a:ea typeface="+mj-ea"/>
                        </a:rPr>
                        <a:t>/</a:t>
                      </a:r>
                      <a:r>
                        <a:rPr lang="zh-CN" altLang="en-US" sz="900" b="0" i="0" u="none" strike="noStrike">
                          <a:solidFill>
                            <a:schemeClr val="bg1">
                              <a:lumMod val="85000"/>
                            </a:schemeClr>
                          </a:solidFill>
                          <a:effectLst/>
                          <a:latin typeface="+mj-ea"/>
                          <a:ea typeface="+mj-ea"/>
                        </a:rPr>
                        <a:t>工程结算材料（目录、 领导会签页、 最终结算确认单、成本出的结算书、竣工验收、施工照片等）付款申请函</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 xmlns:a16="http://schemas.microsoft.com/office/drawing/2014/main" val="888070554"/>
                  </a:ext>
                </a:extLst>
              </a:tr>
              <a:tr h="242143">
                <a:tc>
                  <a:txBody>
                    <a:bodyPr/>
                    <a:lstStyle/>
                    <a:p>
                      <a:pPr algn="ctr" rtl="0" fontAlgn="ctr"/>
                      <a:r>
                        <a:rPr lang="en-US" altLang="zh-CN" sz="900" b="0" i="0" u="none" strike="noStrike">
                          <a:solidFill>
                            <a:schemeClr val="bg1">
                              <a:lumMod val="85000"/>
                            </a:schemeClr>
                          </a:solidFill>
                          <a:effectLst/>
                          <a:latin typeface="+mj-ea"/>
                          <a:ea typeface="+mj-ea"/>
                        </a:rPr>
                        <a:t>2</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避雷检测</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避雷</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624240643"/>
                  </a:ext>
                </a:extLst>
              </a:tr>
              <a:tr h="242143">
                <a:tc>
                  <a:txBody>
                    <a:bodyPr/>
                    <a:lstStyle/>
                    <a:p>
                      <a:pPr algn="ctr" rtl="0" fontAlgn="ctr"/>
                      <a:r>
                        <a:rPr lang="en-US" altLang="zh-CN" sz="900" b="0" i="0" u="none" strike="noStrike">
                          <a:solidFill>
                            <a:schemeClr val="bg1">
                              <a:lumMod val="85000"/>
                            </a:schemeClr>
                          </a:solidFill>
                          <a:effectLst/>
                          <a:latin typeface="+mj-ea"/>
                          <a:ea typeface="+mj-ea"/>
                        </a:rPr>
                        <a:t>3</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机械车位</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机械车位</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559181288"/>
                  </a:ext>
                </a:extLst>
              </a:tr>
              <a:tr h="242143">
                <a:tc>
                  <a:txBody>
                    <a:bodyPr/>
                    <a:lstStyle/>
                    <a:p>
                      <a:pPr algn="ctr" rtl="0" fontAlgn="ctr"/>
                      <a:r>
                        <a:rPr lang="en-US" altLang="zh-CN" sz="900" b="0" i="0" u="none" strike="noStrike">
                          <a:solidFill>
                            <a:schemeClr val="bg1">
                              <a:lumMod val="85000"/>
                            </a:schemeClr>
                          </a:solidFill>
                          <a:effectLst/>
                          <a:latin typeface="+mj-ea"/>
                          <a:ea typeface="+mj-ea"/>
                        </a:rPr>
                        <a:t>4</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空调系统保养、空调水处理等</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空调</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520818664"/>
                  </a:ext>
                </a:extLst>
              </a:tr>
              <a:tr h="242143">
                <a:tc>
                  <a:txBody>
                    <a:bodyPr/>
                    <a:lstStyle/>
                    <a:p>
                      <a:pPr algn="ctr" rtl="0" fontAlgn="ctr"/>
                      <a:r>
                        <a:rPr lang="en-US" altLang="zh-CN" sz="900" b="0" i="0" u="none" strike="noStrike">
                          <a:solidFill>
                            <a:schemeClr val="bg1">
                              <a:lumMod val="85000"/>
                            </a:schemeClr>
                          </a:solidFill>
                          <a:effectLst/>
                          <a:latin typeface="+mj-ea"/>
                          <a:ea typeface="+mj-ea"/>
                        </a:rPr>
                        <a:t>5</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园区出入口（不含车场系统）相关的维修及检修检费</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园区出入口门禁设备</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837111123"/>
                  </a:ext>
                </a:extLst>
              </a:tr>
              <a:tr h="242143">
                <a:tc>
                  <a:txBody>
                    <a:bodyPr/>
                    <a:lstStyle/>
                    <a:p>
                      <a:pPr algn="ctr" rtl="0" fontAlgn="ctr"/>
                      <a:r>
                        <a:rPr lang="en-US" altLang="zh-CN" sz="900" b="0" i="0" u="none" strike="noStrike">
                          <a:solidFill>
                            <a:schemeClr val="bg1">
                              <a:lumMod val="85000"/>
                            </a:schemeClr>
                          </a:solidFill>
                          <a:effectLst/>
                          <a:latin typeface="+mj-ea"/>
                          <a:ea typeface="+mj-ea"/>
                        </a:rPr>
                        <a:t>6</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车场系统相关的维修及检修检费</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dirty="0">
                          <a:solidFill>
                            <a:schemeClr val="bg1">
                              <a:lumMod val="85000"/>
                            </a:schemeClr>
                          </a:solidFill>
                          <a:effectLst/>
                          <a:latin typeface="+mj-ea"/>
                          <a:ea typeface="+mj-ea"/>
                        </a:rPr>
                        <a:t>主营业务成本</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提供劳务成本</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物业服务成本</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设备及装备使用费</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设备维保检测费</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车场系统</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455005117"/>
                  </a:ext>
                </a:extLst>
              </a:tr>
              <a:tr h="242143">
                <a:tc>
                  <a:txBody>
                    <a:bodyPr/>
                    <a:lstStyle/>
                    <a:p>
                      <a:pPr algn="ctr" rtl="0" fontAlgn="ctr"/>
                      <a:r>
                        <a:rPr lang="en-US" altLang="zh-CN" sz="900" b="0" i="0" u="none" strike="noStrike">
                          <a:solidFill>
                            <a:schemeClr val="bg1">
                              <a:lumMod val="85000"/>
                            </a:schemeClr>
                          </a:solidFill>
                          <a:effectLst/>
                          <a:latin typeface="+mj-ea"/>
                          <a:ea typeface="+mj-ea"/>
                        </a:rPr>
                        <a:t>7</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安防监控系统相关的维修及检修检费</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安防监控系统</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623334283"/>
                  </a:ext>
                </a:extLst>
              </a:tr>
              <a:tr h="242143">
                <a:tc>
                  <a:txBody>
                    <a:bodyPr/>
                    <a:lstStyle/>
                    <a:p>
                      <a:pPr algn="ctr" rtl="0" fontAlgn="ctr"/>
                      <a:r>
                        <a:rPr lang="en-US" altLang="zh-CN" sz="900" b="0" i="0" u="none" strike="noStrike">
                          <a:solidFill>
                            <a:schemeClr val="bg1">
                              <a:lumMod val="85000"/>
                            </a:schemeClr>
                          </a:solidFill>
                          <a:effectLst/>
                          <a:latin typeface="+mj-ea"/>
                          <a:ea typeface="+mj-ea"/>
                        </a:rPr>
                        <a:t>8</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电子巡更相关的维修及检修检费</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电子巡更</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204239077"/>
                  </a:ext>
                </a:extLst>
              </a:tr>
              <a:tr h="242143">
                <a:tc>
                  <a:txBody>
                    <a:bodyPr/>
                    <a:lstStyle/>
                    <a:p>
                      <a:pPr algn="ctr" rtl="0" fontAlgn="ctr"/>
                      <a:r>
                        <a:rPr lang="en-US" altLang="zh-CN" sz="900" b="0" i="0" u="none" strike="noStrike">
                          <a:solidFill>
                            <a:schemeClr val="bg1">
                              <a:lumMod val="85000"/>
                            </a:schemeClr>
                          </a:solidFill>
                          <a:effectLst/>
                          <a:latin typeface="+mj-ea"/>
                          <a:ea typeface="+mj-ea"/>
                        </a:rPr>
                        <a:t>9</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房屋修缮</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房屋维修</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112046671"/>
                  </a:ext>
                </a:extLst>
              </a:tr>
              <a:tr h="242143">
                <a:tc>
                  <a:txBody>
                    <a:bodyPr/>
                    <a:lstStyle/>
                    <a:p>
                      <a:pPr algn="ctr" rtl="0" fontAlgn="ctr"/>
                      <a:r>
                        <a:rPr lang="en-US" altLang="zh-CN" sz="900" b="0" i="0" u="none" strike="noStrike">
                          <a:solidFill>
                            <a:schemeClr val="bg1">
                              <a:lumMod val="85000"/>
                            </a:schemeClr>
                          </a:solidFill>
                          <a:effectLst/>
                          <a:latin typeface="+mj-ea"/>
                          <a:ea typeface="+mj-ea"/>
                        </a:rPr>
                        <a:t>10</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dirty="0">
                          <a:solidFill>
                            <a:schemeClr val="bg1">
                              <a:lumMod val="85000"/>
                            </a:schemeClr>
                          </a:solidFill>
                          <a:effectLst/>
                          <a:latin typeface="+mj-ea"/>
                          <a:ea typeface="+mj-ea"/>
                        </a:rPr>
                        <a:t>土建维修 </a:t>
                      </a:r>
                      <a:r>
                        <a:rPr lang="en-US" altLang="zh-CN" sz="900" b="0" i="0" u="none" strike="noStrike" dirty="0">
                          <a:solidFill>
                            <a:schemeClr val="bg1">
                              <a:lumMod val="85000"/>
                            </a:schemeClr>
                          </a:solidFill>
                          <a:effectLst/>
                          <a:latin typeface="+mj-ea"/>
                          <a:ea typeface="+mj-ea"/>
                        </a:rPr>
                        <a:t>/</a:t>
                      </a:r>
                      <a:r>
                        <a:rPr lang="zh-CN" altLang="en-US" sz="900" b="0" i="0" u="none" strike="noStrike" dirty="0">
                          <a:solidFill>
                            <a:schemeClr val="bg1">
                              <a:lumMod val="85000"/>
                            </a:schemeClr>
                          </a:solidFill>
                          <a:effectLst/>
                          <a:latin typeface="+mj-ea"/>
                          <a:ea typeface="+mj-ea"/>
                        </a:rPr>
                        <a:t>景观、木作维修 </a:t>
                      </a:r>
                      <a:r>
                        <a:rPr lang="en-US" altLang="zh-CN" sz="900" b="0" i="0" u="none" strike="noStrike" dirty="0">
                          <a:solidFill>
                            <a:schemeClr val="bg1">
                              <a:lumMod val="85000"/>
                            </a:schemeClr>
                          </a:solidFill>
                          <a:effectLst/>
                          <a:latin typeface="+mj-ea"/>
                          <a:ea typeface="+mj-ea"/>
                        </a:rPr>
                        <a:t>/</a:t>
                      </a:r>
                      <a:r>
                        <a:rPr lang="zh-CN" altLang="en-US" sz="900" b="0" i="0" u="none" strike="noStrike" dirty="0">
                          <a:solidFill>
                            <a:schemeClr val="bg1">
                              <a:lumMod val="85000"/>
                            </a:schemeClr>
                          </a:solidFill>
                          <a:effectLst/>
                          <a:latin typeface="+mj-ea"/>
                          <a:ea typeface="+mj-ea"/>
                        </a:rPr>
                        <a:t>园区设施、游具维修</a:t>
                      </a:r>
                      <a:r>
                        <a:rPr lang="en-US" altLang="zh-CN" sz="900" b="0" i="0" u="none" strike="noStrike" dirty="0">
                          <a:solidFill>
                            <a:schemeClr val="bg1">
                              <a:lumMod val="85000"/>
                            </a:schemeClr>
                          </a:solidFill>
                          <a:effectLst/>
                          <a:latin typeface="+mj-ea"/>
                          <a:ea typeface="+mj-ea"/>
                        </a:rPr>
                        <a:t>/</a:t>
                      </a:r>
                      <a:r>
                        <a:rPr lang="zh-CN" altLang="en-US" sz="900" b="0" i="0" u="none" strike="noStrike" dirty="0">
                          <a:solidFill>
                            <a:schemeClr val="bg1">
                              <a:lumMod val="85000"/>
                            </a:schemeClr>
                          </a:solidFill>
                          <a:effectLst/>
                          <a:latin typeface="+mj-ea"/>
                          <a:ea typeface="+mj-ea"/>
                        </a:rPr>
                        <a:t>铁艺维修</a:t>
                      </a:r>
                      <a:r>
                        <a:rPr lang="en-US" altLang="zh-CN" sz="900" b="0" i="0" u="none" strike="noStrike" dirty="0">
                          <a:solidFill>
                            <a:schemeClr val="bg1">
                              <a:lumMod val="85000"/>
                            </a:schemeClr>
                          </a:solidFill>
                          <a:effectLst/>
                          <a:latin typeface="+mj-ea"/>
                          <a:ea typeface="+mj-ea"/>
                        </a:rPr>
                        <a:t>/</a:t>
                      </a:r>
                      <a:r>
                        <a:rPr lang="zh-CN" altLang="en-US" sz="900" b="0" i="0" u="none" strike="noStrike" dirty="0">
                          <a:solidFill>
                            <a:schemeClr val="bg1">
                              <a:lumMod val="85000"/>
                            </a:schemeClr>
                          </a:solidFill>
                          <a:effectLst/>
                          <a:latin typeface="+mj-ea"/>
                          <a:ea typeface="+mj-ea"/>
                        </a:rPr>
                        <a:t>道路维修 </a:t>
                      </a:r>
                      <a:r>
                        <a:rPr lang="en-US" altLang="zh-CN" sz="900" b="0" i="0" u="none" strike="noStrike" dirty="0">
                          <a:solidFill>
                            <a:schemeClr val="bg1">
                              <a:lumMod val="85000"/>
                            </a:schemeClr>
                          </a:solidFill>
                          <a:effectLst/>
                          <a:latin typeface="+mj-ea"/>
                          <a:ea typeface="+mj-ea"/>
                        </a:rPr>
                        <a:t>/</a:t>
                      </a:r>
                      <a:r>
                        <a:rPr lang="zh-CN" altLang="en-US" sz="900" b="0" i="0" u="none" strike="noStrike" dirty="0">
                          <a:solidFill>
                            <a:schemeClr val="bg1">
                              <a:lumMod val="85000"/>
                            </a:schemeClr>
                          </a:solidFill>
                          <a:effectLst/>
                          <a:latin typeface="+mj-ea"/>
                          <a:ea typeface="+mj-ea"/>
                        </a:rPr>
                        <a:t>化粪池清掏及下水维修</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公共区域修缮</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824634106"/>
                  </a:ext>
                </a:extLst>
              </a:tr>
              <a:tr h="242143">
                <a:tc>
                  <a:txBody>
                    <a:bodyPr/>
                    <a:lstStyle/>
                    <a:p>
                      <a:pPr algn="ctr" rtl="0" fontAlgn="ctr"/>
                      <a:r>
                        <a:rPr lang="en-US" altLang="zh-CN" sz="900" b="0" i="0" u="none" strike="noStrike">
                          <a:solidFill>
                            <a:schemeClr val="bg1">
                              <a:lumMod val="85000"/>
                            </a:schemeClr>
                          </a:solidFill>
                          <a:effectLst/>
                          <a:latin typeface="+mj-ea"/>
                          <a:ea typeface="+mj-ea"/>
                        </a:rPr>
                        <a:t>11</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dirty="0">
                          <a:solidFill>
                            <a:schemeClr val="bg1">
                              <a:lumMod val="85000"/>
                            </a:schemeClr>
                          </a:solidFill>
                          <a:effectLst/>
                          <a:latin typeface="+mj-ea"/>
                          <a:ea typeface="+mj-ea"/>
                        </a:rPr>
                        <a:t>机电设备零星维修</a:t>
                      </a:r>
                      <a:r>
                        <a:rPr lang="en-US" altLang="zh-CN" sz="900" b="0" i="0" u="none" strike="noStrike" dirty="0">
                          <a:solidFill>
                            <a:schemeClr val="bg1">
                              <a:lumMod val="85000"/>
                            </a:schemeClr>
                          </a:solidFill>
                          <a:effectLst/>
                          <a:latin typeface="+mj-ea"/>
                          <a:ea typeface="+mj-ea"/>
                        </a:rPr>
                        <a:t>/</a:t>
                      </a:r>
                      <a:r>
                        <a:rPr lang="zh-CN" altLang="en-US" sz="900" b="0" i="0" u="none" strike="noStrike" dirty="0">
                          <a:solidFill>
                            <a:schemeClr val="bg1">
                              <a:lumMod val="85000"/>
                            </a:schemeClr>
                          </a:solidFill>
                          <a:effectLst/>
                          <a:latin typeface="+mj-ea"/>
                          <a:ea typeface="+mj-ea"/>
                        </a:rPr>
                        <a:t>变电所继电保护、高压实验等</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机电维修</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099230254"/>
                  </a:ext>
                </a:extLst>
              </a:tr>
              <a:tr h="242143">
                <a:tc>
                  <a:txBody>
                    <a:bodyPr/>
                    <a:lstStyle/>
                    <a:p>
                      <a:pPr algn="ctr" rtl="0" fontAlgn="ctr"/>
                      <a:r>
                        <a:rPr lang="en-US" altLang="zh-CN" sz="900" b="0" i="0" u="none" strike="noStrike">
                          <a:solidFill>
                            <a:schemeClr val="bg1">
                              <a:lumMod val="85000"/>
                            </a:schemeClr>
                          </a:solidFill>
                          <a:effectLst/>
                          <a:latin typeface="+mj-ea"/>
                          <a:ea typeface="+mj-ea"/>
                        </a:rPr>
                        <a:t>12</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项目其他工程维修    尽量不使用</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设备维保检测费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其他</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2662965448"/>
                  </a:ext>
                </a:extLst>
              </a:tr>
              <a:tr h="242143">
                <a:tc>
                  <a:txBody>
                    <a:bodyPr/>
                    <a:lstStyle/>
                    <a:p>
                      <a:pPr algn="ctr" rtl="0" fontAlgn="ctr"/>
                      <a:r>
                        <a:rPr lang="en-US" altLang="zh-CN" sz="900" b="0" i="0" u="none" strike="noStrike">
                          <a:solidFill>
                            <a:schemeClr val="bg1">
                              <a:lumMod val="85000"/>
                            </a:schemeClr>
                          </a:solidFill>
                          <a:effectLst/>
                          <a:latin typeface="+mj-ea"/>
                          <a:ea typeface="+mj-ea"/>
                        </a:rPr>
                        <a:t>13</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项目员工使用工装及其配件</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2">
                  <a:txBody>
                    <a:bodyPr/>
                    <a:lstStyle/>
                    <a:p>
                      <a:pPr algn="l" rtl="0" fontAlgn="ctr"/>
                      <a:r>
                        <a:rPr lang="zh-CN" altLang="en-US" sz="900" b="0" i="0" u="none" strike="noStrike">
                          <a:solidFill>
                            <a:schemeClr val="bg1">
                              <a:lumMod val="85000"/>
                            </a:schemeClr>
                          </a:solidFill>
                          <a:effectLst/>
                          <a:latin typeface="+mj-ea"/>
                          <a:ea typeface="+mj-ea"/>
                        </a:rPr>
                        <a:t>日常应急物料采购支出</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a:txBody>
                    <a:bodyPr/>
                    <a:lstStyle/>
                    <a:p>
                      <a:pPr algn="l" rtl="0" fontAlgn="ctr"/>
                      <a:r>
                        <a:rPr lang="zh-CN" altLang="en-US" sz="900" b="0" i="0" u="none" strike="noStrike">
                          <a:solidFill>
                            <a:schemeClr val="bg1">
                              <a:lumMod val="85000"/>
                            </a:schemeClr>
                          </a:solidFill>
                          <a:effectLst/>
                          <a:latin typeface="+mj-ea"/>
                          <a:ea typeface="+mj-ea"/>
                        </a:rPr>
                        <a:t>主营业务成本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提供劳务成本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物业服务成本</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设备及装备使用费</a:t>
                      </a:r>
                      <a:r>
                        <a:rPr lang="en-US" altLang="zh-CN" sz="900" b="0" i="0" u="none" strike="noStrike">
                          <a:solidFill>
                            <a:schemeClr val="bg1">
                              <a:lumMod val="85000"/>
                            </a:schemeClr>
                          </a:solidFill>
                          <a:effectLst/>
                          <a:latin typeface="+mj-ea"/>
                          <a:ea typeface="+mj-ea"/>
                        </a:rPr>
                        <a:t>_</a:t>
                      </a:r>
                      <a:r>
                        <a:rPr lang="zh-CN" altLang="en-US" sz="900" b="0" i="0" u="none" strike="noStrike">
                          <a:solidFill>
                            <a:schemeClr val="bg1">
                              <a:lumMod val="85000"/>
                            </a:schemeClr>
                          </a:solidFill>
                          <a:effectLst/>
                          <a:latin typeface="+mj-ea"/>
                          <a:ea typeface="+mj-ea"/>
                        </a:rPr>
                        <a:t>装备费</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2">
                  <a:txBody>
                    <a:bodyPr/>
                    <a:lstStyle/>
                    <a:p>
                      <a:pPr algn="ctr" rtl="0" fontAlgn="ctr"/>
                      <a:r>
                        <a:rPr lang="zh-CN" altLang="en-US" sz="900" b="0" i="0" u="none" strike="noStrike">
                          <a:solidFill>
                            <a:schemeClr val="bg1">
                              <a:lumMod val="85000"/>
                            </a:schemeClr>
                          </a:solidFill>
                          <a:effectLst/>
                          <a:latin typeface="+mj-ea"/>
                          <a:ea typeface="+mj-ea"/>
                        </a:rPr>
                        <a:t>合规发票 </a:t>
                      </a:r>
                      <a:r>
                        <a:rPr lang="en-US" altLang="zh-CN" sz="900" b="0" i="0" u="none" strike="noStrike">
                          <a:solidFill>
                            <a:schemeClr val="bg1">
                              <a:lumMod val="85000"/>
                            </a:schemeClr>
                          </a:solidFill>
                          <a:effectLst/>
                          <a:latin typeface="+mj-ea"/>
                          <a:ea typeface="+mj-ea"/>
                        </a:rPr>
                        <a:t>/</a:t>
                      </a:r>
                      <a:r>
                        <a:rPr lang="zh-CN" altLang="en-US" sz="900" b="0" i="0" u="none" strike="noStrike">
                          <a:solidFill>
                            <a:schemeClr val="bg1">
                              <a:lumMod val="85000"/>
                            </a:schemeClr>
                          </a:solidFill>
                          <a:effectLst/>
                          <a:latin typeface="+mj-ea"/>
                          <a:ea typeface="+mj-ea"/>
                        </a:rPr>
                        <a:t>签收单</a:t>
                      </a:r>
                      <a:r>
                        <a:rPr lang="en-US" altLang="zh-CN" sz="900" b="0" i="0" u="none" strike="noStrike">
                          <a:solidFill>
                            <a:schemeClr val="bg1">
                              <a:lumMod val="85000"/>
                            </a:schemeClr>
                          </a:solidFill>
                          <a:effectLst/>
                          <a:latin typeface="+mj-ea"/>
                          <a:ea typeface="+mj-ea"/>
                        </a:rPr>
                        <a:t>/</a:t>
                      </a:r>
                      <a:r>
                        <a:rPr lang="zh-CN" altLang="en-US" sz="900" b="0" i="0" u="none" strike="noStrike">
                          <a:solidFill>
                            <a:schemeClr val="bg1">
                              <a:lumMod val="85000"/>
                            </a:schemeClr>
                          </a:solidFill>
                          <a:effectLst/>
                          <a:latin typeface="+mj-ea"/>
                          <a:ea typeface="+mj-ea"/>
                        </a:rPr>
                        <a:t>送货单（发票销售单）</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 xmlns:a16="http://schemas.microsoft.com/office/drawing/2014/main" val="2018852916"/>
                  </a:ext>
                </a:extLst>
              </a:tr>
              <a:tr h="242143">
                <a:tc>
                  <a:txBody>
                    <a:bodyPr/>
                    <a:lstStyle/>
                    <a:p>
                      <a:pPr algn="ctr" rtl="0" fontAlgn="ctr"/>
                      <a:r>
                        <a:rPr lang="en-US" altLang="zh-CN" sz="900" b="0" i="0" u="none" strike="noStrike">
                          <a:solidFill>
                            <a:schemeClr val="bg1">
                              <a:lumMod val="85000"/>
                            </a:schemeClr>
                          </a:solidFill>
                          <a:effectLst/>
                          <a:latin typeface="+mj-ea"/>
                          <a:ea typeface="+mj-ea"/>
                        </a:rPr>
                        <a:t>14</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900" b="0" i="0" u="none" strike="noStrike">
                          <a:solidFill>
                            <a:schemeClr val="bg1">
                              <a:lumMod val="85000"/>
                            </a:schemeClr>
                          </a:solidFill>
                          <a:effectLst/>
                          <a:latin typeface="+mj-ea"/>
                          <a:ea typeface="+mj-ea"/>
                        </a:rPr>
                        <a:t>项目购买工具（非一次性材料）</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900" b="0" i="0" u="none" strike="noStrike" dirty="0">
                          <a:solidFill>
                            <a:schemeClr val="bg1">
                              <a:lumMod val="85000"/>
                            </a:schemeClr>
                          </a:solidFill>
                          <a:effectLst/>
                          <a:latin typeface="+mj-ea"/>
                          <a:ea typeface="+mj-ea"/>
                        </a:rPr>
                        <a:t>主营业务成本</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提供劳务成本</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物业服务成本</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设备及装备使用费</a:t>
                      </a:r>
                      <a:r>
                        <a:rPr lang="en-US" altLang="zh-CN" sz="900" b="0" i="0" u="none" strike="noStrike" dirty="0">
                          <a:solidFill>
                            <a:schemeClr val="bg1">
                              <a:lumMod val="85000"/>
                            </a:schemeClr>
                          </a:solidFill>
                          <a:effectLst/>
                          <a:latin typeface="+mj-ea"/>
                          <a:ea typeface="+mj-ea"/>
                        </a:rPr>
                        <a:t>_</a:t>
                      </a:r>
                      <a:r>
                        <a:rPr lang="zh-CN" altLang="en-US" sz="900" b="0" i="0" u="none" strike="noStrike" dirty="0">
                          <a:solidFill>
                            <a:schemeClr val="bg1">
                              <a:lumMod val="85000"/>
                            </a:schemeClr>
                          </a:solidFill>
                          <a:effectLst/>
                          <a:latin typeface="+mj-ea"/>
                          <a:ea typeface="+mj-ea"/>
                        </a:rPr>
                        <a:t>工具费</a:t>
                      </a:r>
                    </a:p>
                  </a:txBody>
                  <a:tcPr marL="6274" marR="6274" marT="6274"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492297950"/>
                  </a:ext>
                </a:extLst>
              </a:tr>
            </a:tbl>
          </a:graphicData>
        </a:graphic>
      </p:graphicFrame>
    </p:spTree>
    <p:extLst>
      <p:ext uri="{BB962C8B-B14F-4D97-AF65-F5344CB8AC3E}">
        <p14:creationId xmlns:p14="http://schemas.microsoft.com/office/powerpoint/2010/main" val="27017202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94231C2-C6DD-1A4E-89A7-67919DDF8135}"/>
              </a:ext>
            </a:extLst>
          </p:cNvPr>
          <p:cNvSpPr>
            <a:spLocks noGrp="1"/>
          </p:cNvSpPr>
          <p:nvPr>
            <p:ph type="title"/>
          </p:nvPr>
        </p:nvSpPr>
        <p:spPr>
          <a:xfrm>
            <a:off x="1043608" y="555526"/>
            <a:ext cx="7128792" cy="707886"/>
          </a:xfrm>
        </p:spPr>
        <p:txBody>
          <a:bodyPr/>
          <a:lstStyle/>
          <a:p>
            <a:r>
              <a:rPr lang="zh-CN" altLang="en-US" dirty="0"/>
              <a:t>高频流程的费用类型、流程描述、附件指引</a:t>
            </a:r>
            <a:r>
              <a:rPr lang="en-US" altLang="zh-CN" dirty="0"/>
              <a:t>-</a:t>
            </a:r>
            <a:r>
              <a:rPr lang="zh-CN" altLang="en-US" dirty="0"/>
              <a:t>电梯维保</a:t>
            </a:r>
            <a:r>
              <a:rPr lang="en-US" altLang="zh-CN" dirty="0"/>
              <a:t>/</a:t>
            </a:r>
            <a:r>
              <a:rPr lang="zh-CN" altLang="en-US" dirty="0"/>
              <a:t>能耗费</a:t>
            </a:r>
          </a:p>
        </p:txBody>
      </p:sp>
      <p:graphicFrame>
        <p:nvGraphicFramePr>
          <p:cNvPr id="3" name="表格 2">
            <a:extLst>
              <a:ext uri="{FF2B5EF4-FFF2-40B4-BE49-F238E27FC236}">
                <a16:creationId xmlns="" xmlns:a16="http://schemas.microsoft.com/office/drawing/2014/main" id="{30BD73A2-5621-B94D-A345-8FB6DF9B9EF7}"/>
              </a:ext>
            </a:extLst>
          </p:cNvPr>
          <p:cNvGraphicFramePr>
            <a:graphicFrameLocks noGrp="1"/>
          </p:cNvGraphicFramePr>
          <p:nvPr>
            <p:extLst>
              <p:ext uri="{D42A27DB-BD31-4B8C-83A1-F6EECF244321}">
                <p14:modId xmlns:p14="http://schemas.microsoft.com/office/powerpoint/2010/main" val="328404459"/>
              </p:ext>
            </p:extLst>
          </p:nvPr>
        </p:nvGraphicFramePr>
        <p:xfrm>
          <a:off x="1259632" y="1347614"/>
          <a:ext cx="6393879" cy="2952328"/>
        </p:xfrm>
        <a:graphic>
          <a:graphicData uri="http://schemas.openxmlformats.org/drawingml/2006/table">
            <a:tbl>
              <a:tblPr/>
              <a:tblGrid>
                <a:gridCol w="400902">
                  <a:extLst>
                    <a:ext uri="{9D8B030D-6E8A-4147-A177-3AD203B41FA5}">
                      <a16:colId xmlns="" xmlns:a16="http://schemas.microsoft.com/office/drawing/2014/main" val="1572230511"/>
                    </a:ext>
                  </a:extLst>
                </a:gridCol>
                <a:gridCol w="1041660">
                  <a:extLst>
                    <a:ext uri="{9D8B030D-6E8A-4147-A177-3AD203B41FA5}">
                      <a16:colId xmlns="" xmlns:a16="http://schemas.microsoft.com/office/drawing/2014/main" val="1235022265"/>
                    </a:ext>
                  </a:extLst>
                </a:gridCol>
                <a:gridCol w="671597">
                  <a:extLst>
                    <a:ext uri="{9D8B030D-6E8A-4147-A177-3AD203B41FA5}">
                      <a16:colId xmlns="" xmlns:a16="http://schemas.microsoft.com/office/drawing/2014/main" val="3380047168"/>
                    </a:ext>
                  </a:extLst>
                </a:gridCol>
                <a:gridCol w="836070">
                  <a:extLst>
                    <a:ext uri="{9D8B030D-6E8A-4147-A177-3AD203B41FA5}">
                      <a16:colId xmlns="" xmlns:a16="http://schemas.microsoft.com/office/drawing/2014/main" val="3915603867"/>
                    </a:ext>
                  </a:extLst>
                </a:gridCol>
                <a:gridCol w="2549329">
                  <a:extLst>
                    <a:ext uri="{9D8B030D-6E8A-4147-A177-3AD203B41FA5}">
                      <a16:colId xmlns="" xmlns:a16="http://schemas.microsoft.com/office/drawing/2014/main" val="4076714705"/>
                    </a:ext>
                  </a:extLst>
                </a:gridCol>
                <a:gridCol w="894321">
                  <a:extLst>
                    <a:ext uri="{9D8B030D-6E8A-4147-A177-3AD203B41FA5}">
                      <a16:colId xmlns="" xmlns:a16="http://schemas.microsoft.com/office/drawing/2014/main" val="1840099409"/>
                    </a:ext>
                  </a:extLst>
                </a:gridCol>
              </a:tblGrid>
              <a:tr h="258044">
                <a:tc>
                  <a:txBody>
                    <a:bodyPr/>
                    <a:lstStyle/>
                    <a:p>
                      <a:pPr algn="ctr" rtl="0" fontAlgn="ctr"/>
                      <a:r>
                        <a:rPr lang="zh-CN" altLang="en-US" sz="1000" b="1" i="0" u="none" strike="noStrike">
                          <a:solidFill>
                            <a:srgbClr val="D9D9D9"/>
                          </a:solidFill>
                          <a:effectLst/>
                          <a:latin typeface="+mj-ea"/>
                          <a:ea typeface="+mj-ea"/>
                        </a:rPr>
                        <a:t>序号</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1000" b="1" i="0" u="none" strike="noStrike">
                          <a:solidFill>
                            <a:srgbClr val="D9D9D9"/>
                          </a:solidFill>
                          <a:effectLst/>
                          <a:latin typeface="+mj-ea"/>
                          <a:ea typeface="+mj-ea"/>
                        </a:rPr>
                        <a:t>申请事由</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1000" b="1" i="0" u="none" strike="noStrike" dirty="0">
                          <a:solidFill>
                            <a:srgbClr val="D9D9D9"/>
                          </a:solidFill>
                          <a:effectLst/>
                          <a:latin typeface="+mj-ea"/>
                          <a:ea typeface="+mj-ea"/>
                        </a:rPr>
                        <a:t>流程描述</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1000" b="1" i="0" u="none" strike="noStrike">
                          <a:solidFill>
                            <a:srgbClr val="D9D9D9"/>
                          </a:solidFill>
                          <a:effectLst/>
                          <a:latin typeface="+mj-ea"/>
                          <a:ea typeface="+mj-ea"/>
                        </a:rPr>
                        <a:t>承担部门</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1000" b="1" i="0" u="none" strike="noStrike">
                          <a:solidFill>
                            <a:srgbClr val="D9D9D9"/>
                          </a:solidFill>
                          <a:effectLst/>
                          <a:latin typeface="+mj-ea"/>
                          <a:ea typeface="+mj-ea"/>
                        </a:rPr>
                        <a:t>费用类型</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tc>
                  <a:txBody>
                    <a:bodyPr/>
                    <a:lstStyle/>
                    <a:p>
                      <a:pPr algn="ctr" rtl="0" fontAlgn="ctr"/>
                      <a:r>
                        <a:rPr lang="zh-CN" altLang="en-US" sz="1000" b="1" i="0" u="none" strike="noStrike">
                          <a:solidFill>
                            <a:srgbClr val="D9D9D9"/>
                          </a:solidFill>
                          <a:effectLst/>
                          <a:latin typeface="+mj-ea"/>
                          <a:ea typeface="+mj-ea"/>
                        </a:rPr>
                        <a:t>附件管理</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solidFill>
                      <a:srgbClr val="ED7D31"/>
                    </a:solidFill>
                  </a:tcPr>
                </a:tc>
                <a:extLst>
                  <a:ext uri="{0D108BD9-81ED-4DB2-BD59-A6C34878D82A}">
                    <a16:rowId xmlns="" xmlns:a16="http://schemas.microsoft.com/office/drawing/2014/main" val="261915757"/>
                  </a:ext>
                </a:extLst>
              </a:tr>
              <a:tr h="375682">
                <a:tc>
                  <a:txBody>
                    <a:bodyPr/>
                    <a:lstStyle/>
                    <a:p>
                      <a:pPr algn="ctr" rtl="0" fontAlgn="ctr"/>
                      <a:r>
                        <a:rPr lang="en-US" altLang="zh-CN" sz="1000" b="0" i="0" u="none" strike="noStrike">
                          <a:solidFill>
                            <a:srgbClr val="D9D9D9"/>
                          </a:solidFill>
                          <a:effectLst/>
                          <a:latin typeface="+mj-ea"/>
                          <a:ea typeface="+mj-ea"/>
                        </a:rPr>
                        <a:t>1</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电梯年检费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3">
                  <a:txBody>
                    <a:bodyPr/>
                    <a:lstStyle/>
                    <a:p>
                      <a:pPr algn="l" rtl="0" fontAlgn="ctr"/>
                      <a:r>
                        <a:rPr lang="zh-CN" altLang="en-US" sz="1000" b="0" i="0" u="none" strike="noStrike" dirty="0">
                          <a:solidFill>
                            <a:srgbClr val="D9D9D9"/>
                          </a:solidFill>
                          <a:effectLst/>
                          <a:latin typeface="+mj-ea"/>
                          <a:ea typeface="+mj-ea"/>
                        </a:rPr>
                        <a:t>电梯年检费、维保、维修</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7">
                  <a:txBody>
                    <a:bodyPr/>
                    <a:lstStyle/>
                    <a:p>
                      <a:pPr algn="l" rtl="0" fontAlgn="ctr"/>
                      <a:r>
                        <a:rPr lang="en" sz="1000" b="0" i="0" u="none" strike="noStrike" dirty="0">
                          <a:solidFill>
                            <a:srgbClr val="D9D9D9"/>
                          </a:solidFill>
                          <a:effectLst/>
                          <a:latin typeface="+mj-ea"/>
                          <a:ea typeface="+mj-ea"/>
                        </a:rPr>
                        <a:t>XX</a:t>
                      </a:r>
                      <a:r>
                        <a:rPr lang="zh-CN" altLang="en-US" sz="1000" b="0" i="0" u="none" strike="noStrike" dirty="0">
                          <a:solidFill>
                            <a:srgbClr val="D9D9D9"/>
                          </a:solidFill>
                          <a:effectLst/>
                          <a:latin typeface="+mj-ea"/>
                          <a:ea typeface="+mj-ea"/>
                        </a:rPr>
                        <a:t>小区（预算）</a:t>
                      </a:r>
                      <a:r>
                        <a:rPr lang="en-US" altLang="zh-CN" sz="1000" b="0" i="0" u="none" strike="noStrike" dirty="0">
                          <a:solidFill>
                            <a:srgbClr val="D9D9D9"/>
                          </a:solidFill>
                          <a:effectLst/>
                          <a:latin typeface="+mj-ea"/>
                          <a:ea typeface="+mj-ea"/>
                        </a:rPr>
                        <a:t>/</a:t>
                      </a:r>
                      <a:r>
                        <a:rPr lang="en" sz="1000" b="0" i="0" u="none" strike="noStrike" dirty="0">
                          <a:solidFill>
                            <a:srgbClr val="D9D9D9"/>
                          </a:solidFill>
                          <a:effectLst/>
                          <a:latin typeface="+mj-ea"/>
                          <a:ea typeface="+mj-ea"/>
                        </a:rPr>
                        <a:t>XX</a:t>
                      </a:r>
                      <a:r>
                        <a:rPr lang="zh-CN" altLang="en-US" sz="1000" b="0" i="0" u="none" strike="noStrike" dirty="0">
                          <a:solidFill>
                            <a:srgbClr val="D9D9D9"/>
                          </a:solidFill>
                          <a:effectLst/>
                          <a:latin typeface="+mj-ea"/>
                          <a:ea typeface="+mj-ea"/>
                        </a:rPr>
                        <a:t>车场（预算）</a:t>
                      </a:r>
                      <a:r>
                        <a:rPr lang="en-US" altLang="zh-CN" sz="1000" b="0" i="0" u="none" strike="noStrike" dirty="0">
                          <a:solidFill>
                            <a:srgbClr val="D9D9D9"/>
                          </a:solidFill>
                          <a:effectLst/>
                          <a:latin typeface="+mj-ea"/>
                          <a:ea typeface="+mj-ea"/>
                        </a:rPr>
                        <a:t>/ </a:t>
                      </a:r>
                      <a:r>
                        <a:rPr lang="en" sz="1000" b="0" i="0" u="none" strike="noStrike" dirty="0">
                          <a:solidFill>
                            <a:srgbClr val="D9D9D9"/>
                          </a:solidFill>
                          <a:effectLst/>
                          <a:latin typeface="+mj-ea"/>
                          <a:ea typeface="+mj-ea"/>
                        </a:rPr>
                        <a:t>XX</a:t>
                      </a:r>
                      <a:r>
                        <a:rPr lang="zh-CN" altLang="en-US" sz="1000" b="0" i="0" u="none" strike="noStrike" dirty="0">
                          <a:solidFill>
                            <a:srgbClr val="D9D9D9"/>
                          </a:solidFill>
                          <a:effectLst/>
                          <a:latin typeface="+mj-ea"/>
                          <a:ea typeface="+mj-ea"/>
                        </a:rPr>
                        <a:t>多经（预算）</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主营业务成本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提供劳务成本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物业服务成本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设备及装备使用费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电梯费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年检费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3">
                  <a:txBody>
                    <a:bodyPr/>
                    <a:lstStyle/>
                    <a:p>
                      <a:pPr algn="l" rtl="0" fontAlgn="ctr"/>
                      <a:r>
                        <a:rPr lang="zh-CN" altLang="en-US" sz="1000" b="0" i="0" u="none" strike="noStrike" dirty="0">
                          <a:solidFill>
                            <a:srgbClr val="D9D9D9"/>
                          </a:solidFill>
                          <a:effectLst/>
                          <a:latin typeface="+mj-ea"/>
                          <a:ea typeface="+mj-ea"/>
                        </a:rPr>
                        <a:t>合规发票</a:t>
                      </a:r>
                      <a:r>
                        <a:rPr lang="en-US" altLang="zh-CN" sz="1000" b="0" i="0" u="none" strike="noStrike" dirty="0">
                          <a:solidFill>
                            <a:srgbClr val="D9D9D9"/>
                          </a:solidFill>
                          <a:effectLst/>
                          <a:latin typeface="+mj-ea"/>
                          <a:ea typeface="+mj-ea"/>
                        </a:rPr>
                        <a:t>/</a:t>
                      </a:r>
                      <a:r>
                        <a:rPr lang="zh-CN" altLang="en-US" sz="1000" b="0" i="0" u="none" strike="noStrike" dirty="0">
                          <a:solidFill>
                            <a:srgbClr val="D9D9D9"/>
                          </a:solidFill>
                          <a:effectLst/>
                          <a:latin typeface="+mj-ea"/>
                          <a:ea typeface="+mj-ea"/>
                        </a:rPr>
                        <a:t>评估表或验收报告</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 xmlns:a16="http://schemas.microsoft.com/office/drawing/2014/main" val="649006489"/>
                  </a:ext>
                </a:extLst>
              </a:tr>
              <a:tr h="375682">
                <a:tc>
                  <a:txBody>
                    <a:bodyPr/>
                    <a:lstStyle/>
                    <a:p>
                      <a:pPr algn="ctr" rtl="0" fontAlgn="ctr"/>
                      <a:r>
                        <a:rPr lang="en-US" altLang="zh-CN" sz="1000" b="0" i="0" u="none" strike="noStrike">
                          <a:solidFill>
                            <a:srgbClr val="D9D9D9"/>
                          </a:solidFill>
                          <a:effectLst/>
                          <a:latin typeface="+mj-ea"/>
                          <a:ea typeface="+mj-ea"/>
                        </a:rPr>
                        <a:t>2</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电梯维保费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a:solidFill>
                            <a:srgbClr val="D9D9D9"/>
                          </a:solidFill>
                          <a:effectLst/>
                          <a:latin typeface="+mj-ea"/>
                          <a:ea typeface="+mj-ea"/>
                        </a:rPr>
                        <a:t>主营业务成本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提供劳务成本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物业服务成本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设备及装备使用费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电梯费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维保费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322134638"/>
                  </a:ext>
                </a:extLst>
              </a:tr>
              <a:tr h="440192">
                <a:tc>
                  <a:txBody>
                    <a:bodyPr/>
                    <a:lstStyle/>
                    <a:p>
                      <a:pPr algn="ctr" rtl="0" fontAlgn="ctr"/>
                      <a:r>
                        <a:rPr lang="en-US" altLang="zh-CN" sz="1000" b="0" i="0" u="none" strike="noStrike">
                          <a:solidFill>
                            <a:srgbClr val="D9D9D9"/>
                          </a:solidFill>
                          <a:effectLst/>
                          <a:latin typeface="+mj-ea"/>
                          <a:ea typeface="+mj-ea"/>
                        </a:rPr>
                        <a:t>3</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电梯零星维修</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rgbClr val="D9D9D9"/>
                          </a:solidFill>
                          <a:effectLst/>
                          <a:latin typeface="+mj-ea"/>
                          <a:ea typeface="+mj-ea"/>
                        </a:rPr>
                        <a:t>主营业务成本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提供劳务成本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物业服务成本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设备及装备使用费</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电梯费</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其他</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994593942"/>
                  </a:ext>
                </a:extLst>
              </a:tr>
              <a:tr h="375682">
                <a:tc>
                  <a:txBody>
                    <a:bodyPr/>
                    <a:lstStyle/>
                    <a:p>
                      <a:pPr algn="ctr" rtl="0" fontAlgn="ctr"/>
                      <a:r>
                        <a:rPr lang="en-US" altLang="zh-CN" sz="1000" b="0" i="0" u="none" strike="noStrike">
                          <a:solidFill>
                            <a:srgbClr val="D9D9D9"/>
                          </a:solidFill>
                          <a:effectLst/>
                          <a:latin typeface="+mj-ea"/>
                          <a:ea typeface="+mj-ea"/>
                        </a:rPr>
                        <a:t>4</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水费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4">
                  <a:txBody>
                    <a:bodyPr/>
                    <a:lstStyle/>
                    <a:p>
                      <a:pPr algn="l" rtl="0" fontAlgn="ctr"/>
                      <a:r>
                        <a:rPr lang="zh-CN" altLang="en-US" sz="1000" b="0" i="0" u="none" strike="noStrike" dirty="0">
                          <a:solidFill>
                            <a:srgbClr val="D9D9D9"/>
                          </a:solidFill>
                          <a:effectLst/>
                          <a:latin typeface="+mj-ea"/>
                          <a:ea typeface="+mj-ea"/>
                        </a:rPr>
                        <a:t>水电费、采暖费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a:txBody>
                    <a:bodyPr/>
                    <a:lstStyle/>
                    <a:p>
                      <a:pPr algn="l" rtl="0" fontAlgn="ctr"/>
                      <a:r>
                        <a:rPr lang="zh-CN" altLang="en-US" sz="1000" b="0" i="0" u="none" strike="noStrike" dirty="0">
                          <a:solidFill>
                            <a:srgbClr val="D9D9D9"/>
                          </a:solidFill>
                          <a:effectLst/>
                          <a:latin typeface="+mj-ea"/>
                          <a:ea typeface="+mj-ea"/>
                        </a:rPr>
                        <a:t>主营业务成本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提供劳务成本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物业服务成本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能源消耗费</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水电费</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水费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4">
                  <a:txBody>
                    <a:bodyPr/>
                    <a:lstStyle/>
                    <a:p>
                      <a:pPr algn="l" rtl="0" fontAlgn="ctr"/>
                      <a:r>
                        <a:rPr lang="zh-CN" altLang="en-US" sz="1000" b="0" i="0" u="none" strike="noStrike" dirty="0">
                          <a:solidFill>
                            <a:srgbClr val="D9D9D9"/>
                          </a:solidFill>
                          <a:effectLst/>
                          <a:latin typeface="+mj-ea"/>
                          <a:ea typeface="+mj-ea"/>
                        </a:rPr>
                        <a:t>合规发票</a:t>
                      </a:r>
                      <a:r>
                        <a:rPr lang="en-US" altLang="zh-CN" sz="1000" b="0" i="0" u="none" strike="noStrike" dirty="0">
                          <a:solidFill>
                            <a:srgbClr val="D9D9D9"/>
                          </a:solidFill>
                          <a:effectLst/>
                          <a:latin typeface="+mj-ea"/>
                          <a:ea typeface="+mj-ea"/>
                        </a:rPr>
                        <a:t>/</a:t>
                      </a:r>
                      <a:r>
                        <a:rPr lang="zh-CN" altLang="en-US" sz="1000" b="0" i="0" u="none" strike="noStrike" dirty="0">
                          <a:solidFill>
                            <a:srgbClr val="D9D9D9"/>
                          </a:solidFill>
                          <a:effectLst/>
                          <a:latin typeface="+mj-ea"/>
                          <a:ea typeface="+mj-ea"/>
                        </a:rPr>
                        <a:t>催缴通知单或能耗台账</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extLst>
                  <a:ext uri="{0D108BD9-81ED-4DB2-BD59-A6C34878D82A}">
                    <a16:rowId xmlns="" xmlns:a16="http://schemas.microsoft.com/office/drawing/2014/main" val="3597776324"/>
                  </a:ext>
                </a:extLst>
              </a:tr>
              <a:tr h="375682">
                <a:tc>
                  <a:txBody>
                    <a:bodyPr/>
                    <a:lstStyle/>
                    <a:p>
                      <a:pPr algn="ctr" rtl="0" fontAlgn="ctr"/>
                      <a:r>
                        <a:rPr lang="en-US" altLang="zh-CN" sz="1000" b="0" i="0" u="none" strike="noStrike">
                          <a:solidFill>
                            <a:srgbClr val="D9D9D9"/>
                          </a:solidFill>
                          <a:effectLst/>
                          <a:latin typeface="+mj-ea"/>
                          <a:ea typeface="+mj-ea"/>
                        </a:rPr>
                        <a:t>5</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公区电费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a:solidFill>
                            <a:srgbClr val="D9D9D9"/>
                          </a:solidFill>
                          <a:effectLst/>
                          <a:latin typeface="+mj-ea"/>
                          <a:ea typeface="+mj-ea"/>
                        </a:rPr>
                        <a:t>主营业务成本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提供劳务成本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物业服务成本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能源消耗费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水电费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公共电费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1246225443"/>
                  </a:ext>
                </a:extLst>
              </a:tr>
              <a:tr h="375682">
                <a:tc>
                  <a:txBody>
                    <a:bodyPr/>
                    <a:lstStyle/>
                    <a:p>
                      <a:pPr algn="ctr" rtl="0" fontAlgn="ctr"/>
                      <a:r>
                        <a:rPr lang="en-US" altLang="zh-CN" sz="1000" b="0" i="0" u="none" strike="noStrike">
                          <a:solidFill>
                            <a:srgbClr val="D9D9D9"/>
                          </a:solidFill>
                          <a:effectLst/>
                          <a:latin typeface="+mj-ea"/>
                          <a:ea typeface="+mj-ea"/>
                        </a:rPr>
                        <a:t>6</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电梯电费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a:solidFill>
                            <a:srgbClr val="D9D9D9"/>
                          </a:solidFill>
                          <a:effectLst/>
                          <a:latin typeface="+mj-ea"/>
                          <a:ea typeface="+mj-ea"/>
                        </a:rPr>
                        <a:t>主营业务成本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提供劳务成本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物业服务成本</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能源消耗费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水电费</a:t>
                      </a:r>
                      <a:r>
                        <a:rPr lang="en-US" altLang="zh-CN" sz="1000" b="0" i="0" u="none" strike="noStrike">
                          <a:solidFill>
                            <a:srgbClr val="D9D9D9"/>
                          </a:solidFill>
                          <a:effectLst/>
                          <a:latin typeface="+mj-ea"/>
                          <a:ea typeface="+mj-ea"/>
                        </a:rPr>
                        <a:t>_</a:t>
                      </a:r>
                      <a:r>
                        <a:rPr lang="zh-CN" altLang="en-US" sz="1000" b="0" i="0" u="none" strike="noStrike">
                          <a:solidFill>
                            <a:srgbClr val="D9D9D9"/>
                          </a:solidFill>
                          <a:effectLst/>
                          <a:latin typeface="+mj-ea"/>
                          <a:ea typeface="+mj-ea"/>
                        </a:rPr>
                        <a:t>电梯电费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2263263722"/>
                  </a:ext>
                </a:extLst>
              </a:tr>
              <a:tr h="375682">
                <a:tc>
                  <a:txBody>
                    <a:bodyPr/>
                    <a:lstStyle/>
                    <a:p>
                      <a:pPr algn="ctr" rtl="0" fontAlgn="ctr"/>
                      <a:r>
                        <a:rPr lang="en-US" altLang="zh-CN" sz="1000" b="0" i="0" u="none" strike="noStrike">
                          <a:solidFill>
                            <a:srgbClr val="D9D9D9"/>
                          </a:solidFill>
                          <a:effectLst/>
                          <a:latin typeface="+mj-ea"/>
                          <a:ea typeface="+mj-ea"/>
                        </a:rPr>
                        <a:t>7</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l" rtl="0" fontAlgn="ctr"/>
                      <a:r>
                        <a:rPr lang="zh-CN" altLang="en-US" sz="1000" b="0" i="0" u="none" strike="noStrike">
                          <a:solidFill>
                            <a:srgbClr val="D9D9D9"/>
                          </a:solidFill>
                          <a:effectLst/>
                          <a:latin typeface="+mj-ea"/>
                          <a:ea typeface="+mj-ea"/>
                        </a:rPr>
                        <a:t>采暖费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tc vMerge="1">
                  <a:txBody>
                    <a:bodyPr/>
                    <a:lstStyle/>
                    <a:p>
                      <a:endParaRPr lang="zh-CN" altLang="en-US"/>
                    </a:p>
                  </a:txBody>
                  <a:tcPr/>
                </a:tc>
                <a:tc>
                  <a:txBody>
                    <a:bodyPr/>
                    <a:lstStyle/>
                    <a:p>
                      <a:pPr algn="l" rtl="0" fontAlgn="ctr"/>
                      <a:r>
                        <a:rPr lang="zh-CN" altLang="en-US" sz="1000" b="0" i="0" u="none" strike="noStrike" dirty="0">
                          <a:solidFill>
                            <a:srgbClr val="D9D9D9"/>
                          </a:solidFill>
                          <a:effectLst/>
                          <a:latin typeface="+mj-ea"/>
                          <a:ea typeface="+mj-ea"/>
                        </a:rPr>
                        <a:t>主营业务成本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提供劳务成本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物业服务成本</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能源消耗费</a:t>
                      </a:r>
                      <a:r>
                        <a:rPr lang="en-US" altLang="zh-CN" sz="1000" b="0" i="0" u="none" strike="noStrike" dirty="0">
                          <a:solidFill>
                            <a:srgbClr val="D9D9D9"/>
                          </a:solidFill>
                          <a:effectLst/>
                          <a:latin typeface="+mj-ea"/>
                          <a:ea typeface="+mj-ea"/>
                        </a:rPr>
                        <a:t>_</a:t>
                      </a:r>
                      <a:r>
                        <a:rPr lang="zh-CN" altLang="en-US" sz="1000" b="0" i="0" u="none" strike="noStrike" dirty="0">
                          <a:solidFill>
                            <a:srgbClr val="D9D9D9"/>
                          </a:solidFill>
                          <a:effectLst/>
                          <a:latin typeface="+mj-ea"/>
                          <a:ea typeface="+mj-ea"/>
                        </a:rPr>
                        <a:t>取暖费</a:t>
                      </a:r>
                    </a:p>
                  </a:txBody>
                  <a:tcPr marL="9525" marR="9525" marT="9525"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vMerge="1">
                  <a:txBody>
                    <a:bodyPr/>
                    <a:lstStyle/>
                    <a:p>
                      <a:endParaRPr lang="zh-CN" altLang="en-US"/>
                    </a:p>
                  </a:txBody>
                  <a:tcPr/>
                </a:tc>
                <a:extLst>
                  <a:ext uri="{0D108BD9-81ED-4DB2-BD59-A6C34878D82A}">
                    <a16:rowId xmlns="" xmlns:a16="http://schemas.microsoft.com/office/drawing/2014/main" val="3124825065"/>
                  </a:ext>
                </a:extLst>
              </a:tr>
            </a:tbl>
          </a:graphicData>
        </a:graphic>
      </p:graphicFrame>
    </p:spTree>
    <p:extLst>
      <p:ext uri="{BB962C8B-B14F-4D97-AF65-F5344CB8AC3E}">
        <p14:creationId xmlns:p14="http://schemas.microsoft.com/office/powerpoint/2010/main" val="31740181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 xmlns:a16="http://schemas.microsoft.com/office/drawing/2014/main" id="{67BB2963-A283-9A4A-9FA5-1577F46A6696}"/>
              </a:ext>
            </a:extLst>
          </p:cNvPr>
          <p:cNvSpPr>
            <a:spLocks noGrp="1"/>
          </p:cNvSpPr>
          <p:nvPr>
            <p:ph type="title"/>
          </p:nvPr>
        </p:nvSpPr>
        <p:spPr/>
        <p:txBody>
          <a:bodyPr/>
          <a:lstStyle/>
          <a:p>
            <a:r>
              <a:rPr lang="zh-CN" altLang="en-US" dirty="0"/>
              <a:t>答疑：水电费发票粘贴单如何填写费用分摊？</a:t>
            </a:r>
          </a:p>
        </p:txBody>
      </p:sp>
      <p:graphicFrame>
        <p:nvGraphicFramePr>
          <p:cNvPr id="10" name="表格 9">
            <a:extLst>
              <a:ext uri="{FF2B5EF4-FFF2-40B4-BE49-F238E27FC236}">
                <a16:creationId xmlns="" xmlns:a16="http://schemas.microsoft.com/office/drawing/2014/main" id="{F3F56830-CC05-1D47-A203-DF41711F8150}"/>
              </a:ext>
            </a:extLst>
          </p:cNvPr>
          <p:cNvGraphicFramePr>
            <a:graphicFrameLocks noGrp="1"/>
          </p:cNvGraphicFramePr>
          <p:nvPr>
            <p:extLst>
              <p:ext uri="{D42A27DB-BD31-4B8C-83A1-F6EECF244321}">
                <p14:modId xmlns:p14="http://schemas.microsoft.com/office/powerpoint/2010/main" val="3351805184"/>
              </p:ext>
            </p:extLst>
          </p:nvPr>
        </p:nvGraphicFramePr>
        <p:xfrm>
          <a:off x="971600" y="1216155"/>
          <a:ext cx="6069150" cy="3330356"/>
        </p:xfrm>
        <a:graphic>
          <a:graphicData uri="http://schemas.openxmlformats.org/drawingml/2006/table">
            <a:tbl>
              <a:tblPr/>
              <a:tblGrid>
                <a:gridCol w="381870">
                  <a:extLst>
                    <a:ext uri="{9D8B030D-6E8A-4147-A177-3AD203B41FA5}">
                      <a16:colId xmlns="" xmlns:a16="http://schemas.microsoft.com/office/drawing/2014/main" val="757715520"/>
                    </a:ext>
                  </a:extLst>
                </a:gridCol>
                <a:gridCol w="166732">
                  <a:extLst>
                    <a:ext uri="{9D8B030D-6E8A-4147-A177-3AD203B41FA5}">
                      <a16:colId xmlns="" xmlns:a16="http://schemas.microsoft.com/office/drawing/2014/main" val="4273958567"/>
                    </a:ext>
                  </a:extLst>
                </a:gridCol>
                <a:gridCol w="344221">
                  <a:extLst>
                    <a:ext uri="{9D8B030D-6E8A-4147-A177-3AD203B41FA5}">
                      <a16:colId xmlns="" xmlns:a16="http://schemas.microsoft.com/office/drawing/2014/main" val="3118232847"/>
                    </a:ext>
                  </a:extLst>
                </a:gridCol>
                <a:gridCol w="317328">
                  <a:extLst>
                    <a:ext uri="{9D8B030D-6E8A-4147-A177-3AD203B41FA5}">
                      <a16:colId xmlns="" xmlns:a16="http://schemas.microsoft.com/office/drawing/2014/main" val="3732896692"/>
                    </a:ext>
                  </a:extLst>
                </a:gridCol>
                <a:gridCol w="435655">
                  <a:extLst>
                    <a:ext uri="{9D8B030D-6E8A-4147-A177-3AD203B41FA5}">
                      <a16:colId xmlns="" xmlns:a16="http://schemas.microsoft.com/office/drawing/2014/main" val="940888186"/>
                    </a:ext>
                  </a:extLst>
                </a:gridCol>
                <a:gridCol w="328086">
                  <a:extLst>
                    <a:ext uri="{9D8B030D-6E8A-4147-A177-3AD203B41FA5}">
                      <a16:colId xmlns="" xmlns:a16="http://schemas.microsoft.com/office/drawing/2014/main" val="433630943"/>
                    </a:ext>
                  </a:extLst>
                </a:gridCol>
                <a:gridCol w="306572">
                  <a:extLst>
                    <a:ext uri="{9D8B030D-6E8A-4147-A177-3AD203B41FA5}">
                      <a16:colId xmlns="" xmlns:a16="http://schemas.microsoft.com/office/drawing/2014/main" val="3475388799"/>
                    </a:ext>
                  </a:extLst>
                </a:gridCol>
                <a:gridCol w="306572">
                  <a:extLst>
                    <a:ext uri="{9D8B030D-6E8A-4147-A177-3AD203B41FA5}">
                      <a16:colId xmlns="" xmlns:a16="http://schemas.microsoft.com/office/drawing/2014/main" val="1581787625"/>
                    </a:ext>
                  </a:extLst>
                </a:gridCol>
                <a:gridCol w="301193">
                  <a:extLst>
                    <a:ext uri="{9D8B030D-6E8A-4147-A177-3AD203B41FA5}">
                      <a16:colId xmlns="" xmlns:a16="http://schemas.microsoft.com/office/drawing/2014/main" val="601353923"/>
                    </a:ext>
                  </a:extLst>
                </a:gridCol>
                <a:gridCol w="190500">
                  <a:extLst>
                    <a:ext uri="{9D8B030D-6E8A-4147-A177-3AD203B41FA5}">
                      <a16:colId xmlns="" xmlns:a16="http://schemas.microsoft.com/office/drawing/2014/main" val="2202769927"/>
                    </a:ext>
                  </a:extLst>
                </a:gridCol>
                <a:gridCol w="258165">
                  <a:extLst>
                    <a:ext uri="{9D8B030D-6E8A-4147-A177-3AD203B41FA5}">
                      <a16:colId xmlns="" xmlns:a16="http://schemas.microsoft.com/office/drawing/2014/main" val="2468350270"/>
                    </a:ext>
                  </a:extLst>
                </a:gridCol>
                <a:gridCol w="242030">
                  <a:extLst>
                    <a:ext uri="{9D8B030D-6E8A-4147-A177-3AD203B41FA5}">
                      <a16:colId xmlns="" xmlns:a16="http://schemas.microsoft.com/office/drawing/2014/main" val="1390284079"/>
                    </a:ext>
                  </a:extLst>
                </a:gridCol>
                <a:gridCol w="252788">
                  <a:extLst>
                    <a:ext uri="{9D8B030D-6E8A-4147-A177-3AD203B41FA5}">
                      <a16:colId xmlns="" xmlns:a16="http://schemas.microsoft.com/office/drawing/2014/main" val="2803137254"/>
                    </a:ext>
                  </a:extLst>
                </a:gridCol>
                <a:gridCol w="338843">
                  <a:extLst>
                    <a:ext uri="{9D8B030D-6E8A-4147-A177-3AD203B41FA5}">
                      <a16:colId xmlns="" xmlns:a16="http://schemas.microsoft.com/office/drawing/2014/main" val="650075831"/>
                    </a:ext>
                  </a:extLst>
                </a:gridCol>
                <a:gridCol w="263544">
                  <a:extLst>
                    <a:ext uri="{9D8B030D-6E8A-4147-A177-3AD203B41FA5}">
                      <a16:colId xmlns="" xmlns:a16="http://schemas.microsoft.com/office/drawing/2014/main" val="3230006792"/>
                    </a:ext>
                  </a:extLst>
                </a:gridCol>
                <a:gridCol w="236652">
                  <a:extLst>
                    <a:ext uri="{9D8B030D-6E8A-4147-A177-3AD203B41FA5}">
                      <a16:colId xmlns="" xmlns:a16="http://schemas.microsoft.com/office/drawing/2014/main" val="1820732660"/>
                    </a:ext>
                  </a:extLst>
                </a:gridCol>
                <a:gridCol w="285058">
                  <a:extLst>
                    <a:ext uri="{9D8B030D-6E8A-4147-A177-3AD203B41FA5}">
                      <a16:colId xmlns="" xmlns:a16="http://schemas.microsoft.com/office/drawing/2014/main" val="1183698993"/>
                    </a:ext>
                  </a:extLst>
                </a:gridCol>
                <a:gridCol w="274301">
                  <a:extLst>
                    <a:ext uri="{9D8B030D-6E8A-4147-A177-3AD203B41FA5}">
                      <a16:colId xmlns="" xmlns:a16="http://schemas.microsoft.com/office/drawing/2014/main" val="2750512183"/>
                    </a:ext>
                  </a:extLst>
                </a:gridCol>
                <a:gridCol w="220517">
                  <a:extLst>
                    <a:ext uri="{9D8B030D-6E8A-4147-A177-3AD203B41FA5}">
                      <a16:colId xmlns="" xmlns:a16="http://schemas.microsoft.com/office/drawing/2014/main" val="2370193949"/>
                    </a:ext>
                  </a:extLst>
                </a:gridCol>
                <a:gridCol w="252788">
                  <a:extLst>
                    <a:ext uri="{9D8B030D-6E8A-4147-A177-3AD203B41FA5}">
                      <a16:colId xmlns="" xmlns:a16="http://schemas.microsoft.com/office/drawing/2014/main" val="3089340576"/>
                    </a:ext>
                  </a:extLst>
                </a:gridCol>
                <a:gridCol w="365735">
                  <a:extLst>
                    <a:ext uri="{9D8B030D-6E8A-4147-A177-3AD203B41FA5}">
                      <a16:colId xmlns="" xmlns:a16="http://schemas.microsoft.com/office/drawing/2014/main" val="1415402592"/>
                    </a:ext>
                  </a:extLst>
                </a:gridCol>
              </a:tblGrid>
              <a:tr h="69662">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a:noFill/>
                    </a:lnR>
                    <a:lnT>
                      <a:noFill/>
                    </a:lnT>
                    <a:lnB>
                      <a:noFill/>
                    </a:lnB>
                  </a:tcPr>
                </a:tc>
                <a:tc gridSpan="19">
                  <a:txBody>
                    <a:bodyPr/>
                    <a:lstStyle/>
                    <a:p>
                      <a:pPr algn="ctr"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 xmlns:a16="http://schemas.microsoft.com/office/drawing/2014/main" val="2908512637"/>
                  </a:ext>
                </a:extLst>
              </a:tr>
              <a:tr h="154429">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w="6350" cap="flat" cmpd="sng" algn="ctr">
                      <a:solidFill>
                        <a:srgbClr val="D9D9D9"/>
                      </a:solidFill>
                      <a:prstDash val="solid"/>
                      <a:round/>
                      <a:headEnd type="none" w="med" len="med"/>
                      <a:tailEnd type="none" w="med" len="med"/>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b"/>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ctr"/>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ctr">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b"/>
                      <a:r>
                        <a:rPr lang="zh-CN" altLang="en-US" sz="900" b="1"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w="6350" cap="flat" cmpd="sng" algn="ctr">
                      <a:solidFill>
                        <a:srgbClr val="D9D9D9"/>
                      </a:solidFill>
                      <a:prstDash val="solid"/>
                      <a:round/>
                      <a:headEnd type="none" w="med" len="med"/>
                      <a:tailEnd type="none" w="med" len="med"/>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a:noFill/>
                    </a:lnB>
                  </a:tcPr>
                </a:tc>
                <a:extLst>
                  <a:ext uri="{0D108BD9-81ED-4DB2-BD59-A6C34878D82A}">
                    <a16:rowId xmlns="" xmlns:a16="http://schemas.microsoft.com/office/drawing/2014/main" val="1978476168"/>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259383029"/>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188382337"/>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933477906"/>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834050963"/>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921303302"/>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952937325"/>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395038616"/>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装</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456606326"/>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299857767"/>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782807499"/>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4001424592"/>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271717989"/>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016186226"/>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订</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500337260"/>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713538398"/>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605297022"/>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279790703"/>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084900065"/>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320670737"/>
                  </a:ext>
                </a:extLst>
              </a:tr>
              <a:tr h="89094">
                <a:tc>
                  <a:txBody>
                    <a:bodyPr/>
                    <a:lstStyle/>
                    <a:p>
                      <a:pPr algn="r" fontAlgn="b"/>
                      <a:r>
                        <a:rPr lang="zh-CN" altLang="en-US" sz="500" b="0" i="0" u="none" strike="noStrike">
                          <a:solidFill>
                            <a:srgbClr val="F2F2F2"/>
                          </a:solidFill>
                          <a:effectLst/>
                          <a:latin typeface="宋体" panose="02010600030101010101" pitchFamily="2" charset="-122"/>
                          <a:ea typeface="宋体" panose="02010600030101010101" pitchFamily="2" charset="-122"/>
                        </a:rPr>
                        <a:t>线</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2498618028"/>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2236896044"/>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073463387"/>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192578634"/>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045292003"/>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53800895"/>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750838482"/>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600" b="0" i="0" u="none" strike="noStrike">
                        <a:solidFill>
                          <a:srgbClr val="F2F2F2"/>
                        </a:solidFill>
                        <a:effectLst/>
                        <a:latin typeface="宋体" panose="02010600030101010101" pitchFamily="2" charset="-122"/>
                        <a:ea typeface="宋体" panose="0201060003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endParaRPr lang="zh-CN" altLang="en-US" sz="400" b="0" i="0" u="none" strike="noStrike">
                        <a:solidFill>
                          <a:srgbClr val="F2F2F2"/>
                        </a:solidFill>
                        <a:effectLst/>
                        <a:latin typeface="华文细黑" panose="02010600040101010101" pitchFamily="2" charset="-122"/>
                        <a:ea typeface="华文细黑" panose="02010600040101010101" pitchFamily="2" charset="-122"/>
                      </a:endParaRPr>
                    </a:p>
                  </a:txBody>
                  <a:tcPr marL="0" marR="0" marT="0" marB="0" anchor="b">
                    <a:lnL>
                      <a:noFill/>
                    </a:lnL>
                    <a:lnR>
                      <a:noFill/>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a:noFill/>
                    </a:lnB>
                  </a:tcPr>
                </a:tc>
                <a:extLst>
                  <a:ext uri="{0D108BD9-81ED-4DB2-BD59-A6C34878D82A}">
                    <a16:rowId xmlns="" xmlns:a16="http://schemas.microsoft.com/office/drawing/2014/main" val="3846702857"/>
                  </a:ext>
                </a:extLst>
              </a:tr>
              <a:tr h="89094">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w="6350" cap="flat" cmpd="sng" algn="ctr">
                      <a:solidFill>
                        <a:srgbClr val="D9D9D9"/>
                      </a:solidFill>
                      <a:prstDash val="solid"/>
                      <a:round/>
                      <a:headEnd type="none" w="med" len="med"/>
                      <a:tailEnd type="none" w="med" len="med"/>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a:noFill/>
                    </a:lnR>
                    <a:lnT>
                      <a:noFill/>
                    </a:lnT>
                    <a:lnB w="6350" cap="flat" cmpd="sng" algn="ctr">
                      <a:solidFill>
                        <a:srgbClr val="D9D9D9"/>
                      </a:solidFill>
                      <a:prstDash val="solid"/>
                      <a:round/>
                      <a:headEnd type="none" w="med" len="med"/>
                      <a:tailEnd type="none" w="med" len="med"/>
                    </a:lnB>
                  </a:tcPr>
                </a:tc>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solid"/>
                      <a:round/>
                      <a:headEnd type="none" w="med" len="med"/>
                      <a:tailEnd type="none" w="med" len="med"/>
                    </a:lnR>
                    <a:lnT>
                      <a:noFill/>
                    </a:lnT>
                    <a:lnB w="6350" cap="flat" cmpd="sng" algn="ctr">
                      <a:solidFill>
                        <a:srgbClr val="D9D9D9"/>
                      </a:solidFill>
                      <a:prstDash val="solid"/>
                      <a:round/>
                      <a:headEnd type="none" w="med" len="med"/>
                      <a:tailEnd type="none" w="med" len="med"/>
                    </a:lnB>
                  </a:tcPr>
                </a:tc>
                <a:extLst>
                  <a:ext uri="{0D108BD9-81ED-4DB2-BD59-A6C34878D82A}">
                    <a16:rowId xmlns="" xmlns:a16="http://schemas.microsoft.com/office/drawing/2014/main" val="2506733003"/>
                  </a:ext>
                </a:extLst>
              </a:tr>
              <a:tr h="124731">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rowSpan="2" gridSpan="2">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部门</a:t>
                      </a:r>
                      <a:r>
                        <a:rPr lang="en-US" altLang="zh-CN" sz="600" b="0" i="0" u="none" strike="noStrike">
                          <a:solidFill>
                            <a:srgbClr val="F2F2F2"/>
                          </a:solidFill>
                          <a:effectLst/>
                          <a:latin typeface="宋体" panose="02010600030101010101" pitchFamily="2" charset="-122"/>
                          <a:ea typeface="宋体" panose="02010600030101010101" pitchFamily="2" charset="-122"/>
                        </a:rPr>
                        <a:t>/</a:t>
                      </a:r>
                      <a:br>
                        <a:rPr lang="en-US" altLang="zh-CN" sz="600" b="0" i="0" u="none" strike="noStrike">
                          <a:solidFill>
                            <a:srgbClr val="F2F2F2"/>
                          </a:solidFill>
                          <a:effectLst/>
                          <a:latin typeface="宋体" panose="02010600030101010101" pitchFamily="2" charset="-122"/>
                          <a:ea typeface="宋体" panose="02010600030101010101" pitchFamily="2" charset="-122"/>
                        </a:rPr>
                      </a:br>
                      <a:r>
                        <a:rPr lang="zh-CN" altLang="en-US" sz="600" b="0" i="0" u="none" strike="noStrike">
                          <a:solidFill>
                            <a:srgbClr val="F2F2F2"/>
                          </a:solidFill>
                          <a:effectLst/>
                          <a:latin typeface="宋体" panose="02010600030101010101" pitchFamily="2" charset="-122"/>
                          <a:ea typeface="宋体" panose="02010600030101010101" pitchFamily="2" charset="-122"/>
                        </a:rPr>
                        <a:t>项目：          </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2" hMerge="1">
                  <a:txBody>
                    <a:bodyPr/>
                    <a:lstStyle/>
                    <a:p>
                      <a:endParaRPr lang="zh-CN" altLang="en-US"/>
                    </a:p>
                  </a:txBody>
                  <a:tcPr/>
                </a:tc>
                <a:tc rowSpan="2" gridSpan="2">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事由：</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2" hMerge="1">
                  <a:txBody>
                    <a:bodyPr/>
                    <a:lstStyle/>
                    <a:p>
                      <a:endParaRPr lang="zh-CN" altLang="en-US"/>
                    </a:p>
                  </a:txBody>
                  <a:tcPr/>
                </a:tc>
                <a:tc gridSpan="3">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款项支付情况</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gridSpan="4">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款项支付方式</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rowSpan="2" gridSpan="4">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出纳审核人：</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2" hMerge="1">
                  <a:txBody>
                    <a:bodyPr/>
                    <a:lstStyle/>
                    <a:p>
                      <a:endParaRPr lang="zh-CN" altLang="en-US"/>
                    </a:p>
                  </a:txBody>
                  <a:tcPr/>
                </a:tc>
                <a:tc rowSpan="2" hMerge="1">
                  <a:txBody>
                    <a:bodyPr/>
                    <a:lstStyle/>
                    <a:p>
                      <a:endParaRPr lang="zh-CN" altLang="en-US"/>
                    </a:p>
                  </a:txBody>
                  <a:tcPr/>
                </a:tc>
                <a:tc rowSpan="2" hMerge="1">
                  <a:txBody>
                    <a:bodyPr/>
                    <a:lstStyle/>
                    <a:p>
                      <a:endParaRPr lang="zh-CN" altLang="en-US"/>
                    </a:p>
                  </a:txBody>
                  <a:tcPr/>
                </a:tc>
                <a:tc rowSpan="2" gridSpan="4">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财务复核人：</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rowSpan="2" hMerge="1">
                  <a:txBody>
                    <a:bodyPr/>
                    <a:lstStyle/>
                    <a:p>
                      <a:endParaRPr lang="zh-CN" altLang="en-US"/>
                    </a:p>
                  </a:txBody>
                  <a:tcPr/>
                </a:tc>
                <a:tc rowSpan="2" hMerge="1">
                  <a:txBody>
                    <a:bodyPr/>
                    <a:lstStyle/>
                    <a:p>
                      <a:endParaRPr lang="zh-CN" altLang="en-US"/>
                    </a:p>
                  </a:txBody>
                  <a:tcPr/>
                </a:tc>
                <a:tc rowSpan="2" hMerge="1">
                  <a:txBody>
                    <a:bodyPr/>
                    <a:lstStyle/>
                    <a:p>
                      <a:endParaRPr lang="zh-CN" altLang="en-US"/>
                    </a:p>
                  </a:txBody>
                  <a:tcPr/>
                </a:tc>
                <a:extLst>
                  <a:ext uri="{0D108BD9-81ED-4DB2-BD59-A6C34878D82A}">
                    <a16:rowId xmlns="" xmlns:a16="http://schemas.microsoft.com/office/drawing/2014/main" val="1707773749"/>
                  </a:ext>
                </a:extLst>
              </a:tr>
              <a:tr h="136610">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gridSpan="2" vMerge="1">
                  <a:txBody>
                    <a:bodyPr/>
                    <a:lstStyle/>
                    <a:p>
                      <a:endParaRPr lang="zh-CN" altLang="en-US"/>
                    </a:p>
                  </a:txBody>
                  <a:tcPr/>
                </a:tc>
                <a:tc hMerge="1" vMerge="1">
                  <a:txBody>
                    <a:bodyPr/>
                    <a:lstStyle/>
                    <a:p>
                      <a:endParaRPr lang="zh-CN" altLang="en-US"/>
                    </a:p>
                  </a:txBody>
                  <a:tcPr/>
                </a:tc>
                <a:tc gridSpan="2" vMerge="1">
                  <a:txBody>
                    <a:bodyPr/>
                    <a:lstStyle/>
                    <a:p>
                      <a:endParaRPr lang="zh-CN" altLang="en-US"/>
                    </a:p>
                  </a:txBody>
                  <a:tcPr/>
                </a:tc>
                <a:tc hMerge="1" vMerge="1">
                  <a:txBody>
                    <a:bodyPr/>
                    <a:lstStyle/>
                    <a:p>
                      <a:endParaRPr lang="zh-CN" altLang="en-US"/>
                    </a:p>
                  </a:txBody>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已付</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垫付</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未付</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支票</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现金</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电汇</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a:txBody>
                    <a:bodyPr/>
                    <a:lstStyle/>
                    <a:p>
                      <a:pPr algn="ctr" fontAlgn="ctr"/>
                      <a:r>
                        <a:rPr lang="zh-CN" altLang="en-US" sz="600" b="0" i="0" u="none" strike="noStrike">
                          <a:solidFill>
                            <a:srgbClr val="F2F2F2"/>
                          </a:solidFill>
                          <a:effectLst/>
                          <a:latin typeface="宋体" panose="02010600030101010101" pitchFamily="2" charset="-122"/>
                          <a:ea typeface="宋体" panose="02010600030101010101" pitchFamily="2" charset="-122"/>
                        </a:rPr>
                        <a:t>挂账</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gridSpan="4"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tc hMerge="1" vMerge="1">
                  <a:txBody>
                    <a:bodyPr/>
                    <a:lstStyle/>
                    <a:p>
                      <a:endParaRPr lang="zh-CN" altLang="en-US"/>
                    </a:p>
                  </a:txBody>
                  <a:tcPr/>
                </a:tc>
                <a:extLst>
                  <a:ext uri="{0D108BD9-81ED-4DB2-BD59-A6C34878D82A}">
                    <a16:rowId xmlns="" xmlns:a16="http://schemas.microsoft.com/office/drawing/2014/main" val="785094016"/>
                  </a:ext>
                </a:extLst>
              </a:tr>
              <a:tr h="262826">
                <a:tc>
                  <a:txBody>
                    <a:bodyPr/>
                    <a:lstStyle/>
                    <a:p>
                      <a:pPr algn="l" fontAlgn="b"/>
                      <a:r>
                        <a:rPr lang="zh-CN" altLang="en-US" sz="600" b="0" i="0" u="none" strike="noStrike">
                          <a:solidFill>
                            <a:srgbClr val="F2F2F2"/>
                          </a:solidFill>
                          <a:effectLst/>
                          <a:latin typeface="宋体" panose="02010600030101010101" pitchFamily="2" charset="-122"/>
                          <a:ea typeface="宋体" panose="02010600030101010101" pitchFamily="2" charset="-122"/>
                        </a:rPr>
                        <a:t>　</a:t>
                      </a:r>
                    </a:p>
                  </a:txBody>
                  <a:tcPr marL="0" marR="0" marT="0" marB="0" anchor="b">
                    <a:lnL>
                      <a:noFill/>
                    </a:lnL>
                    <a:lnR w="6350" cap="flat" cmpd="sng" algn="ctr">
                      <a:solidFill>
                        <a:srgbClr val="D9D9D9"/>
                      </a:solidFill>
                      <a:prstDash val="dot"/>
                      <a:round/>
                      <a:headEnd type="none" w="med" len="med"/>
                      <a:tailEnd type="none" w="med" len="med"/>
                    </a:lnR>
                    <a:lnT>
                      <a:noFill/>
                    </a:lnT>
                    <a:lnB>
                      <a:noFill/>
                    </a:lnB>
                  </a:tcPr>
                </a:tc>
                <a:tc>
                  <a:txBody>
                    <a:bodyPr/>
                    <a:lstStyle/>
                    <a:p>
                      <a:pPr algn="l" fontAlgn="b"/>
                      <a:endParaRPr lang="zh-CN" altLang="en-US" sz="600" b="0" i="0" u="none" strike="noStrike">
                        <a:solidFill>
                          <a:srgbClr val="000000"/>
                        </a:solidFill>
                        <a:effectLst/>
                        <a:latin typeface="宋体" panose="02010600030101010101" pitchFamily="2" charset="-122"/>
                        <a:ea typeface="宋体" panose="02010600030101010101" pitchFamily="2" charset="-122"/>
                      </a:endParaRPr>
                    </a:p>
                  </a:txBody>
                  <a:tcPr marL="0" marR="0" marT="0" marB="0" anchor="b">
                    <a:lnL w="6350" cap="flat" cmpd="sng" algn="ctr">
                      <a:solidFill>
                        <a:srgbClr val="D9D9D9"/>
                      </a:solidFill>
                      <a:prstDash val="dot"/>
                      <a:round/>
                      <a:headEnd type="none" w="med" len="med"/>
                      <a:tailEnd type="none" w="med" len="med"/>
                    </a:lnL>
                    <a:lnR w="6350" cap="flat" cmpd="sng" algn="ctr">
                      <a:solidFill>
                        <a:srgbClr val="D9D9D9"/>
                      </a:solidFill>
                      <a:prstDash val="solid"/>
                      <a:round/>
                      <a:headEnd type="none" w="med" len="med"/>
                      <a:tailEnd type="none" w="med" len="med"/>
                    </a:lnR>
                    <a:lnT>
                      <a:noFill/>
                    </a:lnT>
                    <a:lnB>
                      <a:noFill/>
                    </a:lnB>
                  </a:tcPr>
                </a:tc>
                <a:tc gridSpan="2">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单据数：</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gridSpan="2">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合计</a:t>
                      </a:r>
                      <a:br>
                        <a:rPr lang="zh-CN" altLang="en-US" sz="600" b="0" i="0" u="none" strike="noStrike">
                          <a:solidFill>
                            <a:srgbClr val="F2F2F2"/>
                          </a:solidFill>
                          <a:effectLst/>
                          <a:latin typeface="宋体" panose="02010600030101010101" pitchFamily="2" charset="-122"/>
                          <a:ea typeface="宋体" panose="02010600030101010101" pitchFamily="2" charset="-122"/>
                        </a:rPr>
                      </a:br>
                      <a:r>
                        <a:rPr lang="zh-CN" altLang="en-US" sz="600" b="0" i="0" u="none" strike="noStrike">
                          <a:solidFill>
                            <a:srgbClr val="F2F2F2"/>
                          </a:solidFill>
                          <a:effectLst/>
                          <a:latin typeface="宋体" panose="02010600030101010101" pitchFamily="2" charset="-122"/>
                          <a:ea typeface="宋体" panose="02010600030101010101" pitchFamily="2" charset="-122"/>
                        </a:rPr>
                        <a:t>金额：</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gridSpan="3">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经办人：</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gridSpan="4">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经办人</a:t>
                      </a:r>
                      <a:br>
                        <a:rPr lang="zh-CN" altLang="en-US" sz="600" b="0" i="0" u="none" strike="noStrike">
                          <a:solidFill>
                            <a:srgbClr val="F2F2F2"/>
                          </a:solidFill>
                          <a:effectLst/>
                          <a:latin typeface="宋体" panose="02010600030101010101" pitchFamily="2" charset="-122"/>
                          <a:ea typeface="宋体" panose="02010600030101010101" pitchFamily="2" charset="-122"/>
                        </a:rPr>
                      </a:br>
                      <a:r>
                        <a:rPr lang="zh-CN" altLang="en-US" sz="600" b="0" i="0" u="none" strike="noStrike">
                          <a:solidFill>
                            <a:srgbClr val="F2F2F2"/>
                          </a:solidFill>
                          <a:effectLst/>
                          <a:latin typeface="宋体" panose="02010600030101010101" pitchFamily="2" charset="-122"/>
                          <a:ea typeface="宋体" panose="02010600030101010101" pitchFamily="2" charset="-122"/>
                        </a:rPr>
                        <a:t>联系电话：</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4">
                  <a:txBody>
                    <a:bodyPr/>
                    <a:lstStyle/>
                    <a:p>
                      <a:pPr algn="l" fontAlgn="ctr"/>
                      <a:r>
                        <a:rPr lang="zh-CN" altLang="en-US" sz="600" b="0" i="0" u="none" strike="noStrike">
                          <a:solidFill>
                            <a:srgbClr val="F2F2F2"/>
                          </a:solidFill>
                          <a:effectLst/>
                          <a:latin typeface="宋体" panose="02010600030101010101" pitchFamily="2" charset="-122"/>
                          <a:ea typeface="宋体" panose="02010600030101010101" pitchFamily="2" charset="-122"/>
                        </a:rPr>
                        <a:t>经办部门</a:t>
                      </a:r>
                      <a:r>
                        <a:rPr lang="en-US" altLang="zh-CN" sz="600" b="0" i="0" u="none" strike="noStrike">
                          <a:solidFill>
                            <a:srgbClr val="F2F2F2"/>
                          </a:solidFill>
                          <a:effectLst/>
                          <a:latin typeface="宋体" panose="02010600030101010101" pitchFamily="2" charset="-122"/>
                          <a:ea typeface="宋体" panose="02010600030101010101" pitchFamily="2" charset="-122"/>
                        </a:rPr>
                        <a:t>/</a:t>
                      </a:r>
                      <a:br>
                        <a:rPr lang="en-US" altLang="zh-CN" sz="600" b="0" i="0" u="none" strike="noStrike">
                          <a:solidFill>
                            <a:srgbClr val="F2F2F2"/>
                          </a:solidFill>
                          <a:effectLst/>
                          <a:latin typeface="宋体" panose="02010600030101010101" pitchFamily="2" charset="-122"/>
                          <a:ea typeface="宋体" panose="02010600030101010101" pitchFamily="2" charset="-122"/>
                        </a:rPr>
                      </a:br>
                      <a:r>
                        <a:rPr lang="zh-CN" altLang="en-US" sz="600" b="0" i="0" u="none" strike="noStrike">
                          <a:solidFill>
                            <a:srgbClr val="F2F2F2"/>
                          </a:solidFill>
                          <a:effectLst/>
                          <a:latin typeface="宋体" panose="02010600030101010101" pitchFamily="2" charset="-122"/>
                          <a:ea typeface="宋体" panose="02010600030101010101" pitchFamily="2" charset="-122"/>
                        </a:rPr>
                        <a:t>项目负责人：</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gridSpan="4">
                  <a:txBody>
                    <a:bodyPr/>
                    <a:lstStyle/>
                    <a:p>
                      <a:pPr algn="l" fontAlgn="ctr"/>
                      <a:r>
                        <a:rPr lang="zh-CN" altLang="en-US" sz="600" b="0" i="0" u="none" strike="noStrike" dirty="0">
                          <a:solidFill>
                            <a:srgbClr val="F2F2F2"/>
                          </a:solidFill>
                          <a:effectLst/>
                          <a:latin typeface="宋体" panose="02010600030101010101" pitchFamily="2" charset="-122"/>
                          <a:ea typeface="宋体" panose="02010600030101010101" pitchFamily="2" charset="-122"/>
                        </a:rPr>
                        <a:t>分管部门</a:t>
                      </a:r>
                      <a:r>
                        <a:rPr lang="en-US" altLang="zh-CN" sz="600" b="0" i="0" u="none" strike="noStrike" dirty="0">
                          <a:solidFill>
                            <a:srgbClr val="F2F2F2"/>
                          </a:solidFill>
                          <a:effectLst/>
                          <a:latin typeface="宋体" panose="02010600030101010101" pitchFamily="2" charset="-122"/>
                          <a:ea typeface="宋体" panose="02010600030101010101" pitchFamily="2" charset="-122"/>
                        </a:rPr>
                        <a:t>/</a:t>
                      </a:r>
                      <a:br>
                        <a:rPr lang="en-US" altLang="zh-CN" sz="600" b="0" i="0" u="none" strike="noStrike" dirty="0">
                          <a:solidFill>
                            <a:srgbClr val="F2F2F2"/>
                          </a:solidFill>
                          <a:effectLst/>
                          <a:latin typeface="宋体" panose="02010600030101010101" pitchFamily="2" charset="-122"/>
                          <a:ea typeface="宋体" panose="02010600030101010101" pitchFamily="2" charset="-122"/>
                        </a:rPr>
                      </a:br>
                      <a:r>
                        <a:rPr lang="zh-CN" altLang="en-US" sz="600" b="0" i="0" u="none" strike="noStrike" dirty="0">
                          <a:solidFill>
                            <a:srgbClr val="F2F2F2"/>
                          </a:solidFill>
                          <a:effectLst/>
                          <a:latin typeface="宋体" panose="02010600030101010101" pitchFamily="2" charset="-122"/>
                          <a:ea typeface="宋体" panose="02010600030101010101" pitchFamily="2" charset="-122"/>
                        </a:rPr>
                        <a:t>区域负责人：</a:t>
                      </a:r>
                    </a:p>
                  </a:txBody>
                  <a:tcPr marL="0" marR="0" marT="0" marB="0" anchor="ctr">
                    <a:lnL w="6350" cap="flat" cmpd="sng" algn="ctr">
                      <a:solidFill>
                        <a:srgbClr val="D9D9D9"/>
                      </a:solidFill>
                      <a:prstDash val="solid"/>
                      <a:round/>
                      <a:headEnd type="none" w="med" len="med"/>
                      <a:tailEnd type="none" w="med" len="med"/>
                    </a:lnL>
                    <a:lnR w="6350" cap="flat" cmpd="sng" algn="ctr">
                      <a:solidFill>
                        <a:srgbClr val="D9D9D9"/>
                      </a:solidFill>
                      <a:prstDash val="solid"/>
                      <a:round/>
                      <a:headEnd type="none" w="med" len="med"/>
                      <a:tailEnd type="none" w="med" len="med"/>
                    </a:lnR>
                    <a:lnT w="6350" cap="flat" cmpd="sng" algn="ctr">
                      <a:solidFill>
                        <a:srgbClr val="D9D9D9"/>
                      </a:solidFill>
                      <a:prstDash val="solid"/>
                      <a:round/>
                      <a:headEnd type="none" w="med" len="med"/>
                      <a:tailEnd type="none" w="med" len="med"/>
                    </a:lnT>
                    <a:lnB w="6350" cap="flat" cmpd="sng" algn="ctr">
                      <a:solidFill>
                        <a:srgbClr val="D9D9D9"/>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 xmlns:a16="http://schemas.microsoft.com/office/drawing/2014/main" val="16075170"/>
                  </a:ext>
                </a:extLst>
              </a:tr>
            </a:tbl>
          </a:graphicData>
        </a:graphic>
      </p:graphicFrame>
      <p:sp>
        <p:nvSpPr>
          <p:cNvPr id="11" name="标题 4">
            <a:extLst>
              <a:ext uri="{FF2B5EF4-FFF2-40B4-BE49-F238E27FC236}">
                <a16:creationId xmlns="" xmlns:a16="http://schemas.microsoft.com/office/drawing/2014/main" id="{C9EADADE-77B6-5344-A176-1C99E6C0179D}"/>
              </a:ext>
            </a:extLst>
          </p:cNvPr>
          <p:cNvSpPr txBox="1">
            <a:spLocks/>
          </p:cNvSpPr>
          <p:nvPr/>
        </p:nvSpPr>
        <p:spPr>
          <a:xfrm>
            <a:off x="2771800" y="1725440"/>
            <a:ext cx="265697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发  票  粘  贴  单</a:t>
            </a:r>
          </a:p>
        </p:txBody>
      </p:sp>
      <p:sp>
        <p:nvSpPr>
          <p:cNvPr id="12" name="文本框 11">
            <a:extLst>
              <a:ext uri="{FF2B5EF4-FFF2-40B4-BE49-F238E27FC236}">
                <a16:creationId xmlns="" xmlns:a16="http://schemas.microsoft.com/office/drawing/2014/main" id="{FDDDB040-1AE5-464C-B22A-16BB00217CD0}"/>
              </a:ext>
            </a:extLst>
          </p:cNvPr>
          <p:cNvSpPr txBox="1"/>
          <p:nvPr/>
        </p:nvSpPr>
        <p:spPr>
          <a:xfrm>
            <a:off x="3244266" y="2300441"/>
            <a:ext cx="2634054" cy="369332"/>
          </a:xfrm>
          <a:prstGeom prst="rect">
            <a:avLst/>
          </a:prstGeom>
          <a:noFill/>
        </p:spPr>
        <p:txBody>
          <a:bodyPr wrap="none" rtlCol="0">
            <a:spAutoFit/>
          </a:bodyPr>
          <a:lstStyle/>
          <a:p>
            <a:r>
              <a:rPr kumimoji="1" lang="en-US" altLang="zh-CN" dirty="0">
                <a:solidFill>
                  <a:schemeClr val="bg1">
                    <a:lumMod val="85000"/>
                  </a:schemeClr>
                </a:solidFill>
                <a:latin typeface="+mj-ea"/>
                <a:ea typeface="+mj-ea"/>
              </a:rPr>
              <a:t>NO!!!</a:t>
            </a:r>
            <a:r>
              <a:rPr kumimoji="1" lang="zh-CN" altLang="en-US" dirty="0">
                <a:solidFill>
                  <a:schemeClr val="bg1">
                    <a:lumMod val="85000"/>
                  </a:schemeClr>
                </a:solidFill>
                <a:latin typeface="+mj-ea"/>
                <a:ea typeface="+mj-ea"/>
              </a:rPr>
              <a:t>不再填写分摊信息</a:t>
            </a:r>
          </a:p>
        </p:txBody>
      </p:sp>
      <p:sp>
        <p:nvSpPr>
          <p:cNvPr id="13" name="文本框 12">
            <a:extLst>
              <a:ext uri="{FF2B5EF4-FFF2-40B4-BE49-F238E27FC236}">
                <a16:creationId xmlns="" xmlns:a16="http://schemas.microsoft.com/office/drawing/2014/main" id="{F665B692-F116-B649-9E0A-3CC40E0CA856}"/>
              </a:ext>
            </a:extLst>
          </p:cNvPr>
          <p:cNvSpPr txBox="1"/>
          <p:nvPr/>
        </p:nvSpPr>
        <p:spPr>
          <a:xfrm>
            <a:off x="3407373" y="2719400"/>
            <a:ext cx="2634054" cy="369332"/>
          </a:xfrm>
          <a:prstGeom prst="rect">
            <a:avLst/>
          </a:prstGeom>
          <a:noFill/>
        </p:spPr>
        <p:txBody>
          <a:bodyPr wrap="none" rtlCol="0">
            <a:spAutoFit/>
          </a:bodyPr>
          <a:lstStyle/>
          <a:p>
            <a:r>
              <a:rPr kumimoji="1" lang="en-US" altLang="zh-CN" dirty="0">
                <a:solidFill>
                  <a:schemeClr val="bg1">
                    <a:lumMod val="85000"/>
                  </a:schemeClr>
                </a:solidFill>
                <a:latin typeface="+mj-ea"/>
                <a:ea typeface="+mj-ea"/>
              </a:rPr>
              <a:t>NO!!!</a:t>
            </a:r>
            <a:r>
              <a:rPr kumimoji="1" lang="zh-CN" altLang="en-US" dirty="0">
                <a:solidFill>
                  <a:schemeClr val="bg1">
                    <a:lumMod val="85000"/>
                  </a:schemeClr>
                </a:solidFill>
                <a:latin typeface="+mj-ea"/>
                <a:ea typeface="+mj-ea"/>
              </a:rPr>
              <a:t>不再填写分摊信息</a:t>
            </a:r>
          </a:p>
        </p:txBody>
      </p:sp>
      <p:sp>
        <p:nvSpPr>
          <p:cNvPr id="14" name="文本框 13">
            <a:extLst>
              <a:ext uri="{FF2B5EF4-FFF2-40B4-BE49-F238E27FC236}">
                <a16:creationId xmlns="" xmlns:a16="http://schemas.microsoft.com/office/drawing/2014/main" id="{6D486A64-DDFD-FA44-ABE4-6A84CE31C317}"/>
              </a:ext>
            </a:extLst>
          </p:cNvPr>
          <p:cNvSpPr txBox="1"/>
          <p:nvPr/>
        </p:nvSpPr>
        <p:spPr>
          <a:xfrm>
            <a:off x="3582804" y="3145141"/>
            <a:ext cx="2634054" cy="369332"/>
          </a:xfrm>
          <a:prstGeom prst="rect">
            <a:avLst/>
          </a:prstGeom>
          <a:noFill/>
        </p:spPr>
        <p:txBody>
          <a:bodyPr wrap="none" rtlCol="0">
            <a:spAutoFit/>
          </a:bodyPr>
          <a:lstStyle/>
          <a:p>
            <a:r>
              <a:rPr kumimoji="1" lang="en-US" altLang="zh-CN" dirty="0">
                <a:solidFill>
                  <a:schemeClr val="bg1">
                    <a:lumMod val="85000"/>
                  </a:schemeClr>
                </a:solidFill>
                <a:latin typeface="+mj-ea"/>
                <a:ea typeface="+mj-ea"/>
              </a:rPr>
              <a:t>NO!!!</a:t>
            </a:r>
            <a:r>
              <a:rPr kumimoji="1" lang="zh-CN" altLang="en-US" dirty="0">
                <a:solidFill>
                  <a:schemeClr val="bg1">
                    <a:lumMod val="85000"/>
                  </a:schemeClr>
                </a:solidFill>
                <a:latin typeface="+mj-ea"/>
                <a:ea typeface="+mj-ea"/>
              </a:rPr>
              <a:t>不再填写分摊信息</a:t>
            </a:r>
          </a:p>
        </p:txBody>
      </p:sp>
    </p:spTree>
    <p:extLst>
      <p:ext uri="{BB962C8B-B14F-4D97-AF65-F5344CB8AC3E}">
        <p14:creationId xmlns:p14="http://schemas.microsoft.com/office/powerpoint/2010/main" val="1060295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 xmlns:a16="http://schemas.microsoft.com/office/drawing/2014/main" id="{67BB2963-A283-9A4A-9FA5-1577F46A6696}"/>
              </a:ext>
            </a:extLst>
          </p:cNvPr>
          <p:cNvSpPr>
            <a:spLocks noGrp="1"/>
          </p:cNvSpPr>
          <p:nvPr>
            <p:ph type="title"/>
          </p:nvPr>
        </p:nvSpPr>
        <p:spPr>
          <a:xfrm>
            <a:off x="1130449" y="596989"/>
            <a:ext cx="6465887" cy="400110"/>
          </a:xfrm>
        </p:spPr>
        <p:txBody>
          <a:bodyPr/>
          <a:lstStyle/>
          <a:p>
            <a:r>
              <a:rPr lang="zh-CN" altLang="en-US" dirty="0"/>
              <a:t>答疑：金蝶合同管理如何发起续签合同及补充合同？</a:t>
            </a:r>
          </a:p>
        </p:txBody>
      </p:sp>
      <p:pic>
        <p:nvPicPr>
          <p:cNvPr id="8" name="图片 7" descr="续签1">
            <a:extLst>
              <a:ext uri="{FF2B5EF4-FFF2-40B4-BE49-F238E27FC236}">
                <a16:creationId xmlns="" xmlns:a16="http://schemas.microsoft.com/office/drawing/2014/main" id="{7B20C7FE-F151-D248-AC85-00DF982E7405}"/>
              </a:ext>
            </a:extLst>
          </p:cNvPr>
          <p:cNvPicPr>
            <a:picLocks noChangeAspect="1"/>
          </p:cNvPicPr>
          <p:nvPr/>
        </p:nvPicPr>
        <p:blipFill>
          <a:blip r:embed="rId3"/>
          <a:stretch>
            <a:fillRect/>
          </a:stretch>
        </p:blipFill>
        <p:spPr>
          <a:xfrm>
            <a:off x="755576" y="1131590"/>
            <a:ext cx="7274768" cy="2520280"/>
          </a:xfrm>
          <a:prstGeom prst="rect">
            <a:avLst/>
          </a:prstGeom>
        </p:spPr>
      </p:pic>
      <p:pic>
        <p:nvPicPr>
          <p:cNvPr id="9" name="图片 8" descr="续签2">
            <a:extLst>
              <a:ext uri="{FF2B5EF4-FFF2-40B4-BE49-F238E27FC236}">
                <a16:creationId xmlns="" xmlns:a16="http://schemas.microsoft.com/office/drawing/2014/main" id="{AB44D171-BB9D-924F-B511-83870CC51336}"/>
              </a:ext>
            </a:extLst>
          </p:cNvPr>
          <p:cNvPicPr>
            <a:picLocks noChangeAspect="1"/>
          </p:cNvPicPr>
          <p:nvPr/>
        </p:nvPicPr>
        <p:blipFill>
          <a:blip r:embed="rId4"/>
          <a:stretch>
            <a:fillRect/>
          </a:stretch>
        </p:blipFill>
        <p:spPr>
          <a:xfrm>
            <a:off x="5220072" y="1130178"/>
            <a:ext cx="1874263" cy="2520279"/>
          </a:xfrm>
          <a:prstGeom prst="rect">
            <a:avLst/>
          </a:prstGeom>
        </p:spPr>
      </p:pic>
      <p:sp>
        <p:nvSpPr>
          <p:cNvPr id="15" name="文本框 14">
            <a:extLst>
              <a:ext uri="{FF2B5EF4-FFF2-40B4-BE49-F238E27FC236}">
                <a16:creationId xmlns="" xmlns:a16="http://schemas.microsoft.com/office/drawing/2014/main" id="{BF998769-09F7-F84E-B669-48F381C2A85F}"/>
              </a:ext>
            </a:extLst>
          </p:cNvPr>
          <p:cNvSpPr txBox="1"/>
          <p:nvPr/>
        </p:nvSpPr>
        <p:spPr>
          <a:xfrm>
            <a:off x="1763688" y="3939902"/>
            <a:ext cx="5922690" cy="700192"/>
          </a:xfrm>
          <a:prstGeom prst="rect">
            <a:avLst/>
          </a:prstGeom>
          <a:noFill/>
        </p:spPr>
        <p:txBody>
          <a:bodyPr wrap="square" rtlCol="0">
            <a:spAutoFit/>
          </a:bodyPr>
          <a:lstStyle/>
          <a:p>
            <a:pPr>
              <a:lnSpc>
                <a:spcPct val="150000"/>
              </a:lnSpc>
            </a:pPr>
            <a:r>
              <a:rPr lang="zh-CN" altLang="en-US" sz="1400" dirty="0">
                <a:solidFill>
                  <a:schemeClr val="bg1">
                    <a:lumMod val="85000"/>
                  </a:schemeClr>
                </a:solidFill>
              </a:rPr>
              <a:t>合同管理模块，在原主合同基础上，点击续签，即可生成合同续签或合同补充，之后的填写同合同会签单填写。</a:t>
            </a:r>
          </a:p>
        </p:txBody>
      </p:sp>
    </p:spTree>
    <p:extLst>
      <p:ext uri="{BB962C8B-B14F-4D97-AF65-F5344CB8AC3E}">
        <p14:creationId xmlns:p14="http://schemas.microsoft.com/office/powerpoint/2010/main" val="696869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194469" y="661447"/>
            <a:ext cx="2134874" cy="893316"/>
            <a:chOff x="1706467" y="941888"/>
            <a:chExt cx="1657123" cy="693406"/>
          </a:xfrm>
        </p:grpSpPr>
        <p:pic>
          <p:nvPicPr>
            <p:cNvPr id="14" name="Picture 8" descr="C:\Users\ABC\Desktop\GR-010 (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06467" y="941888"/>
              <a:ext cx="1657123" cy="693406"/>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2038653" y="1153770"/>
              <a:ext cx="581326" cy="334461"/>
            </a:xfrm>
            <a:prstGeom prst="rect">
              <a:avLst/>
            </a:prstGeom>
          </p:spPr>
          <p:txBody>
            <a:bodyPr wrap="none">
              <a:spAutoFit/>
            </a:bodyPr>
            <a:lstStyle/>
            <a:p>
              <a:r>
                <a:rPr lang="zh-CN" altLang="en-US" sz="2200" dirty="0">
                  <a:solidFill>
                    <a:prstClr val="white">
                      <a:alpha val="70000"/>
                    </a:prstClr>
                  </a:solidFill>
                  <a:latin typeface="方正卡通简体"/>
                  <a:ea typeface="方正卡通简体"/>
                </a:rPr>
                <a:t>目录</a:t>
              </a:r>
            </a:p>
          </p:txBody>
        </p:sp>
      </p:grpSp>
      <p:sp>
        <p:nvSpPr>
          <p:cNvPr id="21" name="TextBox 20"/>
          <p:cNvSpPr txBox="1"/>
          <p:nvPr/>
        </p:nvSpPr>
        <p:spPr>
          <a:xfrm>
            <a:off x="3015413" y="1472613"/>
            <a:ext cx="1569660"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zh-CN" altLang="en-US" dirty="0"/>
              <a:t>一、票据管理</a:t>
            </a:r>
            <a:endParaRPr lang="en-US" altLang="zh-CN" dirty="0"/>
          </a:p>
        </p:txBody>
      </p:sp>
      <p:sp>
        <p:nvSpPr>
          <p:cNvPr id="26" name="TextBox 25"/>
          <p:cNvSpPr txBox="1"/>
          <p:nvPr/>
        </p:nvSpPr>
        <p:spPr>
          <a:xfrm>
            <a:off x="3302651" y="1982496"/>
            <a:ext cx="1935145"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1</a:t>
            </a:r>
            <a:r>
              <a:rPr lang="zh-CN" altLang="en-US" dirty="0"/>
              <a:t>、票据管理红线</a:t>
            </a:r>
          </a:p>
        </p:txBody>
      </p:sp>
      <p:sp>
        <p:nvSpPr>
          <p:cNvPr id="27" name="TextBox 26"/>
          <p:cNvSpPr txBox="1"/>
          <p:nvPr/>
        </p:nvSpPr>
        <p:spPr>
          <a:xfrm>
            <a:off x="3335026" y="2479854"/>
            <a:ext cx="1935145"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2</a:t>
            </a:r>
            <a:r>
              <a:rPr lang="zh-CN" altLang="en-US" dirty="0"/>
              <a:t>、票据使用要点</a:t>
            </a:r>
          </a:p>
        </p:txBody>
      </p:sp>
      <p:sp>
        <p:nvSpPr>
          <p:cNvPr id="28" name="TextBox 27"/>
          <p:cNvSpPr txBox="1"/>
          <p:nvPr/>
        </p:nvSpPr>
        <p:spPr>
          <a:xfrm>
            <a:off x="3302163" y="2983909"/>
            <a:ext cx="2000869" cy="369332"/>
          </a:xfrm>
          <a:prstGeom prst="rect">
            <a:avLst/>
          </a:prstGeom>
          <a:noFill/>
        </p:spPr>
        <p:txBody>
          <a:bodyPr wrap="none" rtlCol="0">
            <a:spAutoFit/>
          </a:bodyPr>
          <a:lstStyle>
            <a:defPPr>
              <a:defRPr lang="zh-CN"/>
            </a:defPPr>
            <a:lvl1pPr algn="ctr">
              <a:defRPr>
                <a:solidFill>
                  <a:schemeClr val="bg1">
                    <a:alpha val="70000"/>
                  </a:schemeClr>
                </a:solidFill>
                <a:latin typeface="+mj-ea"/>
                <a:ea typeface="+mj-ea"/>
              </a:defRPr>
            </a:lvl1pPr>
          </a:lstStyle>
          <a:p>
            <a:r>
              <a:rPr lang="en-US" altLang="zh-CN" dirty="0"/>
              <a:t>3</a:t>
            </a:r>
            <a:r>
              <a:rPr lang="zh-CN" altLang="en-US" dirty="0"/>
              <a:t>、相关问题答疑</a:t>
            </a:r>
          </a:p>
        </p:txBody>
      </p:sp>
      <p:grpSp>
        <p:nvGrpSpPr>
          <p:cNvPr id="2" name="组合 1"/>
          <p:cNvGrpSpPr/>
          <p:nvPr/>
        </p:nvGrpSpPr>
        <p:grpSpPr>
          <a:xfrm>
            <a:off x="2771800" y="1860962"/>
            <a:ext cx="3960440" cy="1512168"/>
            <a:chOff x="2267744" y="1860962"/>
            <a:chExt cx="5040560" cy="1512168"/>
          </a:xfrm>
        </p:grpSpPr>
        <p:cxnSp>
          <p:nvCxnSpPr>
            <p:cNvPr id="22" name="直接连接符 21"/>
            <p:cNvCxnSpPr/>
            <p:nvPr/>
          </p:nvCxnSpPr>
          <p:spPr>
            <a:xfrm>
              <a:off x="2267744" y="2365018"/>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267744" y="2869074"/>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2267744" y="3373130"/>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267744" y="1860962"/>
              <a:ext cx="5040560"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3073" name="Freeform 6"/>
          <p:cNvSpPr>
            <a:spLocks noEditPoints="1"/>
          </p:cNvSpPr>
          <p:nvPr/>
        </p:nvSpPr>
        <p:spPr bwMode="auto">
          <a:xfrm>
            <a:off x="714355" y="1104148"/>
            <a:ext cx="459577" cy="294562"/>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84" name="Freeform 19"/>
          <p:cNvSpPr>
            <a:spLocks noEditPoints="1"/>
          </p:cNvSpPr>
          <p:nvPr/>
        </p:nvSpPr>
        <p:spPr bwMode="auto">
          <a:xfrm>
            <a:off x="1516916" y="1546285"/>
            <a:ext cx="184346" cy="214946"/>
          </a:xfrm>
          <a:custGeom>
            <a:avLst/>
            <a:gdLst>
              <a:gd name="T0" fmla="*/ 27 w 59"/>
              <a:gd name="T1" fmla="*/ 65 h 69"/>
              <a:gd name="T2" fmla="*/ 26 w 59"/>
              <a:gd name="T3" fmla="*/ 50 h 69"/>
              <a:gd name="T4" fmla="*/ 12 w 59"/>
              <a:gd name="T5" fmla="*/ 56 h 69"/>
              <a:gd name="T6" fmla="*/ 14 w 59"/>
              <a:gd name="T7" fmla="*/ 36 h 69"/>
              <a:gd name="T8" fmla="*/ 3 w 59"/>
              <a:gd name="T9" fmla="*/ 21 h 69"/>
              <a:gd name="T10" fmla="*/ 7 w 59"/>
              <a:gd name="T11" fmla="*/ 17 h 69"/>
              <a:gd name="T12" fmla="*/ 22 w 59"/>
              <a:gd name="T13" fmla="*/ 21 h 69"/>
              <a:gd name="T14" fmla="*/ 27 w 59"/>
              <a:gd name="T15" fmla="*/ 2 h 69"/>
              <a:gd name="T16" fmla="*/ 35 w 59"/>
              <a:gd name="T17" fmla="*/ 14 h 69"/>
              <a:gd name="T18" fmla="*/ 50 w 59"/>
              <a:gd name="T19" fmla="*/ 9 h 69"/>
              <a:gd name="T20" fmla="*/ 48 w 59"/>
              <a:gd name="T21" fmla="*/ 21 h 69"/>
              <a:gd name="T22" fmla="*/ 59 w 59"/>
              <a:gd name="T23" fmla="*/ 25 h 69"/>
              <a:gd name="T24" fmla="*/ 49 w 59"/>
              <a:gd name="T25" fmla="*/ 36 h 69"/>
              <a:gd name="T26" fmla="*/ 56 w 59"/>
              <a:gd name="T27" fmla="*/ 51 h 69"/>
              <a:gd name="T28" fmla="*/ 39 w 59"/>
              <a:gd name="T29" fmla="*/ 49 h 69"/>
              <a:gd name="T30" fmla="*/ 27 w 59"/>
              <a:gd name="T31" fmla="*/ 65 h 69"/>
              <a:gd name="T32" fmla="*/ 33 w 59"/>
              <a:gd name="T33" fmla="*/ 40 h 69"/>
              <a:gd name="T34" fmla="*/ 31 w 59"/>
              <a:gd name="T35" fmla="*/ 63 h 69"/>
              <a:gd name="T36" fmla="*/ 33 w 59"/>
              <a:gd name="T37" fmla="*/ 40 h 69"/>
              <a:gd name="T38" fmla="*/ 30 w 59"/>
              <a:gd name="T39" fmla="*/ 36 h 69"/>
              <a:gd name="T40" fmla="*/ 20 w 59"/>
              <a:gd name="T41" fmla="*/ 38 h 69"/>
              <a:gd name="T42" fmla="*/ 12 w 59"/>
              <a:gd name="T43" fmla="*/ 53 h 69"/>
              <a:gd name="T44" fmla="*/ 30 w 59"/>
              <a:gd name="T45" fmla="*/ 36 h 69"/>
              <a:gd name="T46" fmla="*/ 46 w 59"/>
              <a:gd name="T47" fmla="*/ 51 h 69"/>
              <a:gd name="T48" fmla="*/ 54 w 59"/>
              <a:gd name="T49" fmla="*/ 47 h 69"/>
              <a:gd name="T50" fmla="*/ 37 w 59"/>
              <a:gd name="T51" fmla="*/ 37 h 69"/>
              <a:gd name="T52" fmla="*/ 46 w 59"/>
              <a:gd name="T53" fmla="*/ 51 h 69"/>
              <a:gd name="T54" fmla="*/ 30 w 59"/>
              <a:gd name="T55" fmla="*/ 33 h 69"/>
              <a:gd name="T56" fmla="*/ 6 w 59"/>
              <a:gd name="T57" fmla="*/ 23 h 69"/>
              <a:gd name="T58" fmla="*/ 30 w 59"/>
              <a:gd name="T59" fmla="*/ 33 h 69"/>
              <a:gd name="T60" fmla="*/ 56 w 59"/>
              <a:gd name="T61" fmla="*/ 28 h 69"/>
              <a:gd name="T62" fmla="*/ 51 w 59"/>
              <a:gd name="T63" fmla="*/ 23 h 69"/>
              <a:gd name="T64" fmla="*/ 39 w 59"/>
              <a:gd name="T65" fmla="*/ 34 h 69"/>
              <a:gd name="T66" fmla="*/ 56 w 59"/>
              <a:gd name="T67" fmla="*/ 28 h 69"/>
              <a:gd name="T68" fmla="*/ 36 w 59"/>
              <a:gd name="T69" fmla="*/ 29 h 69"/>
              <a:gd name="T70" fmla="*/ 37 w 59"/>
              <a:gd name="T71" fmla="*/ 29 h 69"/>
              <a:gd name="T72" fmla="*/ 47 w 59"/>
              <a:gd name="T73" fmla="*/ 10 h 69"/>
              <a:gd name="T74" fmla="*/ 36 w 59"/>
              <a:gd name="T75" fmla="*/ 29 h 69"/>
              <a:gd name="T76" fmla="*/ 24 w 59"/>
              <a:gd name="T77" fmla="*/ 5 h 69"/>
              <a:gd name="T78" fmla="*/ 32 w 59"/>
              <a:gd name="T79" fmla="*/ 29 h 69"/>
              <a:gd name="T80" fmla="*/ 24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27" y="65"/>
                </a:moveTo>
                <a:cubicBezTo>
                  <a:pt x="25" y="61"/>
                  <a:pt x="25" y="55"/>
                  <a:pt x="26" y="50"/>
                </a:cubicBezTo>
                <a:cubicBezTo>
                  <a:pt x="22" y="51"/>
                  <a:pt x="18" y="58"/>
                  <a:pt x="12" y="56"/>
                </a:cubicBezTo>
                <a:cubicBezTo>
                  <a:pt x="3" y="54"/>
                  <a:pt x="8" y="39"/>
                  <a:pt x="14" y="36"/>
                </a:cubicBezTo>
                <a:cubicBezTo>
                  <a:pt x="7" y="35"/>
                  <a:pt x="0" y="29"/>
                  <a:pt x="3" y="21"/>
                </a:cubicBezTo>
                <a:cubicBezTo>
                  <a:pt x="5" y="19"/>
                  <a:pt x="7" y="19"/>
                  <a:pt x="7" y="17"/>
                </a:cubicBezTo>
                <a:cubicBezTo>
                  <a:pt x="14" y="15"/>
                  <a:pt x="19" y="18"/>
                  <a:pt x="22" y="21"/>
                </a:cubicBezTo>
                <a:cubicBezTo>
                  <a:pt x="19" y="17"/>
                  <a:pt x="16" y="0"/>
                  <a:pt x="27" y="2"/>
                </a:cubicBezTo>
                <a:cubicBezTo>
                  <a:pt x="31" y="3"/>
                  <a:pt x="33" y="9"/>
                  <a:pt x="35" y="14"/>
                </a:cubicBezTo>
                <a:cubicBezTo>
                  <a:pt x="37" y="8"/>
                  <a:pt x="44" y="0"/>
                  <a:pt x="50" y="9"/>
                </a:cubicBezTo>
                <a:cubicBezTo>
                  <a:pt x="50" y="14"/>
                  <a:pt x="49" y="18"/>
                  <a:pt x="48" y="21"/>
                </a:cubicBezTo>
                <a:cubicBezTo>
                  <a:pt x="53" y="19"/>
                  <a:pt x="57" y="22"/>
                  <a:pt x="59" y="25"/>
                </a:cubicBezTo>
                <a:cubicBezTo>
                  <a:pt x="59" y="32"/>
                  <a:pt x="54" y="34"/>
                  <a:pt x="49" y="36"/>
                </a:cubicBezTo>
                <a:cubicBezTo>
                  <a:pt x="53" y="40"/>
                  <a:pt x="59" y="43"/>
                  <a:pt x="56" y="51"/>
                </a:cubicBezTo>
                <a:cubicBezTo>
                  <a:pt x="52" y="55"/>
                  <a:pt x="41" y="54"/>
                  <a:pt x="39" y="49"/>
                </a:cubicBezTo>
                <a:cubicBezTo>
                  <a:pt x="39" y="58"/>
                  <a:pt x="37" y="69"/>
                  <a:pt x="27" y="65"/>
                </a:cubicBezTo>
                <a:close/>
                <a:moveTo>
                  <a:pt x="33" y="40"/>
                </a:moveTo>
                <a:cubicBezTo>
                  <a:pt x="30" y="46"/>
                  <a:pt x="25" y="58"/>
                  <a:pt x="31" y="63"/>
                </a:cubicBezTo>
                <a:cubicBezTo>
                  <a:pt x="38" y="61"/>
                  <a:pt x="37" y="45"/>
                  <a:pt x="33" y="40"/>
                </a:cubicBezTo>
                <a:close/>
                <a:moveTo>
                  <a:pt x="30" y="36"/>
                </a:moveTo>
                <a:cubicBezTo>
                  <a:pt x="27" y="39"/>
                  <a:pt x="23" y="37"/>
                  <a:pt x="20" y="38"/>
                </a:cubicBezTo>
                <a:cubicBezTo>
                  <a:pt x="13" y="39"/>
                  <a:pt x="8" y="47"/>
                  <a:pt x="12" y="53"/>
                </a:cubicBezTo>
                <a:cubicBezTo>
                  <a:pt x="22" y="52"/>
                  <a:pt x="29" y="45"/>
                  <a:pt x="30" y="36"/>
                </a:cubicBezTo>
                <a:close/>
                <a:moveTo>
                  <a:pt x="46" y="51"/>
                </a:moveTo>
                <a:cubicBezTo>
                  <a:pt x="51" y="52"/>
                  <a:pt x="54" y="50"/>
                  <a:pt x="54" y="47"/>
                </a:cubicBezTo>
                <a:cubicBezTo>
                  <a:pt x="54" y="41"/>
                  <a:pt x="44" y="37"/>
                  <a:pt x="37" y="37"/>
                </a:cubicBezTo>
                <a:cubicBezTo>
                  <a:pt x="39" y="42"/>
                  <a:pt x="41" y="49"/>
                  <a:pt x="46" y="51"/>
                </a:cubicBezTo>
                <a:close/>
                <a:moveTo>
                  <a:pt x="30" y="33"/>
                </a:moveTo>
                <a:cubicBezTo>
                  <a:pt x="25" y="27"/>
                  <a:pt x="14" y="15"/>
                  <a:pt x="6" y="23"/>
                </a:cubicBezTo>
                <a:cubicBezTo>
                  <a:pt x="6" y="36"/>
                  <a:pt x="20" y="35"/>
                  <a:pt x="30" y="33"/>
                </a:cubicBezTo>
                <a:close/>
                <a:moveTo>
                  <a:pt x="56" y="28"/>
                </a:moveTo>
                <a:cubicBezTo>
                  <a:pt x="56" y="26"/>
                  <a:pt x="53" y="23"/>
                  <a:pt x="51" y="23"/>
                </a:cubicBezTo>
                <a:cubicBezTo>
                  <a:pt x="46" y="23"/>
                  <a:pt x="40" y="31"/>
                  <a:pt x="39" y="34"/>
                </a:cubicBezTo>
                <a:cubicBezTo>
                  <a:pt x="44" y="34"/>
                  <a:pt x="56" y="34"/>
                  <a:pt x="56" y="28"/>
                </a:cubicBezTo>
                <a:close/>
                <a:moveTo>
                  <a:pt x="36" y="29"/>
                </a:moveTo>
                <a:cubicBezTo>
                  <a:pt x="36" y="29"/>
                  <a:pt x="36" y="29"/>
                  <a:pt x="37" y="29"/>
                </a:cubicBezTo>
                <a:cubicBezTo>
                  <a:pt x="41" y="24"/>
                  <a:pt x="48" y="19"/>
                  <a:pt x="47" y="10"/>
                </a:cubicBezTo>
                <a:cubicBezTo>
                  <a:pt x="37" y="5"/>
                  <a:pt x="38" y="21"/>
                  <a:pt x="36" y="29"/>
                </a:cubicBezTo>
                <a:close/>
                <a:moveTo>
                  <a:pt x="24" y="5"/>
                </a:moveTo>
                <a:cubicBezTo>
                  <a:pt x="19" y="15"/>
                  <a:pt x="29" y="23"/>
                  <a:pt x="32" y="29"/>
                </a:cubicBezTo>
                <a:cubicBezTo>
                  <a:pt x="32" y="19"/>
                  <a:pt x="33" y="7"/>
                  <a:pt x="24" y="5"/>
                </a:cubicBezTo>
                <a:close/>
              </a:path>
            </a:pathLst>
          </a:custGeom>
          <a:solidFill>
            <a:srgbClr val="F5F5F5">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085" name="Group 24"/>
          <p:cNvGrpSpPr>
            <a:grpSpLocks noChangeAspect="1"/>
          </p:cNvGrpSpPr>
          <p:nvPr/>
        </p:nvGrpSpPr>
        <p:grpSpPr bwMode="auto">
          <a:xfrm>
            <a:off x="1077663" y="515397"/>
            <a:ext cx="338138" cy="355600"/>
            <a:chOff x="2472" y="305"/>
            <a:chExt cx="213" cy="224"/>
          </a:xfrm>
          <a:solidFill>
            <a:srgbClr val="FFFFFF">
              <a:alpha val="50196"/>
            </a:srgbClr>
          </a:solidFill>
        </p:grpSpPr>
        <p:sp>
          <p:nvSpPr>
            <p:cNvPr id="3088" name="Freeform 25"/>
            <p:cNvSpPr>
              <a:spLocks noEditPoints="1"/>
            </p:cNvSpPr>
            <p:nvPr/>
          </p:nvSpPr>
          <p:spPr bwMode="auto">
            <a:xfrm>
              <a:off x="2586" y="437"/>
              <a:ext cx="99" cy="92"/>
            </a:xfrm>
            <a:custGeom>
              <a:avLst/>
              <a:gdLst>
                <a:gd name="T0" fmla="*/ 14 w 42"/>
                <a:gd name="T1" fmla="*/ 25 h 39"/>
                <a:gd name="T2" fmla="*/ 15 w 42"/>
                <a:gd name="T3" fmla="*/ 0 h 39"/>
                <a:gd name="T4" fmla="*/ 37 w 42"/>
                <a:gd name="T5" fmla="*/ 11 h 39"/>
                <a:gd name="T6" fmla="*/ 35 w 42"/>
                <a:gd name="T7" fmla="*/ 35 h 39"/>
                <a:gd name="T8" fmla="*/ 31 w 42"/>
                <a:gd name="T9" fmla="*/ 33 h 39"/>
                <a:gd name="T10" fmla="*/ 29 w 42"/>
                <a:gd name="T11" fmla="*/ 28 h 39"/>
                <a:gd name="T12" fmla="*/ 39 w 42"/>
                <a:gd name="T13" fmla="*/ 12 h 39"/>
                <a:gd name="T14" fmla="*/ 29 w 42"/>
                <a:gd name="T15" fmla="*/ 31 h 39"/>
                <a:gd name="T16" fmla="*/ 29 w 42"/>
                <a:gd name="T17" fmla="*/ 29 h 39"/>
                <a:gd name="T18" fmla="*/ 37 w 42"/>
                <a:gd name="T19" fmla="*/ 14 h 39"/>
                <a:gd name="T20" fmla="*/ 32 w 42"/>
                <a:gd name="T21" fmla="*/ 18 h 39"/>
                <a:gd name="T22" fmla="*/ 28 w 42"/>
                <a:gd name="T23" fmla="*/ 23 h 39"/>
                <a:gd name="T24" fmla="*/ 32 w 42"/>
                <a:gd name="T25" fmla="*/ 18 h 39"/>
                <a:gd name="T26" fmla="*/ 27 w 42"/>
                <a:gd name="T27" fmla="*/ 25 h 39"/>
                <a:gd name="T28" fmla="*/ 26 w 42"/>
                <a:gd name="T29" fmla="*/ 26 h 39"/>
                <a:gd name="T30" fmla="*/ 29 w 42"/>
                <a:gd name="T31" fmla="*/ 18 h 39"/>
                <a:gd name="T32" fmla="*/ 31 w 42"/>
                <a:gd name="T33" fmla="*/ 13 h 39"/>
                <a:gd name="T34" fmla="*/ 23 w 42"/>
                <a:gd name="T35" fmla="*/ 29 h 39"/>
                <a:gd name="T36" fmla="*/ 27 w 42"/>
                <a:gd name="T37" fmla="*/ 21 h 39"/>
                <a:gd name="T38" fmla="*/ 22 w 42"/>
                <a:gd name="T39" fmla="*/ 24 h 39"/>
                <a:gd name="T40" fmla="*/ 26 w 42"/>
                <a:gd name="T41" fmla="*/ 16 h 39"/>
                <a:gd name="T42" fmla="*/ 23 w 42"/>
                <a:gd name="T43" fmla="*/ 23 h 39"/>
                <a:gd name="T44" fmla="*/ 29 w 42"/>
                <a:gd name="T45" fmla="*/ 15 h 39"/>
                <a:gd name="T46" fmla="*/ 28 w 42"/>
                <a:gd name="T47" fmla="*/ 13 h 39"/>
                <a:gd name="T48" fmla="*/ 20 w 42"/>
                <a:gd name="T49" fmla="*/ 30 h 39"/>
                <a:gd name="T50" fmla="*/ 22 w 42"/>
                <a:gd name="T51" fmla="*/ 26 h 39"/>
                <a:gd name="T52" fmla="*/ 21 w 42"/>
                <a:gd name="T53" fmla="*/ 18 h 39"/>
                <a:gd name="T54" fmla="*/ 15 w 42"/>
                <a:gd name="T55" fmla="*/ 37 h 39"/>
                <a:gd name="T56" fmla="*/ 23 w 42"/>
                <a:gd name="T57" fmla="*/ 18 h 39"/>
                <a:gd name="T58" fmla="*/ 23 w 42"/>
                <a:gd name="T59" fmla="*/ 22 h 39"/>
                <a:gd name="T60" fmla="*/ 19 w 42"/>
                <a:gd name="T61" fmla="*/ 30 h 39"/>
                <a:gd name="T62" fmla="*/ 26 w 42"/>
                <a:gd name="T63" fmla="*/ 14 h 39"/>
                <a:gd name="T64" fmla="*/ 16 w 42"/>
                <a:gd name="T65" fmla="*/ 33 h 39"/>
                <a:gd name="T66" fmla="*/ 15 w 42"/>
                <a:gd name="T67" fmla="*/ 35 h 39"/>
                <a:gd name="T68" fmla="*/ 16 w 42"/>
                <a:gd name="T69" fmla="*/ 31 h 39"/>
                <a:gd name="T70" fmla="*/ 17 w 42"/>
                <a:gd name="T71" fmla="*/ 27 h 39"/>
                <a:gd name="T72" fmla="*/ 23 w 42"/>
                <a:gd name="T73" fmla="*/ 14 h 39"/>
                <a:gd name="T74" fmla="*/ 16 w 42"/>
                <a:gd name="T75" fmla="*/ 17 h 39"/>
                <a:gd name="T76" fmla="*/ 21 w 42"/>
                <a:gd name="T77" fmla="*/ 10 h 39"/>
                <a:gd name="T78" fmla="*/ 15 w 42"/>
                <a:gd name="T79" fmla="*/ 21 h 39"/>
                <a:gd name="T80" fmla="*/ 15 w 42"/>
                <a:gd name="T81" fmla="*/ 20 h 39"/>
                <a:gd name="T82" fmla="*/ 16 w 42"/>
                <a:gd name="T83" fmla="*/ 14 h 39"/>
                <a:gd name="T84" fmla="*/ 14 w 42"/>
                <a:gd name="T85" fmla="*/ 23 h 39"/>
                <a:gd name="T86" fmla="*/ 19 w 42"/>
                <a:gd name="T87" fmla="*/ 12 h 39"/>
                <a:gd name="T88" fmla="*/ 19 w 42"/>
                <a:gd name="T89" fmla="*/ 10 h 39"/>
                <a:gd name="T90" fmla="*/ 16 w 42"/>
                <a:gd name="T91" fmla="*/ 16 h 39"/>
                <a:gd name="T92" fmla="*/ 16 w 42"/>
                <a:gd name="T93" fmla="*/ 10 h 39"/>
                <a:gd name="T94" fmla="*/ 12 w 42"/>
                <a:gd name="T95" fmla="*/ 17 h 39"/>
                <a:gd name="T96" fmla="*/ 11 w 42"/>
                <a:gd name="T97" fmla="*/ 18 h 39"/>
                <a:gd name="T98" fmla="*/ 13 w 42"/>
                <a:gd name="T99" fmla="*/ 16 h 39"/>
                <a:gd name="T100" fmla="*/ 16 w 42"/>
                <a:gd name="T101" fmla="*/ 9 h 39"/>
                <a:gd name="T102" fmla="*/ 12 w 42"/>
                <a:gd name="T103" fmla="*/ 15 h 39"/>
                <a:gd name="T104" fmla="*/ 12 w 42"/>
                <a:gd name="T105" fmla="*/ 16 h 39"/>
                <a:gd name="T106" fmla="*/ 17 w 42"/>
                <a:gd name="T107" fmla="*/ 4 h 39"/>
                <a:gd name="T108" fmla="*/ 5 w 42"/>
                <a:gd name="T109" fmla="*/ 16 h 39"/>
                <a:gd name="T110" fmla="*/ 3 w 42"/>
                <a:gd name="T111"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39">
                  <a:moveTo>
                    <a:pt x="22" y="30"/>
                  </a:moveTo>
                  <a:cubicBezTo>
                    <a:pt x="20" y="32"/>
                    <a:pt x="18" y="35"/>
                    <a:pt x="15" y="39"/>
                  </a:cubicBezTo>
                  <a:cubicBezTo>
                    <a:pt x="13" y="39"/>
                    <a:pt x="14" y="37"/>
                    <a:pt x="14" y="36"/>
                  </a:cubicBezTo>
                  <a:cubicBezTo>
                    <a:pt x="14" y="33"/>
                    <a:pt x="14" y="29"/>
                    <a:pt x="14" y="25"/>
                  </a:cubicBezTo>
                  <a:cubicBezTo>
                    <a:pt x="12" y="24"/>
                    <a:pt x="9" y="22"/>
                    <a:pt x="7" y="20"/>
                  </a:cubicBezTo>
                  <a:cubicBezTo>
                    <a:pt x="4" y="18"/>
                    <a:pt x="2" y="17"/>
                    <a:pt x="0" y="15"/>
                  </a:cubicBezTo>
                  <a:cubicBezTo>
                    <a:pt x="5" y="13"/>
                    <a:pt x="10" y="14"/>
                    <a:pt x="15" y="13"/>
                  </a:cubicBezTo>
                  <a:cubicBezTo>
                    <a:pt x="15" y="9"/>
                    <a:pt x="15" y="5"/>
                    <a:pt x="15" y="0"/>
                  </a:cubicBezTo>
                  <a:cubicBezTo>
                    <a:pt x="17" y="1"/>
                    <a:pt x="17" y="3"/>
                    <a:pt x="18" y="4"/>
                  </a:cubicBezTo>
                  <a:cubicBezTo>
                    <a:pt x="19" y="6"/>
                    <a:pt x="21" y="7"/>
                    <a:pt x="22" y="9"/>
                  </a:cubicBezTo>
                  <a:cubicBezTo>
                    <a:pt x="22" y="10"/>
                    <a:pt x="23" y="11"/>
                    <a:pt x="23" y="12"/>
                  </a:cubicBezTo>
                  <a:cubicBezTo>
                    <a:pt x="28" y="12"/>
                    <a:pt x="33" y="12"/>
                    <a:pt x="37" y="11"/>
                  </a:cubicBezTo>
                  <a:cubicBezTo>
                    <a:pt x="39" y="11"/>
                    <a:pt x="40" y="10"/>
                    <a:pt x="42" y="11"/>
                  </a:cubicBezTo>
                  <a:cubicBezTo>
                    <a:pt x="41" y="13"/>
                    <a:pt x="38" y="15"/>
                    <a:pt x="36" y="17"/>
                  </a:cubicBezTo>
                  <a:cubicBezTo>
                    <a:pt x="34" y="19"/>
                    <a:pt x="31" y="20"/>
                    <a:pt x="29" y="22"/>
                  </a:cubicBezTo>
                  <a:cubicBezTo>
                    <a:pt x="31" y="27"/>
                    <a:pt x="34" y="31"/>
                    <a:pt x="35" y="35"/>
                  </a:cubicBezTo>
                  <a:cubicBezTo>
                    <a:pt x="34" y="36"/>
                    <a:pt x="34" y="35"/>
                    <a:pt x="32" y="35"/>
                  </a:cubicBezTo>
                  <a:cubicBezTo>
                    <a:pt x="29" y="33"/>
                    <a:pt x="25" y="32"/>
                    <a:pt x="22" y="30"/>
                  </a:cubicBezTo>
                  <a:close/>
                  <a:moveTo>
                    <a:pt x="33" y="33"/>
                  </a:moveTo>
                  <a:cubicBezTo>
                    <a:pt x="32" y="33"/>
                    <a:pt x="31" y="33"/>
                    <a:pt x="31" y="33"/>
                  </a:cubicBezTo>
                  <a:cubicBezTo>
                    <a:pt x="31" y="33"/>
                    <a:pt x="32" y="33"/>
                    <a:pt x="33" y="34"/>
                  </a:cubicBezTo>
                  <a:cubicBezTo>
                    <a:pt x="33" y="33"/>
                    <a:pt x="33" y="33"/>
                    <a:pt x="33" y="33"/>
                  </a:cubicBezTo>
                  <a:close/>
                  <a:moveTo>
                    <a:pt x="29" y="26"/>
                  </a:moveTo>
                  <a:cubicBezTo>
                    <a:pt x="30" y="27"/>
                    <a:pt x="29" y="27"/>
                    <a:pt x="29" y="28"/>
                  </a:cubicBezTo>
                  <a:cubicBezTo>
                    <a:pt x="30" y="29"/>
                    <a:pt x="31" y="30"/>
                    <a:pt x="32" y="31"/>
                  </a:cubicBezTo>
                  <a:cubicBezTo>
                    <a:pt x="31" y="30"/>
                    <a:pt x="31" y="27"/>
                    <a:pt x="29" y="26"/>
                  </a:cubicBezTo>
                  <a:close/>
                  <a:moveTo>
                    <a:pt x="38" y="12"/>
                  </a:moveTo>
                  <a:cubicBezTo>
                    <a:pt x="39" y="12"/>
                    <a:pt x="38" y="12"/>
                    <a:pt x="39" y="12"/>
                  </a:cubicBezTo>
                  <a:cubicBezTo>
                    <a:pt x="39" y="12"/>
                    <a:pt x="40" y="12"/>
                    <a:pt x="40" y="12"/>
                  </a:cubicBezTo>
                  <a:cubicBezTo>
                    <a:pt x="39" y="11"/>
                    <a:pt x="39" y="12"/>
                    <a:pt x="38" y="12"/>
                  </a:cubicBezTo>
                  <a:close/>
                  <a:moveTo>
                    <a:pt x="25" y="28"/>
                  </a:moveTo>
                  <a:cubicBezTo>
                    <a:pt x="26" y="29"/>
                    <a:pt x="28" y="31"/>
                    <a:pt x="29" y="31"/>
                  </a:cubicBezTo>
                  <a:cubicBezTo>
                    <a:pt x="28" y="30"/>
                    <a:pt x="26" y="28"/>
                    <a:pt x="25" y="28"/>
                  </a:cubicBezTo>
                  <a:close/>
                  <a:moveTo>
                    <a:pt x="29" y="29"/>
                  </a:moveTo>
                  <a:cubicBezTo>
                    <a:pt x="29" y="29"/>
                    <a:pt x="28" y="30"/>
                    <a:pt x="29" y="30"/>
                  </a:cubicBezTo>
                  <a:cubicBezTo>
                    <a:pt x="30" y="29"/>
                    <a:pt x="29" y="29"/>
                    <a:pt x="29" y="29"/>
                  </a:cubicBezTo>
                  <a:close/>
                  <a:moveTo>
                    <a:pt x="37" y="12"/>
                  </a:moveTo>
                  <a:cubicBezTo>
                    <a:pt x="37" y="13"/>
                    <a:pt x="36" y="13"/>
                    <a:pt x="36" y="12"/>
                  </a:cubicBezTo>
                  <a:cubicBezTo>
                    <a:pt x="36" y="13"/>
                    <a:pt x="36" y="14"/>
                    <a:pt x="36" y="15"/>
                  </a:cubicBezTo>
                  <a:cubicBezTo>
                    <a:pt x="37" y="14"/>
                    <a:pt x="37" y="14"/>
                    <a:pt x="37" y="14"/>
                  </a:cubicBezTo>
                  <a:cubicBezTo>
                    <a:pt x="37" y="13"/>
                    <a:pt x="37" y="13"/>
                    <a:pt x="37" y="12"/>
                  </a:cubicBezTo>
                  <a:close/>
                  <a:moveTo>
                    <a:pt x="32" y="18"/>
                  </a:moveTo>
                  <a:cubicBezTo>
                    <a:pt x="33" y="17"/>
                    <a:pt x="34" y="18"/>
                    <a:pt x="34" y="17"/>
                  </a:cubicBezTo>
                  <a:cubicBezTo>
                    <a:pt x="33" y="16"/>
                    <a:pt x="32" y="18"/>
                    <a:pt x="32" y="18"/>
                  </a:cubicBezTo>
                  <a:close/>
                  <a:moveTo>
                    <a:pt x="35" y="13"/>
                  </a:moveTo>
                  <a:cubicBezTo>
                    <a:pt x="35" y="13"/>
                    <a:pt x="35" y="13"/>
                    <a:pt x="36" y="13"/>
                  </a:cubicBezTo>
                  <a:cubicBezTo>
                    <a:pt x="35" y="13"/>
                    <a:pt x="34" y="13"/>
                    <a:pt x="35" y="13"/>
                  </a:cubicBezTo>
                  <a:close/>
                  <a:moveTo>
                    <a:pt x="28" y="23"/>
                  </a:moveTo>
                  <a:cubicBezTo>
                    <a:pt x="28" y="24"/>
                    <a:pt x="28" y="25"/>
                    <a:pt x="29" y="25"/>
                  </a:cubicBezTo>
                  <a:cubicBezTo>
                    <a:pt x="29" y="24"/>
                    <a:pt x="29" y="24"/>
                    <a:pt x="28" y="23"/>
                  </a:cubicBezTo>
                  <a:close/>
                  <a:moveTo>
                    <a:pt x="31" y="19"/>
                  </a:moveTo>
                  <a:cubicBezTo>
                    <a:pt x="31" y="19"/>
                    <a:pt x="32" y="19"/>
                    <a:pt x="32" y="18"/>
                  </a:cubicBezTo>
                  <a:cubicBezTo>
                    <a:pt x="31" y="18"/>
                    <a:pt x="31" y="18"/>
                    <a:pt x="31" y="19"/>
                  </a:cubicBezTo>
                  <a:close/>
                  <a:moveTo>
                    <a:pt x="27" y="25"/>
                  </a:moveTo>
                  <a:cubicBezTo>
                    <a:pt x="27" y="26"/>
                    <a:pt x="27" y="26"/>
                    <a:pt x="28" y="26"/>
                  </a:cubicBezTo>
                  <a:cubicBezTo>
                    <a:pt x="28" y="26"/>
                    <a:pt x="27" y="25"/>
                    <a:pt x="27" y="25"/>
                  </a:cubicBezTo>
                  <a:close/>
                  <a:moveTo>
                    <a:pt x="26" y="26"/>
                  </a:moveTo>
                  <a:cubicBezTo>
                    <a:pt x="26" y="26"/>
                    <a:pt x="25" y="26"/>
                    <a:pt x="25" y="26"/>
                  </a:cubicBezTo>
                  <a:cubicBezTo>
                    <a:pt x="26" y="27"/>
                    <a:pt x="26" y="27"/>
                    <a:pt x="27" y="27"/>
                  </a:cubicBezTo>
                  <a:cubicBezTo>
                    <a:pt x="27" y="26"/>
                    <a:pt x="26" y="26"/>
                    <a:pt x="26" y="26"/>
                  </a:cubicBezTo>
                  <a:close/>
                  <a:moveTo>
                    <a:pt x="29" y="18"/>
                  </a:moveTo>
                  <a:cubicBezTo>
                    <a:pt x="29" y="19"/>
                    <a:pt x="28" y="18"/>
                    <a:pt x="28" y="18"/>
                  </a:cubicBezTo>
                  <a:cubicBezTo>
                    <a:pt x="29" y="18"/>
                    <a:pt x="29" y="19"/>
                    <a:pt x="30" y="19"/>
                  </a:cubicBezTo>
                  <a:cubicBezTo>
                    <a:pt x="29" y="19"/>
                    <a:pt x="30" y="18"/>
                    <a:pt x="29" y="18"/>
                  </a:cubicBezTo>
                  <a:close/>
                  <a:moveTo>
                    <a:pt x="29" y="16"/>
                  </a:moveTo>
                  <a:cubicBezTo>
                    <a:pt x="30" y="16"/>
                    <a:pt x="31" y="17"/>
                    <a:pt x="31" y="16"/>
                  </a:cubicBezTo>
                  <a:cubicBezTo>
                    <a:pt x="30" y="16"/>
                    <a:pt x="30" y="16"/>
                    <a:pt x="29" y="16"/>
                  </a:cubicBezTo>
                  <a:close/>
                  <a:moveTo>
                    <a:pt x="31" y="13"/>
                  </a:moveTo>
                  <a:cubicBezTo>
                    <a:pt x="31" y="13"/>
                    <a:pt x="32" y="13"/>
                    <a:pt x="32" y="13"/>
                  </a:cubicBezTo>
                  <a:cubicBezTo>
                    <a:pt x="32" y="13"/>
                    <a:pt x="33" y="13"/>
                    <a:pt x="33" y="12"/>
                  </a:cubicBezTo>
                  <a:cubicBezTo>
                    <a:pt x="32" y="13"/>
                    <a:pt x="31" y="12"/>
                    <a:pt x="31" y="13"/>
                  </a:cubicBezTo>
                  <a:close/>
                  <a:moveTo>
                    <a:pt x="23" y="29"/>
                  </a:moveTo>
                  <a:cubicBezTo>
                    <a:pt x="23" y="29"/>
                    <a:pt x="23" y="29"/>
                    <a:pt x="24" y="30"/>
                  </a:cubicBezTo>
                  <a:cubicBezTo>
                    <a:pt x="24" y="29"/>
                    <a:pt x="24" y="29"/>
                    <a:pt x="24" y="29"/>
                  </a:cubicBezTo>
                  <a:cubicBezTo>
                    <a:pt x="24" y="29"/>
                    <a:pt x="23" y="29"/>
                    <a:pt x="23" y="29"/>
                  </a:cubicBezTo>
                  <a:close/>
                  <a:moveTo>
                    <a:pt x="27" y="21"/>
                  </a:moveTo>
                  <a:cubicBezTo>
                    <a:pt x="26" y="21"/>
                    <a:pt x="26" y="21"/>
                    <a:pt x="26" y="21"/>
                  </a:cubicBezTo>
                  <a:cubicBezTo>
                    <a:pt x="26" y="21"/>
                    <a:pt x="27" y="22"/>
                    <a:pt x="27" y="22"/>
                  </a:cubicBezTo>
                  <a:cubicBezTo>
                    <a:pt x="27" y="21"/>
                    <a:pt x="27" y="21"/>
                    <a:pt x="27" y="21"/>
                  </a:cubicBezTo>
                  <a:close/>
                  <a:moveTo>
                    <a:pt x="22" y="24"/>
                  </a:moveTo>
                  <a:cubicBezTo>
                    <a:pt x="23" y="25"/>
                    <a:pt x="23" y="25"/>
                    <a:pt x="24" y="25"/>
                  </a:cubicBezTo>
                  <a:cubicBezTo>
                    <a:pt x="24" y="25"/>
                    <a:pt x="24" y="25"/>
                    <a:pt x="24" y="25"/>
                  </a:cubicBezTo>
                  <a:cubicBezTo>
                    <a:pt x="24" y="24"/>
                    <a:pt x="22" y="23"/>
                    <a:pt x="22" y="24"/>
                  </a:cubicBezTo>
                  <a:close/>
                  <a:moveTo>
                    <a:pt x="26" y="16"/>
                  </a:moveTo>
                  <a:cubicBezTo>
                    <a:pt x="27" y="17"/>
                    <a:pt x="28" y="17"/>
                    <a:pt x="28" y="17"/>
                  </a:cubicBezTo>
                  <a:cubicBezTo>
                    <a:pt x="27" y="16"/>
                    <a:pt x="27" y="16"/>
                    <a:pt x="26" y="16"/>
                  </a:cubicBezTo>
                  <a:close/>
                  <a:moveTo>
                    <a:pt x="24" y="23"/>
                  </a:moveTo>
                  <a:cubicBezTo>
                    <a:pt x="24" y="23"/>
                    <a:pt x="23" y="23"/>
                    <a:pt x="23" y="23"/>
                  </a:cubicBezTo>
                  <a:cubicBezTo>
                    <a:pt x="24" y="23"/>
                    <a:pt x="24" y="24"/>
                    <a:pt x="24" y="24"/>
                  </a:cubicBezTo>
                  <a:cubicBezTo>
                    <a:pt x="24" y="23"/>
                    <a:pt x="24" y="23"/>
                    <a:pt x="24" y="23"/>
                  </a:cubicBezTo>
                  <a:close/>
                  <a:moveTo>
                    <a:pt x="27" y="14"/>
                  </a:moveTo>
                  <a:cubicBezTo>
                    <a:pt x="27" y="14"/>
                    <a:pt x="28" y="15"/>
                    <a:pt x="29" y="15"/>
                  </a:cubicBezTo>
                  <a:cubicBezTo>
                    <a:pt x="29" y="15"/>
                    <a:pt x="29" y="14"/>
                    <a:pt x="29" y="14"/>
                  </a:cubicBezTo>
                  <a:cubicBezTo>
                    <a:pt x="28" y="14"/>
                    <a:pt x="28" y="14"/>
                    <a:pt x="27" y="14"/>
                  </a:cubicBezTo>
                  <a:close/>
                  <a:moveTo>
                    <a:pt x="29" y="13"/>
                  </a:moveTo>
                  <a:cubicBezTo>
                    <a:pt x="29" y="13"/>
                    <a:pt x="28" y="13"/>
                    <a:pt x="28" y="13"/>
                  </a:cubicBezTo>
                  <a:cubicBezTo>
                    <a:pt x="28" y="13"/>
                    <a:pt x="29" y="14"/>
                    <a:pt x="29" y="13"/>
                  </a:cubicBezTo>
                  <a:cubicBezTo>
                    <a:pt x="29" y="13"/>
                    <a:pt x="29" y="13"/>
                    <a:pt x="29" y="13"/>
                  </a:cubicBezTo>
                  <a:close/>
                  <a:moveTo>
                    <a:pt x="20" y="29"/>
                  </a:moveTo>
                  <a:cubicBezTo>
                    <a:pt x="20" y="29"/>
                    <a:pt x="20" y="30"/>
                    <a:pt x="20" y="30"/>
                  </a:cubicBezTo>
                  <a:cubicBezTo>
                    <a:pt x="20" y="30"/>
                    <a:pt x="21" y="29"/>
                    <a:pt x="21" y="29"/>
                  </a:cubicBezTo>
                  <a:cubicBezTo>
                    <a:pt x="20" y="29"/>
                    <a:pt x="21" y="29"/>
                    <a:pt x="20" y="29"/>
                  </a:cubicBezTo>
                  <a:close/>
                  <a:moveTo>
                    <a:pt x="16" y="24"/>
                  </a:moveTo>
                  <a:cubicBezTo>
                    <a:pt x="18" y="26"/>
                    <a:pt x="20" y="26"/>
                    <a:pt x="22" y="26"/>
                  </a:cubicBezTo>
                  <a:cubicBezTo>
                    <a:pt x="21" y="25"/>
                    <a:pt x="18" y="23"/>
                    <a:pt x="16" y="24"/>
                  </a:cubicBezTo>
                  <a:close/>
                  <a:moveTo>
                    <a:pt x="21" y="18"/>
                  </a:moveTo>
                  <a:cubicBezTo>
                    <a:pt x="22" y="19"/>
                    <a:pt x="24" y="20"/>
                    <a:pt x="25" y="20"/>
                  </a:cubicBezTo>
                  <a:cubicBezTo>
                    <a:pt x="24" y="19"/>
                    <a:pt x="22" y="17"/>
                    <a:pt x="21" y="18"/>
                  </a:cubicBezTo>
                  <a:close/>
                  <a:moveTo>
                    <a:pt x="18" y="33"/>
                  </a:moveTo>
                  <a:cubicBezTo>
                    <a:pt x="17" y="33"/>
                    <a:pt x="18" y="33"/>
                    <a:pt x="17" y="34"/>
                  </a:cubicBezTo>
                  <a:cubicBezTo>
                    <a:pt x="17" y="34"/>
                    <a:pt x="17" y="34"/>
                    <a:pt x="16" y="34"/>
                  </a:cubicBezTo>
                  <a:cubicBezTo>
                    <a:pt x="17" y="36"/>
                    <a:pt x="14" y="35"/>
                    <a:pt x="15" y="37"/>
                  </a:cubicBezTo>
                  <a:cubicBezTo>
                    <a:pt x="16" y="36"/>
                    <a:pt x="18" y="34"/>
                    <a:pt x="18" y="33"/>
                  </a:cubicBezTo>
                  <a:close/>
                  <a:moveTo>
                    <a:pt x="23" y="18"/>
                  </a:moveTo>
                  <a:cubicBezTo>
                    <a:pt x="24" y="18"/>
                    <a:pt x="25" y="19"/>
                    <a:pt x="25" y="18"/>
                  </a:cubicBezTo>
                  <a:cubicBezTo>
                    <a:pt x="24" y="18"/>
                    <a:pt x="24" y="17"/>
                    <a:pt x="23" y="18"/>
                  </a:cubicBezTo>
                  <a:close/>
                  <a:moveTo>
                    <a:pt x="19" y="21"/>
                  </a:moveTo>
                  <a:cubicBezTo>
                    <a:pt x="19" y="21"/>
                    <a:pt x="18" y="22"/>
                    <a:pt x="19" y="22"/>
                  </a:cubicBezTo>
                  <a:cubicBezTo>
                    <a:pt x="20" y="23"/>
                    <a:pt x="21" y="22"/>
                    <a:pt x="22" y="23"/>
                  </a:cubicBezTo>
                  <a:cubicBezTo>
                    <a:pt x="22" y="23"/>
                    <a:pt x="23" y="23"/>
                    <a:pt x="23" y="22"/>
                  </a:cubicBezTo>
                  <a:cubicBezTo>
                    <a:pt x="21" y="22"/>
                    <a:pt x="20" y="21"/>
                    <a:pt x="19" y="21"/>
                  </a:cubicBezTo>
                  <a:close/>
                  <a:moveTo>
                    <a:pt x="17" y="29"/>
                  </a:moveTo>
                  <a:cubicBezTo>
                    <a:pt x="17" y="30"/>
                    <a:pt x="18" y="30"/>
                    <a:pt x="18" y="30"/>
                  </a:cubicBezTo>
                  <a:cubicBezTo>
                    <a:pt x="18" y="30"/>
                    <a:pt x="19" y="30"/>
                    <a:pt x="19" y="30"/>
                  </a:cubicBezTo>
                  <a:cubicBezTo>
                    <a:pt x="18" y="30"/>
                    <a:pt x="18" y="30"/>
                    <a:pt x="17" y="29"/>
                  </a:cubicBezTo>
                  <a:close/>
                  <a:moveTo>
                    <a:pt x="26" y="13"/>
                  </a:moveTo>
                  <a:cubicBezTo>
                    <a:pt x="25" y="13"/>
                    <a:pt x="24" y="13"/>
                    <a:pt x="24" y="14"/>
                  </a:cubicBezTo>
                  <a:cubicBezTo>
                    <a:pt x="25" y="14"/>
                    <a:pt x="25" y="14"/>
                    <a:pt x="26" y="14"/>
                  </a:cubicBezTo>
                  <a:cubicBezTo>
                    <a:pt x="26" y="14"/>
                    <a:pt x="26" y="13"/>
                    <a:pt x="26" y="13"/>
                  </a:cubicBezTo>
                  <a:close/>
                  <a:moveTo>
                    <a:pt x="15" y="32"/>
                  </a:moveTo>
                  <a:cubicBezTo>
                    <a:pt x="14" y="32"/>
                    <a:pt x="15" y="32"/>
                    <a:pt x="15" y="33"/>
                  </a:cubicBezTo>
                  <a:cubicBezTo>
                    <a:pt x="15" y="33"/>
                    <a:pt x="16" y="33"/>
                    <a:pt x="16" y="33"/>
                  </a:cubicBezTo>
                  <a:cubicBezTo>
                    <a:pt x="16" y="33"/>
                    <a:pt x="17" y="33"/>
                    <a:pt x="17" y="33"/>
                  </a:cubicBezTo>
                  <a:cubicBezTo>
                    <a:pt x="16" y="32"/>
                    <a:pt x="15" y="32"/>
                    <a:pt x="15" y="32"/>
                  </a:cubicBezTo>
                  <a:close/>
                  <a:moveTo>
                    <a:pt x="15" y="34"/>
                  </a:moveTo>
                  <a:cubicBezTo>
                    <a:pt x="15" y="35"/>
                    <a:pt x="15" y="35"/>
                    <a:pt x="15" y="35"/>
                  </a:cubicBezTo>
                  <a:cubicBezTo>
                    <a:pt x="16" y="35"/>
                    <a:pt x="15" y="34"/>
                    <a:pt x="15" y="34"/>
                  </a:cubicBezTo>
                  <a:close/>
                  <a:moveTo>
                    <a:pt x="15" y="29"/>
                  </a:moveTo>
                  <a:cubicBezTo>
                    <a:pt x="15" y="30"/>
                    <a:pt x="14" y="30"/>
                    <a:pt x="15" y="31"/>
                  </a:cubicBezTo>
                  <a:cubicBezTo>
                    <a:pt x="15" y="30"/>
                    <a:pt x="16" y="31"/>
                    <a:pt x="16" y="31"/>
                  </a:cubicBezTo>
                  <a:cubicBezTo>
                    <a:pt x="15" y="30"/>
                    <a:pt x="15" y="29"/>
                    <a:pt x="15" y="29"/>
                  </a:cubicBezTo>
                  <a:close/>
                  <a:moveTo>
                    <a:pt x="15" y="26"/>
                  </a:moveTo>
                  <a:cubicBezTo>
                    <a:pt x="15" y="27"/>
                    <a:pt x="15" y="27"/>
                    <a:pt x="15" y="28"/>
                  </a:cubicBezTo>
                  <a:cubicBezTo>
                    <a:pt x="16" y="27"/>
                    <a:pt x="16" y="27"/>
                    <a:pt x="17" y="27"/>
                  </a:cubicBezTo>
                  <a:cubicBezTo>
                    <a:pt x="16" y="26"/>
                    <a:pt x="16" y="26"/>
                    <a:pt x="15" y="26"/>
                  </a:cubicBezTo>
                  <a:close/>
                  <a:moveTo>
                    <a:pt x="21" y="14"/>
                  </a:moveTo>
                  <a:cubicBezTo>
                    <a:pt x="22" y="14"/>
                    <a:pt x="22" y="14"/>
                    <a:pt x="22" y="14"/>
                  </a:cubicBezTo>
                  <a:cubicBezTo>
                    <a:pt x="22" y="14"/>
                    <a:pt x="23" y="14"/>
                    <a:pt x="23" y="14"/>
                  </a:cubicBezTo>
                  <a:cubicBezTo>
                    <a:pt x="22" y="13"/>
                    <a:pt x="22" y="13"/>
                    <a:pt x="21" y="14"/>
                  </a:cubicBezTo>
                  <a:close/>
                  <a:moveTo>
                    <a:pt x="16" y="17"/>
                  </a:moveTo>
                  <a:cubicBezTo>
                    <a:pt x="17" y="19"/>
                    <a:pt x="19" y="19"/>
                    <a:pt x="20" y="19"/>
                  </a:cubicBezTo>
                  <a:cubicBezTo>
                    <a:pt x="19" y="18"/>
                    <a:pt x="17" y="17"/>
                    <a:pt x="16" y="17"/>
                  </a:cubicBezTo>
                  <a:close/>
                  <a:moveTo>
                    <a:pt x="15" y="24"/>
                  </a:moveTo>
                  <a:cubicBezTo>
                    <a:pt x="15" y="24"/>
                    <a:pt x="16" y="25"/>
                    <a:pt x="16" y="25"/>
                  </a:cubicBezTo>
                  <a:cubicBezTo>
                    <a:pt x="16" y="24"/>
                    <a:pt x="16" y="24"/>
                    <a:pt x="15" y="24"/>
                  </a:cubicBezTo>
                  <a:close/>
                  <a:moveTo>
                    <a:pt x="21" y="10"/>
                  </a:moveTo>
                  <a:cubicBezTo>
                    <a:pt x="21" y="11"/>
                    <a:pt x="21" y="12"/>
                    <a:pt x="20" y="13"/>
                  </a:cubicBezTo>
                  <a:cubicBezTo>
                    <a:pt x="21" y="13"/>
                    <a:pt x="22" y="13"/>
                    <a:pt x="22" y="12"/>
                  </a:cubicBezTo>
                  <a:cubicBezTo>
                    <a:pt x="22" y="12"/>
                    <a:pt x="22" y="11"/>
                    <a:pt x="21" y="10"/>
                  </a:cubicBezTo>
                  <a:close/>
                  <a:moveTo>
                    <a:pt x="15" y="21"/>
                  </a:moveTo>
                  <a:cubicBezTo>
                    <a:pt x="15" y="22"/>
                    <a:pt x="16" y="23"/>
                    <a:pt x="17" y="23"/>
                  </a:cubicBezTo>
                  <a:cubicBezTo>
                    <a:pt x="16" y="22"/>
                    <a:pt x="16" y="21"/>
                    <a:pt x="15" y="21"/>
                  </a:cubicBezTo>
                  <a:close/>
                  <a:moveTo>
                    <a:pt x="15" y="19"/>
                  </a:moveTo>
                  <a:cubicBezTo>
                    <a:pt x="15" y="19"/>
                    <a:pt x="15" y="20"/>
                    <a:pt x="15" y="20"/>
                  </a:cubicBezTo>
                  <a:cubicBezTo>
                    <a:pt x="16" y="20"/>
                    <a:pt x="17" y="21"/>
                    <a:pt x="18" y="21"/>
                  </a:cubicBezTo>
                  <a:cubicBezTo>
                    <a:pt x="17" y="20"/>
                    <a:pt x="16" y="19"/>
                    <a:pt x="15" y="19"/>
                  </a:cubicBezTo>
                  <a:close/>
                  <a:moveTo>
                    <a:pt x="18" y="14"/>
                  </a:moveTo>
                  <a:cubicBezTo>
                    <a:pt x="17" y="14"/>
                    <a:pt x="16" y="14"/>
                    <a:pt x="16" y="14"/>
                  </a:cubicBezTo>
                  <a:cubicBezTo>
                    <a:pt x="17" y="15"/>
                    <a:pt x="19" y="17"/>
                    <a:pt x="20" y="16"/>
                  </a:cubicBezTo>
                  <a:cubicBezTo>
                    <a:pt x="19" y="16"/>
                    <a:pt x="18" y="15"/>
                    <a:pt x="18" y="14"/>
                  </a:cubicBezTo>
                  <a:close/>
                  <a:moveTo>
                    <a:pt x="11" y="22"/>
                  </a:moveTo>
                  <a:cubicBezTo>
                    <a:pt x="12" y="22"/>
                    <a:pt x="13" y="24"/>
                    <a:pt x="14" y="23"/>
                  </a:cubicBezTo>
                  <a:cubicBezTo>
                    <a:pt x="13" y="23"/>
                    <a:pt x="12" y="22"/>
                    <a:pt x="11" y="22"/>
                  </a:cubicBezTo>
                  <a:close/>
                  <a:moveTo>
                    <a:pt x="19" y="12"/>
                  </a:moveTo>
                  <a:cubicBezTo>
                    <a:pt x="18" y="12"/>
                    <a:pt x="19" y="13"/>
                    <a:pt x="19" y="13"/>
                  </a:cubicBezTo>
                  <a:cubicBezTo>
                    <a:pt x="19" y="12"/>
                    <a:pt x="19" y="12"/>
                    <a:pt x="19" y="12"/>
                  </a:cubicBezTo>
                  <a:close/>
                  <a:moveTo>
                    <a:pt x="19" y="10"/>
                  </a:moveTo>
                  <a:cubicBezTo>
                    <a:pt x="19" y="10"/>
                    <a:pt x="19" y="11"/>
                    <a:pt x="19" y="11"/>
                  </a:cubicBezTo>
                  <a:cubicBezTo>
                    <a:pt x="19" y="11"/>
                    <a:pt x="19" y="11"/>
                    <a:pt x="20" y="11"/>
                  </a:cubicBezTo>
                  <a:cubicBezTo>
                    <a:pt x="20" y="11"/>
                    <a:pt x="20" y="10"/>
                    <a:pt x="19" y="10"/>
                  </a:cubicBezTo>
                  <a:close/>
                  <a:moveTo>
                    <a:pt x="16" y="16"/>
                  </a:moveTo>
                  <a:cubicBezTo>
                    <a:pt x="16" y="16"/>
                    <a:pt x="16" y="16"/>
                    <a:pt x="16" y="16"/>
                  </a:cubicBezTo>
                  <a:cubicBezTo>
                    <a:pt x="16" y="17"/>
                    <a:pt x="17" y="17"/>
                    <a:pt x="17" y="16"/>
                  </a:cubicBezTo>
                  <a:cubicBezTo>
                    <a:pt x="17" y="16"/>
                    <a:pt x="16" y="16"/>
                    <a:pt x="16" y="16"/>
                  </a:cubicBezTo>
                  <a:close/>
                  <a:moveTo>
                    <a:pt x="16" y="10"/>
                  </a:moveTo>
                  <a:cubicBezTo>
                    <a:pt x="16" y="10"/>
                    <a:pt x="16" y="11"/>
                    <a:pt x="16" y="11"/>
                  </a:cubicBezTo>
                  <a:cubicBezTo>
                    <a:pt x="17" y="12"/>
                    <a:pt x="17" y="12"/>
                    <a:pt x="18" y="13"/>
                  </a:cubicBezTo>
                  <a:cubicBezTo>
                    <a:pt x="18" y="11"/>
                    <a:pt x="17" y="10"/>
                    <a:pt x="16" y="10"/>
                  </a:cubicBezTo>
                  <a:close/>
                  <a:moveTo>
                    <a:pt x="17" y="5"/>
                  </a:moveTo>
                  <a:cubicBezTo>
                    <a:pt x="16" y="7"/>
                    <a:pt x="18" y="8"/>
                    <a:pt x="20" y="9"/>
                  </a:cubicBezTo>
                  <a:cubicBezTo>
                    <a:pt x="19" y="8"/>
                    <a:pt x="18" y="6"/>
                    <a:pt x="17" y="5"/>
                  </a:cubicBezTo>
                  <a:close/>
                  <a:moveTo>
                    <a:pt x="12" y="17"/>
                  </a:moveTo>
                  <a:cubicBezTo>
                    <a:pt x="13" y="18"/>
                    <a:pt x="13" y="18"/>
                    <a:pt x="14" y="19"/>
                  </a:cubicBezTo>
                  <a:cubicBezTo>
                    <a:pt x="14" y="18"/>
                    <a:pt x="14" y="18"/>
                    <a:pt x="15" y="18"/>
                  </a:cubicBezTo>
                  <a:cubicBezTo>
                    <a:pt x="14" y="17"/>
                    <a:pt x="13" y="17"/>
                    <a:pt x="12" y="17"/>
                  </a:cubicBezTo>
                  <a:close/>
                  <a:moveTo>
                    <a:pt x="11" y="18"/>
                  </a:moveTo>
                  <a:cubicBezTo>
                    <a:pt x="11" y="18"/>
                    <a:pt x="13" y="19"/>
                    <a:pt x="13" y="19"/>
                  </a:cubicBezTo>
                  <a:cubicBezTo>
                    <a:pt x="13" y="19"/>
                    <a:pt x="12" y="18"/>
                    <a:pt x="11" y="18"/>
                  </a:cubicBezTo>
                  <a:close/>
                  <a:moveTo>
                    <a:pt x="14" y="14"/>
                  </a:moveTo>
                  <a:cubicBezTo>
                    <a:pt x="14" y="14"/>
                    <a:pt x="14" y="15"/>
                    <a:pt x="13" y="16"/>
                  </a:cubicBezTo>
                  <a:cubicBezTo>
                    <a:pt x="14" y="16"/>
                    <a:pt x="14" y="16"/>
                    <a:pt x="15" y="16"/>
                  </a:cubicBezTo>
                  <a:cubicBezTo>
                    <a:pt x="15" y="16"/>
                    <a:pt x="15" y="15"/>
                    <a:pt x="14" y="14"/>
                  </a:cubicBezTo>
                  <a:close/>
                  <a:moveTo>
                    <a:pt x="16" y="8"/>
                  </a:moveTo>
                  <a:cubicBezTo>
                    <a:pt x="16" y="9"/>
                    <a:pt x="16" y="9"/>
                    <a:pt x="16" y="9"/>
                  </a:cubicBezTo>
                  <a:cubicBezTo>
                    <a:pt x="16" y="9"/>
                    <a:pt x="17" y="9"/>
                    <a:pt x="17" y="9"/>
                  </a:cubicBezTo>
                  <a:cubicBezTo>
                    <a:pt x="16" y="9"/>
                    <a:pt x="17" y="8"/>
                    <a:pt x="16" y="8"/>
                  </a:cubicBezTo>
                  <a:close/>
                  <a:moveTo>
                    <a:pt x="11" y="15"/>
                  </a:moveTo>
                  <a:cubicBezTo>
                    <a:pt x="11" y="15"/>
                    <a:pt x="12" y="15"/>
                    <a:pt x="12" y="15"/>
                  </a:cubicBezTo>
                  <a:cubicBezTo>
                    <a:pt x="13" y="15"/>
                    <a:pt x="13" y="15"/>
                    <a:pt x="13" y="14"/>
                  </a:cubicBezTo>
                  <a:cubicBezTo>
                    <a:pt x="12" y="14"/>
                    <a:pt x="11" y="14"/>
                    <a:pt x="11" y="15"/>
                  </a:cubicBezTo>
                  <a:close/>
                  <a:moveTo>
                    <a:pt x="7" y="15"/>
                  </a:moveTo>
                  <a:cubicBezTo>
                    <a:pt x="8" y="15"/>
                    <a:pt x="10" y="17"/>
                    <a:pt x="12" y="16"/>
                  </a:cubicBezTo>
                  <a:cubicBezTo>
                    <a:pt x="11" y="15"/>
                    <a:pt x="8" y="14"/>
                    <a:pt x="7" y="15"/>
                  </a:cubicBezTo>
                  <a:close/>
                  <a:moveTo>
                    <a:pt x="16" y="3"/>
                  </a:moveTo>
                  <a:cubicBezTo>
                    <a:pt x="16" y="4"/>
                    <a:pt x="16" y="4"/>
                    <a:pt x="16" y="4"/>
                  </a:cubicBezTo>
                  <a:cubicBezTo>
                    <a:pt x="16" y="5"/>
                    <a:pt x="17" y="4"/>
                    <a:pt x="17" y="4"/>
                  </a:cubicBezTo>
                  <a:cubicBezTo>
                    <a:pt x="17" y="4"/>
                    <a:pt x="17" y="3"/>
                    <a:pt x="16" y="3"/>
                  </a:cubicBezTo>
                  <a:close/>
                  <a:moveTo>
                    <a:pt x="5" y="16"/>
                  </a:moveTo>
                  <a:cubicBezTo>
                    <a:pt x="5" y="16"/>
                    <a:pt x="6" y="17"/>
                    <a:pt x="6" y="17"/>
                  </a:cubicBezTo>
                  <a:cubicBezTo>
                    <a:pt x="6" y="16"/>
                    <a:pt x="5" y="16"/>
                    <a:pt x="5" y="16"/>
                  </a:cubicBezTo>
                  <a:close/>
                  <a:moveTo>
                    <a:pt x="3" y="15"/>
                  </a:moveTo>
                  <a:cubicBezTo>
                    <a:pt x="3" y="15"/>
                    <a:pt x="4" y="16"/>
                    <a:pt x="4" y="15"/>
                  </a:cubicBezTo>
                  <a:cubicBezTo>
                    <a:pt x="4" y="15"/>
                    <a:pt x="4" y="15"/>
                    <a:pt x="4" y="15"/>
                  </a:cubicBezTo>
                  <a:cubicBezTo>
                    <a:pt x="4" y="15"/>
                    <a:pt x="3" y="15"/>
                    <a:pt x="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9" name="Freeform 26"/>
            <p:cNvSpPr>
              <a:spLocks/>
            </p:cNvSpPr>
            <p:nvPr/>
          </p:nvSpPr>
          <p:spPr bwMode="auto">
            <a:xfrm>
              <a:off x="2548" y="305"/>
              <a:ext cx="73" cy="68"/>
            </a:xfrm>
            <a:custGeom>
              <a:avLst/>
              <a:gdLst>
                <a:gd name="T0" fmla="*/ 28 w 31"/>
                <a:gd name="T1" fmla="*/ 8 h 29"/>
                <a:gd name="T2" fmla="*/ 17 w 31"/>
                <a:gd name="T3" fmla="*/ 9 h 29"/>
                <a:gd name="T4" fmla="*/ 16 w 31"/>
                <a:gd name="T5" fmla="*/ 6 h 29"/>
                <a:gd name="T6" fmla="*/ 14 w 31"/>
                <a:gd name="T7" fmla="*/ 2 h 29"/>
                <a:gd name="T8" fmla="*/ 11 w 31"/>
                <a:gd name="T9" fmla="*/ 0 h 29"/>
                <a:gd name="T10" fmla="*/ 11 w 31"/>
                <a:gd name="T11" fmla="*/ 9 h 29"/>
                <a:gd name="T12" fmla="*/ 0 w 31"/>
                <a:gd name="T13" fmla="*/ 10 h 29"/>
                <a:gd name="T14" fmla="*/ 5 w 31"/>
                <a:gd name="T15" fmla="*/ 14 h 29"/>
                <a:gd name="T16" fmla="*/ 10 w 31"/>
                <a:gd name="T17" fmla="*/ 18 h 29"/>
                <a:gd name="T18" fmla="*/ 10 w 31"/>
                <a:gd name="T19" fmla="*/ 26 h 29"/>
                <a:gd name="T20" fmla="*/ 11 w 31"/>
                <a:gd name="T21" fmla="*/ 29 h 29"/>
                <a:gd name="T22" fmla="*/ 17 w 31"/>
                <a:gd name="T23" fmla="*/ 22 h 29"/>
                <a:gd name="T24" fmla="*/ 24 w 31"/>
                <a:gd name="T25" fmla="*/ 25 h 29"/>
                <a:gd name="T26" fmla="*/ 26 w 31"/>
                <a:gd name="T27" fmla="*/ 26 h 29"/>
                <a:gd name="T28" fmla="*/ 22 w 31"/>
                <a:gd name="T29" fmla="*/ 16 h 29"/>
                <a:gd name="T30" fmla="*/ 27 w 31"/>
                <a:gd name="T31" fmla="*/ 12 h 29"/>
                <a:gd name="T32" fmla="*/ 31 w 31"/>
                <a:gd name="T33" fmla="*/ 7 h 29"/>
                <a:gd name="T34" fmla="*/ 28 w 31"/>
                <a:gd name="T35"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28" y="8"/>
                  </a:moveTo>
                  <a:cubicBezTo>
                    <a:pt x="24" y="8"/>
                    <a:pt x="21" y="8"/>
                    <a:pt x="17" y="9"/>
                  </a:cubicBezTo>
                  <a:cubicBezTo>
                    <a:pt x="17" y="8"/>
                    <a:pt x="16" y="7"/>
                    <a:pt x="16" y="6"/>
                  </a:cubicBezTo>
                  <a:cubicBezTo>
                    <a:pt x="15" y="5"/>
                    <a:pt x="14" y="4"/>
                    <a:pt x="14" y="2"/>
                  </a:cubicBezTo>
                  <a:cubicBezTo>
                    <a:pt x="13" y="1"/>
                    <a:pt x="13" y="0"/>
                    <a:pt x="11" y="0"/>
                  </a:cubicBezTo>
                  <a:cubicBezTo>
                    <a:pt x="11" y="3"/>
                    <a:pt x="11" y="6"/>
                    <a:pt x="11" y="9"/>
                  </a:cubicBezTo>
                  <a:cubicBezTo>
                    <a:pt x="7" y="10"/>
                    <a:pt x="3" y="9"/>
                    <a:pt x="0" y="10"/>
                  </a:cubicBezTo>
                  <a:cubicBezTo>
                    <a:pt x="1" y="12"/>
                    <a:pt x="3" y="13"/>
                    <a:pt x="5" y="14"/>
                  </a:cubicBezTo>
                  <a:cubicBezTo>
                    <a:pt x="7" y="16"/>
                    <a:pt x="9" y="17"/>
                    <a:pt x="10" y="18"/>
                  </a:cubicBezTo>
                  <a:cubicBezTo>
                    <a:pt x="10" y="21"/>
                    <a:pt x="10" y="24"/>
                    <a:pt x="10" y="26"/>
                  </a:cubicBezTo>
                  <a:cubicBezTo>
                    <a:pt x="10" y="27"/>
                    <a:pt x="10" y="28"/>
                    <a:pt x="11" y="29"/>
                  </a:cubicBezTo>
                  <a:cubicBezTo>
                    <a:pt x="13" y="26"/>
                    <a:pt x="15" y="23"/>
                    <a:pt x="17" y="22"/>
                  </a:cubicBezTo>
                  <a:cubicBezTo>
                    <a:pt x="19" y="23"/>
                    <a:pt x="22" y="24"/>
                    <a:pt x="24" y="25"/>
                  </a:cubicBezTo>
                  <a:cubicBezTo>
                    <a:pt x="25" y="26"/>
                    <a:pt x="26" y="26"/>
                    <a:pt x="26" y="26"/>
                  </a:cubicBezTo>
                  <a:cubicBezTo>
                    <a:pt x="25" y="22"/>
                    <a:pt x="23" y="19"/>
                    <a:pt x="22" y="16"/>
                  </a:cubicBezTo>
                  <a:cubicBezTo>
                    <a:pt x="23" y="15"/>
                    <a:pt x="25" y="13"/>
                    <a:pt x="27" y="12"/>
                  </a:cubicBezTo>
                  <a:cubicBezTo>
                    <a:pt x="29" y="11"/>
                    <a:pt x="30" y="9"/>
                    <a:pt x="31" y="7"/>
                  </a:cubicBezTo>
                  <a:cubicBezTo>
                    <a:pt x="30" y="7"/>
                    <a:pt x="29" y="7"/>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0" name="Freeform 27"/>
            <p:cNvSpPr>
              <a:spLocks/>
            </p:cNvSpPr>
            <p:nvPr/>
          </p:nvSpPr>
          <p:spPr bwMode="auto">
            <a:xfrm>
              <a:off x="2472" y="406"/>
              <a:ext cx="47" cy="43"/>
            </a:xfrm>
            <a:custGeom>
              <a:avLst/>
              <a:gdLst>
                <a:gd name="T0" fmla="*/ 18 w 20"/>
                <a:gd name="T1" fmla="*/ 4 h 18"/>
                <a:gd name="T2" fmla="*/ 11 w 20"/>
                <a:gd name="T3" fmla="*/ 5 h 18"/>
                <a:gd name="T4" fmla="*/ 10 w 20"/>
                <a:gd name="T5" fmla="*/ 3 h 18"/>
                <a:gd name="T6" fmla="*/ 9 w 20"/>
                <a:gd name="T7" fmla="*/ 1 h 18"/>
                <a:gd name="T8" fmla="*/ 7 w 20"/>
                <a:gd name="T9" fmla="*/ 0 h 18"/>
                <a:gd name="T10" fmla="*/ 7 w 20"/>
                <a:gd name="T11" fmla="*/ 6 h 18"/>
                <a:gd name="T12" fmla="*/ 0 w 20"/>
                <a:gd name="T13" fmla="*/ 6 h 18"/>
                <a:gd name="T14" fmla="*/ 3 w 20"/>
                <a:gd name="T15" fmla="*/ 9 h 18"/>
                <a:gd name="T16" fmla="*/ 7 w 20"/>
                <a:gd name="T17" fmla="*/ 11 h 18"/>
                <a:gd name="T18" fmla="*/ 7 w 20"/>
                <a:gd name="T19" fmla="*/ 16 h 18"/>
                <a:gd name="T20" fmla="*/ 7 w 20"/>
                <a:gd name="T21" fmla="*/ 18 h 18"/>
                <a:gd name="T22" fmla="*/ 11 w 20"/>
                <a:gd name="T23" fmla="*/ 13 h 18"/>
                <a:gd name="T24" fmla="*/ 15 w 20"/>
                <a:gd name="T25" fmla="*/ 16 h 18"/>
                <a:gd name="T26" fmla="*/ 17 w 20"/>
                <a:gd name="T27" fmla="*/ 16 h 18"/>
                <a:gd name="T28" fmla="*/ 14 w 20"/>
                <a:gd name="T29" fmla="*/ 10 h 18"/>
                <a:gd name="T30" fmla="*/ 17 w 20"/>
                <a:gd name="T31" fmla="*/ 7 h 18"/>
                <a:gd name="T32" fmla="*/ 20 w 20"/>
                <a:gd name="T33" fmla="*/ 4 h 18"/>
                <a:gd name="T34" fmla="*/ 18 w 20"/>
                <a:gd name="T35"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18" y="4"/>
                  </a:moveTo>
                  <a:cubicBezTo>
                    <a:pt x="16" y="5"/>
                    <a:pt x="13" y="5"/>
                    <a:pt x="11" y="5"/>
                  </a:cubicBezTo>
                  <a:cubicBezTo>
                    <a:pt x="11" y="5"/>
                    <a:pt x="10" y="4"/>
                    <a:pt x="10" y="3"/>
                  </a:cubicBezTo>
                  <a:cubicBezTo>
                    <a:pt x="10" y="3"/>
                    <a:pt x="9" y="2"/>
                    <a:pt x="9" y="1"/>
                  </a:cubicBezTo>
                  <a:cubicBezTo>
                    <a:pt x="8" y="1"/>
                    <a:pt x="8" y="0"/>
                    <a:pt x="7" y="0"/>
                  </a:cubicBezTo>
                  <a:cubicBezTo>
                    <a:pt x="7" y="2"/>
                    <a:pt x="7" y="3"/>
                    <a:pt x="7" y="6"/>
                  </a:cubicBezTo>
                  <a:cubicBezTo>
                    <a:pt x="5" y="6"/>
                    <a:pt x="2" y="6"/>
                    <a:pt x="0" y="6"/>
                  </a:cubicBezTo>
                  <a:cubicBezTo>
                    <a:pt x="1" y="7"/>
                    <a:pt x="2" y="8"/>
                    <a:pt x="3" y="9"/>
                  </a:cubicBezTo>
                  <a:cubicBezTo>
                    <a:pt x="4" y="10"/>
                    <a:pt x="6" y="10"/>
                    <a:pt x="7" y="11"/>
                  </a:cubicBezTo>
                  <a:cubicBezTo>
                    <a:pt x="7" y="13"/>
                    <a:pt x="7" y="15"/>
                    <a:pt x="7" y="16"/>
                  </a:cubicBezTo>
                  <a:cubicBezTo>
                    <a:pt x="7" y="17"/>
                    <a:pt x="7" y="18"/>
                    <a:pt x="7" y="18"/>
                  </a:cubicBezTo>
                  <a:cubicBezTo>
                    <a:pt x="9" y="16"/>
                    <a:pt x="9" y="14"/>
                    <a:pt x="11" y="13"/>
                  </a:cubicBezTo>
                  <a:cubicBezTo>
                    <a:pt x="12" y="14"/>
                    <a:pt x="14" y="15"/>
                    <a:pt x="15" y="16"/>
                  </a:cubicBezTo>
                  <a:cubicBezTo>
                    <a:pt x="16" y="16"/>
                    <a:pt x="16" y="16"/>
                    <a:pt x="17" y="16"/>
                  </a:cubicBezTo>
                  <a:cubicBezTo>
                    <a:pt x="16" y="14"/>
                    <a:pt x="15" y="12"/>
                    <a:pt x="14" y="10"/>
                  </a:cubicBezTo>
                  <a:cubicBezTo>
                    <a:pt x="15" y="9"/>
                    <a:pt x="16" y="8"/>
                    <a:pt x="17" y="7"/>
                  </a:cubicBezTo>
                  <a:cubicBezTo>
                    <a:pt x="18" y="6"/>
                    <a:pt x="19" y="6"/>
                    <a:pt x="20" y="4"/>
                  </a:cubicBezTo>
                  <a:cubicBezTo>
                    <a:pt x="19" y="4"/>
                    <a:pt x="18"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300414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85"/>
                                        </p:tgtEl>
                                        <p:attrNameLst>
                                          <p:attrName>style.visibility</p:attrName>
                                        </p:attrNameLst>
                                      </p:cBhvr>
                                      <p:to>
                                        <p:strVal val="visible"/>
                                      </p:to>
                                    </p:set>
                                    <p:animEffect transition="in" filter="fade">
                                      <p:cBhvr>
                                        <p:cTn id="11" dur="500"/>
                                        <p:tgtEl>
                                          <p:spTgt spid="308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073"/>
                                        </p:tgtEl>
                                        <p:attrNameLst>
                                          <p:attrName>style.visibility</p:attrName>
                                        </p:attrNameLst>
                                      </p:cBhvr>
                                      <p:to>
                                        <p:strVal val="visible"/>
                                      </p:to>
                                    </p:set>
                                    <p:animEffect transition="in" filter="fade">
                                      <p:cBhvr>
                                        <p:cTn id="14" dur="500"/>
                                        <p:tgtEl>
                                          <p:spTgt spid="307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84"/>
                                        </p:tgtEl>
                                        <p:attrNameLst>
                                          <p:attrName>style.visibility</p:attrName>
                                        </p:attrNameLst>
                                      </p:cBhvr>
                                      <p:to>
                                        <p:strVal val="visible"/>
                                      </p:to>
                                    </p:set>
                                    <p:animEffect transition="in" filter="fade">
                                      <p:cBhvr>
                                        <p:cTn id="17" dur="500"/>
                                        <p:tgtEl>
                                          <p:spTgt spid="3084"/>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1500"/>
                            </p:stCondLst>
                            <p:childTnLst>
                              <p:par>
                                <p:cTn id="23" presetID="47" presetClass="entr" presetSubtype="0" fill="hold" grpId="0" nodeType="afterEffect">
                                  <p:stCondLst>
                                    <p:cond delay="0"/>
                                  </p:stCondLst>
                                  <p:iterate type="lt">
                                    <p:tmPct val="10000"/>
                                  </p:iterate>
                                  <p:childTnLst>
                                    <p:set>
                                      <p:cBhvr>
                                        <p:cTn id="24" dur="1" fill="hold">
                                          <p:stCondLst>
                                            <p:cond delay="0"/>
                                          </p:stCondLst>
                                        </p:cTn>
                                        <p:tgtEl>
                                          <p:spTgt spid="21"/>
                                        </p:tgtEl>
                                        <p:attrNameLst>
                                          <p:attrName>style.visibility</p:attrName>
                                        </p:attrNameLst>
                                      </p:cBhvr>
                                      <p:to>
                                        <p:strVal val="visible"/>
                                      </p:to>
                                    </p:set>
                                    <p:animEffect transition="in" filter="fade">
                                      <p:cBhvr>
                                        <p:cTn id="25" dur="500"/>
                                        <p:tgtEl>
                                          <p:spTgt spid="21"/>
                                        </p:tgtEl>
                                      </p:cBhvr>
                                    </p:animEffect>
                                    <p:anim calcmode="lin" valueType="num">
                                      <p:cBhvr>
                                        <p:cTn id="26" dur="500" fill="hold"/>
                                        <p:tgtEl>
                                          <p:spTgt spid="21"/>
                                        </p:tgtEl>
                                        <p:attrNameLst>
                                          <p:attrName>ppt_x</p:attrName>
                                        </p:attrNameLst>
                                      </p:cBhvr>
                                      <p:tavLst>
                                        <p:tav tm="0">
                                          <p:val>
                                            <p:strVal val="#ppt_x"/>
                                          </p:val>
                                        </p:tav>
                                        <p:tav tm="100000">
                                          <p:val>
                                            <p:strVal val="#ppt_x"/>
                                          </p:val>
                                        </p:tav>
                                      </p:tavLst>
                                    </p:anim>
                                    <p:anim calcmode="lin" valueType="num">
                                      <p:cBhvr>
                                        <p:cTn id="27" dur="500" fill="hold"/>
                                        <p:tgtEl>
                                          <p:spTgt spid="21"/>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300"/>
                                  </p:stCondLst>
                                  <p:iterate type="lt">
                                    <p:tmPct val="10000"/>
                                  </p:iterate>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anim calcmode="lin" valueType="num">
                                      <p:cBhvr>
                                        <p:cTn id="31" dur="500" fill="hold"/>
                                        <p:tgtEl>
                                          <p:spTgt spid="26"/>
                                        </p:tgtEl>
                                        <p:attrNameLst>
                                          <p:attrName>ppt_x</p:attrName>
                                        </p:attrNameLst>
                                      </p:cBhvr>
                                      <p:tavLst>
                                        <p:tav tm="0">
                                          <p:val>
                                            <p:strVal val="#ppt_x"/>
                                          </p:val>
                                        </p:tav>
                                        <p:tav tm="100000">
                                          <p:val>
                                            <p:strVal val="#ppt_x"/>
                                          </p:val>
                                        </p:tav>
                                      </p:tavLst>
                                    </p:anim>
                                    <p:anim calcmode="lin" valueType="num">
                                      <p:cBhvr>
                                        <p:cTn id="32" dur="500" fill="hold"/>
                                        <p:tgtEl>
                                          <p:spTgt spid="26"/>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500"/>
                                  </p:stCondLst>
                                  <p:iterate type="lt">
                                    <p:tmPct val="10000"/>
                                  </p:iterate>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anim calcmode="lin" valueType="num">
                                      <p:cBhvr>
                                        <p:cTn id="36" dur="500" fill="hold"/>
                                        <p:tgtEl>
                                          <p:spTgt spid="27"/>
                                        </p:tgtEl>
                                        <p:attrNameLst>
                                          <p:attrName>ppt_x</p:attrName>
                                        </p:attrNameLst>
                                      </p:cBhvr>
                                      <p:tavLst>
                                        <p:tav tm="0">
                                          <p:val>
                                            <p:strVal val="#ppt_x"/>
                                          </p:val>
                                        </p:tav>
                                        <p:tav tm="100000">
                                          <p:val>
                                            <p:strVal val="#ppt_x"/>
                                          </p:val>
                                        </p:tav>
                                      </p:tavLst>
                                    </p:anim>
                                    <p:anim calcmode="lin" valueType="num">
                                      <p:cBhvr>
                                        <p:cTn id="37" dur="500" fill="hold"/>
                                        <p:tgtEl>
                                          <p:spTgt spid="27"/>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700"/>
                                  </p:stCondLst>
                                  <p:iterate type="lt">
                                    <p:tmPct val="10000"/>
                                  </p:iterate>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anim calcmode="lin" valueType="num">
                                      <p:cBhvr>
                                        <p:cTn id="41" dur="500" fill="hold"/>
                                        <p:tgtEl>
                                          <p:spTgt spid="28"/>
                                        </p:tgtEl>
                                        <p:attrNameLst>
                                          <p:attrName>ppt_x</p:attrName>
                                        </p:attrNameLst>
                                      </p:cBhvr>
                                      <p:tavLst>
                                        <p:tav tm="0">
                                          <p:val>
                                            <p:strVal val="#ppt_x"/>
                                          </p:val>
                                        </p:tav>
                                        <p:tav tm="100000">
                                          <p:val>
                                            <p:strVal val="#ppt_x"/>
                                          </p:val>
                                        </p:tav>
                                      </p:tavLst>
                                    </p:anim>
                                    <p:anim calcmode="lin" valueType="num">
                                      <p:cBhvr>
                                        <p:cTn id="42"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P spid="28" grpId="0"/>
      <p:bldP spid="3073" grpId="0" animBg="1"/>
      <p:bldP spid="308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票据管理红线问题</a:t>
            </a:r>
          </a:p>
        </p:txBody>
      </p:sp>
      <p:sp>
        <p:nvSpPr>
          <p:cNvPr id="34" name="矩形 33"/>
          <p:cNvSpPr/>
          <p:nvPr/>
        </p:nvSpPr>
        <p:spPr>
          <a:xfrm>
            <a:off x="1475656" y="1419621"/>
            <a:ext cx="6552728" cy="3126889"/>
          </a:xfrm>
          <a:custGeom>
            <a:avLst/>
            <a:gdLst>
              <a:gd name="connsiteX0" fmla="*/ 2088232 w 6984776"/>
              <a:gd name="connsiteY0" fmla="*/ 648072 h 2376264"/>
              <a:gd name="connsiteX1" fmla="*/ 4896544 w 6984776"/>
              <a:gd name="connsiteY1" fmla="*/ 648072 h 2376264"/>
              <a:gd name="connsiteX2" fmla="*/ 4896544 w 6984776"/>
              <a:gd name="connsiteY2" fmla="*/ 0 h 2376264"/>
              <a:gd name="connsiteX3" fmla="*/ 6984776 w 6984776"/>
              <a:gd name="connsiteY3" fmla="*/ 0 h 2376264"/>
              <a:gd name="connsiteX4" fmla="*/ 6984776 w 6984776"/>
              <a:gd name="connsiteY4" fmla="*/ 2376264 h 2376264"/>
              <a:gd name="connsiteX5" fmla="*/ 0 w 6984776"/>
              <a:gd name="connsiteY5" fmla="*/ 2376264 h 2376264"/>
              <a:gd name="connsiteX6" fmla="*/ 0 w 6984776"/>
              <a:gd name="connsiteY6" fmla="*/ 0 h 2376264"/>
              <a:gd name="connsiteX7" fmla="*/ 2088232 w 6984776"/>
              <a:gd name="connsiteY7" fmla="*/ 0 h 2376264"/>
              <a:gd name="connsiteX8" fmla="*/ 2179672 w 6984776"/>
              <a:gd name="connsiteY8" fmla="*/ 739512 h 2376264"/>
              <a:gd name="connsiteX0" fmla="*/ 2088232 w 6984776"/>
              <a:gd name="connsiteY0" fmla="*/ 648072 h 2376264"/>
              <a:gd name="connsiteX1" fmla="*/ 4896544 w 6984776"/>
              <a:gd name="connsiteY1" fmla="*/ 0 h 2376264"/>
              <a:gd name="connsiteX2" fmla="*/ 6984776 w 6984776"/>
              <a:gd name="connsiteY2" fmla="*/ 0 h 2376264"/>
              <a:gd name="connsiteX3" fmla="*/ 6984776 w 6984776"/>
              <a:gd name="connsiteY3" fmla="*/ 2376264 h 2376264"/>
              <a:gd name="connsiteX4" fmla="*/ 0 w 6984776"/>
              <a:gd name="connsiteY4" fmla="*/ 2376264 h 2376264"/>
              <a:gd name="connsiteX5" fmla="*/ 0 w 6984776"/>
              <a:gd name="connsiteY5" fmla="*/ 0 h 2376264"/>
              <a:gd name="connsiteX6" fmla="*/ 2088232 w 6984776"/>
              <a:gd name="connsiteY6" fmla="*/ 0 h 2376264"/>
              <a:gd name="connsiteX7" fmla="*/ 2179672 w 6984776"/>
              <a:gd name="connsiteY7" fmla="*/ 739512 h 2376264"/>
              <a:gd name="connsiteX0" fmla="*/ 4896544 w 6984776"/>
              <a:gd name="connsiteY0" fmla="*/ 0 h 2376264"/>
              <a:gd name="connsiteX1" fmla="*/ 6984776 w 6984776"/>
              <a:gd name="connsiteY1" fmla="*/ 0 h 2376264"/>
              <a:gd name="connsiteX2" fmla="*/ 6984776 w 6984776"/>
              <a:gd name="connsiteY2" fmla="*/ 2376264 h 2376264"/>
              <a:gd name="connsiteX3" fmla="*/ 0 w 6984776"/>
              <a:gd name="connsiteY3" fmla="*/ 2376264 h 2376264"/>
              <a:gd name="connsiteX4" fmla="*/ 0 w 6984776"/>
              <a:gd name="connsiteY4" fmla="*/ 0 h 2376264"/>
              <a:gd name="connsiteX5" fmla="*/ 2088232 w 6984776"/>
              <a:gd name="connsiteY5" fmla="*/ 0 h 2376264"/>
              <a:gd name="connsiteX6" fmla="*/ 2179672 w 6984776"/>
              <a:gd name="connsiteY6" fmla="*/ 739512 h 2376264"/>
              <a:gd name="connsiteX0" fmla="*/ 4896544 w 6984776"/>
              <a:gd name="connsiteY0" fmla="*/ 0 h 2376264"/>
              <a:gd name="connsiteX1" fmla="*/ 6984776 w 6984776"/>
              <a:gd name="connsiteY1" fmla="*/ 0 h 2376264"/>
              <a:gd name="connsiteX2" fmla="*/ 6984776 w 6984776"/>
              <a:gd name="connsiteY2" fmla="*/ 2376264 h 2376264"/>
              <a:gd name="connsiteX3" fmla="*/ 0 w 6984776"/>
              <a:gd name="connsiteY3" fmla="*/ 2376264 h 2376264"/>
              <a:gd name="connsiteX4" fmla="*/ 0 w 6984776"/>
              <a:gd name="connsiteY4" fmla="*/ 0 h 2376264"/>
              <a:gd name="connsiteX5" fmla="*/ 2088232 w 6984776"/>
              <a:gd name="connsiteY5" fmla="*/ 0 h 2376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84776" h="2376264">
                <a:moveTo>
                  <a:pt x="4896544" y="0"/>
                </a:moveTo>
                <a:lnTo>
                  <a:pt x="6984776" y="0"/>
                </a:lnTo>
                <a:lnTo>
                  <a:pt x="6984776" y="2376264"/>
                </a:lnTo>
                <a:lnTo>
                  <a:pt x="0" y="2376264"/>
                </a:lnTo>
                <a:lnTo>
                  <a:pt x="0" y="0"/>
                </a:lnTo>
                <a:lnTo>
                  <a:pt x="2088232" y="0"/>
                </a:lnTo>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800">
              <a:solidFill>
                <a:schemeClr val="tx1"/>
              </a:solidFill>
            </a:endParaRPr>
          </a:p>
        </p:txBody>
      </p:sp>
      <p:sp>
        <p:nvSpPr>
          <p:cNvPr id="36" name="矩形 35"/>
          <p:cNvSpPr/>
          <p:nvPr/>
        </p:nvSpPr>
        <p:spPr>
          <a:xfrm>
            <a:off x="3437290" y="1182251"/>
            <a:ext cx="2646878" cy="461665"/>
          </a:xfrm>
          <a:prstGeom prst="rect">
            <a:avLst/>
          </a:prstGeom>
        </p:spPr>
        <p:txBody>
          <a:bodyPr wrap="none">
            <a:spAutoFit/>
          </a:bodyPr>
          <a:lstStyle/>
          <a:p>
            <a:r>
              <a:rPr lang="en-US" altLang="zh-CN" sz="2400" dirty="0" smtClean="0">
                <a:solidFill>
                  <a:srgbClr val="C00000"/>
                </a:solidFill>
              </a:rPr>
              <a:t>🈲🈲🈲🈲🈲🈲🈲🈲</a:t>
            </a:r>
            <a:endParaRPr lang="zh-CN" altLang="en-US" sz="2400" dirty="0">
              <a:solidFill>
                <a:srgbClr val="C00000"/>
              </a:solidFill>
            </a:endParaRPr>
          </a:p>
        </p:txBody>
      </p:sp>
      <p:grpSp>
        <p:nvGrpSpPr>
          <p:cNvPr id="56" name="组合 55"/>
          <p:cNvGrpSpPr/>
          <p:nvPr/>
        </p:nvGrpSpPr>
        <p:grpSpPr>
          <a:xfrm>
            <a:off x="1934999" y="2034603"/>
            <a:ext cx="5760640" cy="2187853"/>
            <a:chOff x="4211960" y="1780425"/>
            <a:chExt cx="3456384" cy="1390062"/>
          </a:xfrm>
        </p:grpSpPr>
        <p:cxnSp>
          <p:nvCxnSpPr>
            <p:cNvPr id="38" name="直接连接符 37"/>
            <p:cNvCxnSpPr/>
            <p:nvPr/>
          </p:nvCxnSpPr>
          <p:spPr>
            <a:xfrm>
              <a:off x="4211960" y="1780425"/>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211960" y="2012102"/>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4211960" y="2243779"/>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211960" y="2475456"/>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219766" y="2707133"/>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219766" y="2938810"/>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4219766" y="3170487"/>
              <a:ext cx="3448578"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18" name="TextBox 54">
            <a:extLst>
              <a:ext uri="{FF2B5EF4-FFF2-40B4-BE49-F238E27FC236}">
                <a16:creationId xmlns="" xmlns:a16="http://schemas.microsoft.com/office/drawing/2014/main" id="{20EBCD03-2D16-6444-A2CF-E9BEFBA3DFF2}"/>
              </a:ext>
            </a:extLst>
          </p:cNvPr>
          <p:cNvSpPr txBox="1"/>
          <p:nvPr/>
        </p:nvSpPr>
        <p:spPr>
          <a:xfrm>
            <a:off x="1820155" y="2468830"/>
            <a:ext cx="6192688" cy="34201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200" dirty="0"/>
              <a:t>✓   </a:t>
            </a:r>
            <a:r>
              <a:rPr lang="en-US" altLang="zh-CN" sz="1200" dirty="0"/>
              <a:t>🈲️</a:t>
            </a:r>
            <a:r>
              <a:rPr lang="zh-CN" altLang="en-US" sz="1200" dirty="0"/>
              <a:t>私开发票、私开销货水单</a:t>
            </a:r>
          </a:p>
        </p:txBody>
      </p:sp>
      <p:sp>
        <p:nvSpPr>
          <p:cNvPr id="19" name="TextBox 54">
            <a:extLst>
              <a:ext uri="{FF2B5EF4-FFF2-40B4-BE49-F238E27FC236}">
                <a16:creationId xmlns="" xmlns:a16="http://schemas.microsoft.com/office/drawing/2014/main" id="{D21A5D01-B4D0-2046-B3A3-EB4907D20DFC}"/>
              </a:ext>
            </a:extLst>
          </p:cNvPr>
          <p:cNvSpPr txBox="1"/>
          <p:nvPr/>
        </p:nvSpPr>
        <p:spPr>
          <a:xfrm>
            <a:off x="1820155" y="2071107"/>
            <a:ext cx="6192688" cy="34201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200" dirty="0"/>
              <a:t>✓   </a:t>
            </a:r>
            <a:r>
              <a:rPr lang="en-US" altLang="zh-CN" sz="1200" dirty="0"/>
              <a:t>🈲️</a:t>
            </a:r>
            <a:r>
              <a:rPr lang="zh-CN" altLang="en-US" sz="1200" dirty="0"/>
              <a:t>伪造印章、编造票据</a:t>
            </a:r>
          </a:p>
        </p:txBody>
      </p:sp>
      <p:sp>
        <p:nvSpPr>
          <p:cNvPr id="20" name="TextBox 54">
            <a:extLst>
              <a:ext uri="{FF2B5EF4-FFF2-40B4-BE49-F238E27FC236}">
                <a16:creationId xmlns="" xmlns:a16="http://schemas.microsoft.com/office/drawing/2014/main" id="{F79BBCCC-114A-1741-9514-EFFA291B7589}"/>
              </a:ext>
            </a:extLst>
          </p:cNvPr>
          <p:cNvSpPr txBox="1"/>
          <p:nvPr/>
        </p:nvSpPr>
        <p:spPr>
          <a:xfrm>
            <a:off x="1835696" y="2840818"/>
            <a:ext cx="6192688" cy="34201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200" dirty="0"/>
              <a:t>✓   </a:t>
            </a:r>
            <a:r>
              <a:rPr lang="en-US" altLang="zh-CN" sz="1200" dirty="0"/>
              <a:t>🈲️</a:t>
            </a:r>
            <a:r>
              <a:rPr lang="zh-CN" altLang="en-US" sz="1200" dirty="0"/>
              <a:t>不开票或开非本公司票据</a:t>
            </a:r>
          </a:p>
        </p:txBody>
      </p:sp>
      <p:sp>
        <p:nvSpPr>
          <p:cNvPr id="21" name="TextBox 54">
            <a:extLst>
              <a:ext uri="{FF2B5EF4-FFF2-40B4-BE49-F238E27FC236}">
                <a16:creationId xmlns="" xmlns:a16="http://schemas.microsoft.com/office/drawing/2014/main" id="{8F4EDFFD-E2BC-5248-BDB6-44A5CEA04C0F}"/>
              </a:ext>
            </a:extLst>
          </p:cNvPr>
          <p:cNvSpPr txBox="1"/>
          <p:nvPr/>
        </p:nvSpPr>
        <p:spPr>
          <a:xfrm>
            <a:off x="1835696" y="3200858"/>
            <a:ext cx="6192688" cy="34201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200" dirty="0"/>
              <a:t>✓   </a:t>
            </a:r>
            <a:r>
              <a:rPr lang="en-US" altLang="zh-CN" sz="1200" dirty="0"/>
              <a:t>🈲️</a:t>
            </a:r>
            <a:r>
              <a:rPr lang="zh-CN" altLang="en-US" sz="1200" dirty="0"/>
              <a:t>未收款先开票</a:t>
            </a:r>
          </a:p>
        </p:txBody>
      </p:sp>
      <p:sp>
        <p:nvSpPr>
          <p:cNvPr id="22" name="TextBox 54">
            <a:extLst>
              <a:ext uri="{FF2B5EF4-FFF2-40B4-BE49-F238E27FC236}">
                <a16:creationId xmlns="" xmlns:a16="http://schemas.microsoft.com/office/drawing/2014/main" id="{892732E2-0AC3-E342-A6D4-77C5E9389F1B}"/>
              </a:ext>
            </a:extLst>
          </p:cNvPr>
          <p:cNvSpPr txBox="1"/>
          <p:nvPr/>
        </p:nvSpPr>
        <p:spPr>
          <a:xfrm>
            <a:off x="1845407" y="3540890"/>
            <a:ext cx="6192688" cy="34201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200" dirty="0"/>
              <a:t>✓   </a:t>
            </a:r>
            <a:r>
              <a:rPr lang="en-US" altLang="zh-CN" sz="1200" dirty="0"/>
              <a:t>🈲️</a:t>
            </a:r>
            <a:r>
              <a:rPr lang="zh-CN" altLang="en-US" sz="1200" dirty="0"/>
              <a:t>票据丢失、转借、代开、虚开</a:t>
            </a:r>
          </a:p>
        </p:txBody>
      </p:sp>
      <p:sp>
        <p:nvSpPr>
          <p:cNvPr id="23" name="TextBox 54">
            <a:extLst>
              <a:ext uri="{FF2B5EF4-FFF2-40B4-BE49-F238E27FC236}">
                <a16:creationId xmlns="" xmlns:a16="http://schemas.microsoft.com/office/drawing/2014/main" id="{2A9350BB-39A1-294C-9807-AF1398417185}"/>
              </a:ext>
            </a:extLst>
          </p:cNvPr>
          <p:cNvSpPr txBox="1"/>
          <p:nvPr/>
        </p:nvSpPr>
        <p:spPr>
          <a:xfrm>
            <a:off x="1845740" y="3893227"/>
            <a:ext cx="6192688" cy="34201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200" dirty="0"/>
              <a:t>✓   </a:t>
            </a:r>
            <a:r>
              <a:rPr lang="en-US" altLang="zh-CN" sz="1200" dirty="0"/>
              <a:t>🈲️</a:t>
            </a:r>
            <a:r>
              <a:rPr lang="zh-CN" altLang="en-US" sz="1200" dirty="0"/>
              <a:t>拆本使用票据</a:t>
            </a:r>
          </a:p>
        </p:txBody>
      </p:sp>
      <p:sp>
        <p:nvSpPr>
          <p:cNvPr id="3" name="文本框 2">
            <a:extLst>
              <a:ext uri="{FF2B5EF4-FFF2-40B4-BE49-F238E27FC236}">
                <a16:creationId xmlns="" xmlns:a16="http://schemas.microsoft.com/office/drawing/2014/main" id="{B996B25C-57EB-5B43-B693-5CBA4446898E}"/>
              </a:ext>
            </a:extLst>
          </p:cNvPr>
          <p:cNvSpPr txBox="1"/>
          <p:nvPr/>
        </p:nvSpPr>
        <p:spPr>
          <a:xfrm>
            <a:off x="3774829" y="1617871"/>
            <a:ext cx="1954381" cy="461665"/>
          </a:xfrm>
          <a:prstGeom prst="rect">
            <a:avLst/>
          </a:prstGeom>
          <a:noFill/>
        </p:spPr>
        <p:txBody>
          <a:bodyPr wrap="none" rtlCol="0">
            <a:spAutoFit/>
          </a:bodyPr>
          <a:lstStyle/>
          <a:p>
            <a:r>
              <a:rPr kumimoji="1" lang="zh-CN" altLang="en-US" sz="2000" dirty="0">
                <a:solidFill>
                  <a:schemeClr val="bg1">
                    <a:lumMod val="85000"/>
                  </a:schemeClr>
                </a:solidFill>
              </a:rPr>
              <a:t>“票”</a:t>
            </a:r>
            <a:r>
              <a:rPr kumimoji="1" lang="en-US" altLang="zh-CN" sz="2400" dirty="0">
                <a:solidFill>
                  <a:schemeClr val="bg1">
                    <a:lumMod val="85000"/>
                  </a:schemeClr>
                </a:solidFill>
              </a:rPr>
              <a:t>=</a:t>
            </a:r>
            <a:r>
              <a:rPr kumimoji="1" lang="zh-CN" altLang="en-US" sz="2400" dirty="0">
                <a:solidFill>
                  <a:schemeClr val="bg1">
                    <a:lumMod val="85000"/>
                  </a:schemeClr>
                </a:solidFill>
              </a:rPr>
              <a:t>“</a:t>
            </a:r>
            <a:r>
              <a:rPr kumimoji="1" lang="zh-CN" altLang="en-US" sz="2000" dirty="0">
                <a:solidFill>
                  <a:schemeClr val="bg1">
                    <a:lumMod val="85000"/>
                  </a:schemeClr>
                </a:solidFill>
              </a:rPr>
              <a:t>钱”</a:t>
            </a:r>
          </a:p>
        </p:txBody>
      </p:sp>
    </p:spTree>
    <p:extLst>
      <p:ext uri="{BB962C8B-B14F-4D97-AF65-F5344CB8AC3E}">
        <p14:creationId xmlns:p14="http://schemas.microsoft.com/office/powerpoint/2010/main" val="307423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outVertical)">
                                      <p:cBhvr>
                                        <p:cTn id="7" dur="500"/>
                                        <p:tgtEl>
                                          <p:spTgt spid="36"/>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barn(outVertical)">
                                      <p:cBhvr>
                                        <p:cTn id="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09902" y="560948"/>
            <a:ext cx="5097735" cy="400110"/>
          </a:xfrm>
        </p:spPr>
        <p:txBody>
          <a:bodyPr/>
          <a:lstStyle/>
          <a:p>
            <a:r>
              <a:rPr lang="zh-CN" altLang="en-US" dirty="0"/>
              <a:t>票据使用要点</a:t>
            </a:r>
          </a:p>
        </p:txBody>
      </p:sp>
      <p:grpSp>
        <p:nvGrpSpPr>
          <p:cNvPr id="154" name="组合 153">
            <a:extLst>
              <a:ext uri="{FF2B5EF4-FFF2-40B4-BE49-F238E27FC236}">
                <a16:creationId xmlns="" xmlns:a16="http://schemas.microsoft.com/office/drawing/2014/main" id="{505F1885-169C-FC41-9543-32D6E35D062C}"/>
              </a:ext>
            </a:extLst>
          </p:cNvPr>
          <p:cNvGrpSpPr/>
          <p:nvPr/>
        </p:nvGrpSpPr>
        <p:grpSpPr>
          <a:xfrm>
            <a:off x="971600" y="1523430"/>
            <a:ext cx="2005005" cy="370763"/>
            <a:chOff x="1547664" y="1422728"/>
            <a:chExt cx="3331641" cy="370763"/>
          </a:xfrm>
        </p:grpSpPr>
        <p:sp>
          <p:nvSpPr>
            <p:cNvPr id="155" name="TextBox 4">
              <a:extLst>
                <a:ext uri="{FF2B5EF4-FFF2-40B4-BE49-F238E27FC236}">
                  <a16:creationId xmlns="" xmlns:a16="http://schemas.microsoft.com/office/drawing/2014/main" id="{FDEFF889-9CB6-6443-9214-285DC0DBC9E3}"/>
                </a:ext>
              </a:extLst>
            </p:cNvPr>
            <p:cNvSpPr txBox="1"/>
            <p:nvPr>
              <p:custDataLst>
                <p:tags r:id="rId24"/>
              </p:custDataLst>
            </p:nvPr>
          </p:nvSpPr>
          <p:spPr>
            <a:xfrm>
              <a:off x="1547664" y="1422728"/>
              <a:ext cx="3282361" cy="37076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dirty="0"/>
            </a:p>
          </p:txBody>
        </p:sp>
        <p:sp>
          <p:nvSpPr>
            <p:cNvPr id="156" name="TextBox 5">
              <a:extLst>
                <a:ext uri="{FF2B5EF4-FFF2-40B4-BE49-F238E27FC236}">
                  <a16:creationId xmlns="" xmlns:a16="http://schemas.microsoft.com/office/drawing/2014/main" id="{7A01A6EA-B7ED-8C4F-B103-88372054608D}"/>
                </a:ext>
              </a:extLst>
            </p:cNvPr>
            <p:cNvSpPr txBox="1"/>
            <p:nvPr>
              <p:custDataLst>
                <p:tags r:id="rId25"/>
              </p:custDataLst>
            </p:nvPr>
          </p:nvSpPr>
          <p:spPr>
            <a:xfrm>
              <a:off x="1596946" y="1483841"/>
              <a:ext cx="3282359" cy="276999"/>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dirty="0"/>
                <a:t>指定专人，确保钱票一致</a:t>
              </a:r>
              <a:endParaRPr lang="en-US" dirty="0"/>
            </a:p>
          </p:txBody>
        </p:sp>
      </p:grpSp>
      <p:grpSp>
        <p:nvGrpSpPr>
          <p:cNvPr id="157" name="组合 156">
            <a:extLst>
              <a:ext uri="{FF2B5EF4-FFF2-40B4-BE49-F238E27FC236}">
                <a16:creationId xmlns="" xmlns:a16="http://schemas.microsoft.com/office/drawing/2014/main" id="{602A679E-0170-B043-B3AC-53378F3839E8}"/>
              </a:ext>
            </a:extLst>
          </p:cNvPr>
          <p:cNvGrpSpPr/>
          <p:nvPr/>
        </p:nvGrpSpPr>
        <p:grpSpPr>
          <a:xfrm>
            <a:off x="1296467" y="1904847"/>
            <a:ext cx="1064382" cy="1014171"/>
            <a:chOff x="1970591" y="1864561"/>
            <a:chExt cx="1064382" cy="1014171"/>
          </a:xfrm>
        </p:grpSpPr>
        <p:sp>
          <p:nvSpPr>
            <p:cNvPr id="158" name="Rectangle 47">
              <a:extLst>
                <a:ext uri="{FF2B5EF4-FFF2-40B4-BE49-F238E27FC236}">
                  <a16:creationId xmlns="" xmlns:a16="http://schemas.microsoft.com/office/drawing/2014/main" id="{62DC0B01-08EE-4C4F-A9C2-DCA5A78A0787}"/>
                </a:ext>
              </a:extLst>
            </p:cNvPr>
            <p:cNvSpPr/>
            <p:nvPr>
              <p:custDataLst>
                <p:tags r:id="rId22"/>
              </p:custDataLst>
            </p:nvPr>
          </p:nvSpPr>
          <p:spPr bwMode="auto">
            <a:xfrm>
              <a:off x="1970591" y="1864561"/>
              <a:ext cx="1064382" cy="1014171"/>
            </a:xfrm>
            <a:custGeom>
              <a:avLst/>
              <a:gdLst/>
              <a:ahLst/>
              <a:cxnLst/>
              <a:rect l="l" t="t" r="r" b="b"/>
              <a:pathLst>
                <a:path w="1077394" h="1026569">
                  <a:moveTo>
                    <a:pt x="750054" y="0"/>
                  </a:moveTo>
                  <a:lnTo>
                    <a:pt x="750054" y="393665"/>
                  </a:lnTo>
                  <a:lnTo>
                    <a:pt x="1077394" y="393665"/>
                  </a:lnTo>
                  <a:lnTo>
                    <a:pt x="1077394" y="1026569"/>
                  </a:lnTo>
                  <a:lnTo>
                    <a:pt x="0" y="1026569"/>
                  </a:lnTo>
                  <a:lnTo>
                    <a:pt x="0" y="393665"/>
                  </a:lnTo>
                  <a:lnTo>
                    <a:pt x="424316"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sp>
          <p:nvSpPr>
            <p:cNvPr id="159" name="TextBox 8">
              <a:extLst>
                <a:ext uri="{FF2B5EF4-FFF2-40B4-BE49-F238E27FC236}">
                  <a16:creationId xmlns="" xmlns:a16="http://schemas.microsoft.com/office/drawing/2014/main" id="{1FE42536-610F-E94A-8AB0-8429BD80E2B7}"/>
                </a:ext>
              </a:extLst>
            </p:cNvPr>
            <p:cNvSpPr txBox="1"/>
            <p:nvPr>
              <p:custDataLst>
                <p:tags r:id="rId23"/>
              </p:custDataLst>
            </p:nvPr>
          </p:nvSpPr>
          <p:spPr>
            <a:xfrm>
              <a:off x="1970591" y="2369802"/>
              <a:ext cx="954371" cy="3693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1800" dirty="0"/>
                <a:t>保  管</a:t>
              </a:r>
              <a:endParaRPr lang="en-US" sz="1800" dirty="0"/>
            </a:p>
          </p:txBody>
        </p:sp>
      </p:grpSp>
      <p:grpSp>
        <p:nvGrpSpPr>
          <p:cNvPr id="160" name="组合 159">
            <a:extLst>
              <a:ext uri="{FF2B5EF4-FFF2-40B4-BE49-F238E27FC236}">
                <a16:creationId xmlns="" xmlns:a16="http://schemas.microsoft.com/office/drawing/2014/main" id="{16E2CB85-62CB-6942-B872-40D5A00DB480}"/>
              </a:ext>
            </a:extLst>
          </p:cNvPr>
          <p:cNvGrpSpPr/>
          <p:nvPr/>
        </p:nvGrpSpPr>
        <p:grpSpPr>
          <a:xfrm>
            <a:off x="5837350" y="915566"/>
            <a:ext cx="1871062" cy="986552"/>
            <a:chOff x="4861438" y="1482412"/>
            <a:chExt cx="2938314" cy="307973"/>
          </a:xfrm>
        </p:grpSpPr>
        <p:sp>
          <p:nvSpPr>
            <p:cNvPr id="161" name="TextBox 12">
              <a:extLst>
                <a:ext uri="{FF2B5EF4-FFF2-40B4-BE49-F238E27FC236}">
                  <a16:creationId xmlns="" xmlns:a16="http://schemas.microsoft.com/office/drawing/2014/main" id="{781CB5F8-C85D-DC4C-9601-B2320706EBCA}"/>
                </a:ext>
              </a:extLst>
            </p:cNvPr>
            <p:cNvSpPr txBox="1"/>
            <p:nvPr>
              <p:custDataLst>
                <p:tags r:id="rId20"/>
              </p:custDataLst>
            </p:nvPr>
          </p:nvSpPr>
          <p:spPr>
            <a:xfrm>
              <a:off x="4861438" y="1482412"/>
              <a:ext cx="2938314" cy="30797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dirty="0">
                <a:latin typeface="+mj-ea"/>
                <a:ea typeface="+mj-ea"/>
              </a:endParaRPr>
            </a:p>
          </p:txBody>
        </p:sp>
        <p:sp>
          <p:nvSpPr>
            <p:cNvPr id="162" name="TextBox 13">
              <a:extLst>
                <a:ext uri="{FF2B5EF4-FFF2-40B4-BE49-F238E27FC236}">
                  <a16:creationId xmlns="" xmlns:a16="http://schemas.microsoft.com/office/drawing/2014/main" id="{6BE7EA43-65EF-B442-9D41-096FE03F3E09}"/>
                </a:ext>
              </a:extLst>
            </p:cNvPr>
            <p:cNvSpPr txBox="1"/>
            <p:nvPr>
              <p:custDataLst>
                <p:tags r:id="rId21"/>
              </p:custDataLst>
            </p:nvPr>
          </p:nvSpPr>
          <p:spPr>
            <a:xfrm>
              <a:off x="4947747" y="1482479"/>
              <a:ext cx="2745758" cy="229869"/>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pPr lvl="0" algn="l">
                <a:lnSpc>
                  <a:spcPct val="120000"/>
                </a:lnSpc>
                <a:defRPr/>
              </a:pPr>
              <a:r>
                <a:rPr lang="zh-CN" altLang="en-US" dirty="0">
                  <a:cs typeface="宋体" panose="02010600030101010101" pitchFamily="2" charset="-122"/>
                  <a:sym typeface="+mn-ea"/>
                </a:rPr>
                <a:t>整本机打发票使用完后由财务部发票管理员核对核算会计签名版收账汇总表做缴销登记</a:t>
              </a:r>
              <a:endParaRPr lang="zh-CN" altLang="en-US" dirty="0">
                <a:sym typeface="Arial" panose="020B0604020202020204" pitchFamily="34" charset="0"/>
              </a:endParaRPr>
            </a:p>
          </p:txBody>
        </p:sp>
      </p:grpSp>
      <p:sp>
        <p:nvSpPr>
          <p:cNvPr id="164" name="Rectangle 48">
            <a:extLst>
              <a:ext uri="{FF2B5EF4-FFF2-40B4-BE49-F238E27FC236}">
                <a16:creationId xmlns="" xmlns:a16="http://schemas.microsoft.com/office/drawing/2014/main" id="{471F9307-362C-8946-9073-F8B7B8E9C1AE}"/>
              </a:ext>
            </a:extLst>
          </p:cNvPr>
          <p:cNvSpPr/>
          <p:nvPr>
            <p:custDataLst>
              <p:tags r:id="rId2"/>
            </p:custDataLst>
          </p:nvPr>
        </p:nvSpPr>
        <p:spPr bwMode="auto">
          <a:xfrm>
            <a:off x="3538167" y="1912854"/>
            <a:ext cx="1058644" cy="1014171"/>
          </a:xfrm>
          <a:custGeom>
            <a:avLst/>
            <a:gdLst/>
            <a:ahLst/>
            <a:cxnLst/>
            <a:rect l="l" t="t" r="r" b="b"/>
            <a:pathLst>
              <a:path w="1403407" h="1026569">
                <a:moveTo>
                  <a:pt x="1278788" y="0"/>
                </a:moveTo>
                <a:lnTo>
                  <a:pt x="1278788" y="393665"/>
                </a:lnTo>
                <a:lnTo>
                  <a:pt x="1403407" y="393665"/>
                </a:lnTo>
                <a:lnTo>
                  <a:pt x="1403407" y="1026569"/>
                </a:lnTo>
                <a:lnTo>
                  <a:pt x="0" y="1026569"/>
                </a:lnTo>
                <a:lnTo>
                  <a:pt x="0" y="393665"/>
                </a:lnTo>
                <a:lnTo>
                  <a:pt x="95305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grpSp>
        <p:nvGrpSpPr>
          <p:cNvPr id="166" name="组合 165">
            <a:extLst>
              <a:ext uri="{FF2B5EF4-FFF2-40B4-BE49-F238E27FC236}">
                <a16:creationId xmlns="" xmlns:a16="http://schemas.microsoft.com/office/drawing/2014/main" id="{1AF7DC51-129C-BC49-B4E5-60CEF04635FF}"/>
              </a:ext>
            </a:extLst>
          </p:cNvPr>
          <p:cNvGrpSpPr/>
          <p:nvPr/>
        </p:nvGrpSpPr>
        <p:grpSpPr>
          <a:xfrm>
            <a:off x="1058432" y="3296664"/>
            <a:ext cx="2447127" cy="931270"/>
            <a:chOff x="2457669" y="3339753"/>
            <a:chExt cx="2241492" cy="236855"/>
          </a:xfrm>
        </p:grpSpPr>
        <p:sp>
          <p:nvSpPr>
            <p:cNvPr id="167" name="TextBox 19">
              <a:extLst>
                <a:ext uri="{FF2B5EF4-FFF2-40B4-BE49-F238E27FC236}">
                  <a16:creationId xmlns="" xmlns:a16="http://schemas.microsoft.com/office/drawing/2014/main" id="{0DEF67FB-0EAE-8649-B2CD-C5AB4C41A9D2}"/>
                </a:ext>
              </a:extLst>
            </p:cNvPr>
            <p:cNvSpPr txBox="1"/>
            <p:nvPr>
              <p:custDataLst>
                <p:tags r:id="rId18"/>
              </p:custDataLst>
            </p:nvPr>
          </p:nvSpPr>
          <p:spPr>
            <a:xfrm>
              <a:off x="2457669" y="3340933"/>
              <a:ext cx="2241492" cy="235675"/>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dirty="0">
                <a:latin typeface="+mj-ea"/>
                <a:ea typeface="+mj-ea"/>
              </a:endParaRPr>
            </a:p>
          </p:txBody>
        </p:sp>
        <p:sp>
          <p:nvSpPr>
            <p:cNvPr id="168" name="TextBox 20">
              <a:extLst>
                <a:ext uri="{FF2B5EF4-FFF2-40B4-BE49-F238E27FC236}">
                  <a16:creationId xmlns="" xmlns:a16="http://schemas.microsoft.com/office/drawing/2014/main" id="{2A6BF03C-8273-8949-9FED-8E513FFB496B}"/>
                </a:ext>
              </a:extLst>
            </p:cNvPr>
            <p:cNvSpPr txBox="1"/>
            <p:nvPr>
              <p:custDataLst>
                <p:tags r:id="rId19"/>
              </p:custDataLst>
            </p:nvPr>
          </p:nvSpPr>
          <p:spPr>
            <a:xfrm>
              <a:off x="2523930" y="3339753"/>
              <a:ext cx="2165040" cy="224431"/>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pPr lvl="0" algn="l">
                <a:lnSpc>
                  <a:spcPct val="120000"/>
                </a:lnSpc>
                <a:defRPr/>
              </a:pPr>
              <a:r>
                <a:rPr lang="en-US" altLang="zh-CN" dirty="0">
                  <a:cs typeface="宋体" panose="02010600030101010101" pitchFamily="2" charset="-122"/>
                  <a:sym typeface="+mn-ea"/>
                </a:rPr>
                <a:t>1</a:t>
              </a:r>
              <a:r>
                <a:rPr lang="zh-CN" altLang="en-US" dirty="0">
                  <a:cs typeface="宋体" panose="02010600030101010101" pitchFamily="2" charset="-122"/>
                  <a:sym typeface="+mn-ea"/>
                </a:rPr>
                <a:t>、领用发票：带税控盘，发票联及记账联加盖发票专用章</a:t>
              </a:r>
              <a:endParaRPr lang="en-US" altLang="zh-CN" dirty="0">
                <a:cs typeface="宋体" panose="02010600030101010101" pitchFamily="2" charset="-122"/>
                <a:sym typeface="+mn-ea"/>
              </a:endParaRPr>
            </a:p>
            <a:p>
              <a:pPr lvl="0" algn="l">
                <a:lnSpc>
                  <a:spcPct val="120000"/>
                </a:lnSpc>
                <a:defRPr/>
              </a:pPr>
              <a:r>
                <a:rPr lang="en-US" altLang="zh-CN" dirty="0">
                  <a:cs typeface="宋体" panose="02010600030101010101" pitchFamily="2" charset="-122"/>
                  <a:sym typeface="+mn-ea"/>
                </a:rPr>
                <a:t>2</a:t>
              </a:r>
              <a:r>
                <a:rPr lang="zh-CN" altLang="en-US" dirty="0">
                  <a:cs typeface="宋体" panose="02010600030101010101" pitchFamily="2" charset="-122"/>
                  <a:sym typeface="+mn-ea"/>
                </a:rPr>
                <a:t>、领用收据：记账联及交款依据盖财务专用章</a:t>
              </a:r>
              <a:endParaRPr lang="zh-CN" altLang="en-US" spc="150" dirty="0">
                <a:solidFill>
                  <a:sysClr val="window" lastClr="FFFFFF"/>
                </a:solidFill>
                <a:sym typeface="Arial" panose="020B0604020202020204" pitchFamily="34" charset="0"/>
              </a:endParaRPr>
            </a:p>
          </p:txBody>
        </p:sp>
      </p:grpSp>
      <p:sp>
        <p:nvSpPr>
          <p:cNvPr id="171" name="Right Triangle 60">
            <a:extLst>
              <a:ext uri="{FF2B5EF4-FFF2-40B4-BE49-F238E27FC236}">
                <a16:creationId xmlns="" xmlns:a16="http://schemas.microsoft.com/office/drawing/2014/main" id="{FF0EBD2C-A0E6-6B48-8E35-4CD409C5FFE6}"/>
              </a:ext>
            </a:extLst>
          </p:cNvPr>
          <p:cNvSpPr/>
          <p:nvPr>
            <p:custDataLst>
              <p:tags r:id="rId3"/>
            </p:custDataLst>
          </p:nvPr>
        </p:nvSpPr>
        <p:spPr bwMode="auto">
          <a:xfrm flipV="1">
            <a:off x="2412169" y="2294189"/>
            <a:ext cx="1064382" cy="1014171"/>
          </a:xfrm>
          <a:custGeom>
            <a:avLst/>
            <a:gdLst/>
            <a:ahLst/>
            <a:cxnLst/>
            <a:rect l="l" t="t" r="r" b="b"/>
            <a:pathLst>
              <a:path w="1810250" h="1026569">
                <a:moveTo>
                  <a:pt x="0" y="1026569"/>
                </a:moveTo>
                <a:lnTo>
                  <a:pt x="1810250" y="1026569"/>
                </a:lnTo>
                <a:lnTo>
                  <a:pt x="1810250" y="393665"/>
                </a:lnTo>
                <a:lnTo>
                  <a:pt x="1019506" y="393665"/>
                </a:lnTo>
                <a:lnTo>
                  <a:pt x="693768" y="0"/>
                </a:lnTo>
                <a:lnTo>
                  <a:pt x="693768" y="393665"/>
                </a:lnTo>
                <a:lnTo>
                  <a:pt x="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grpSp>
        <p:nvGrpSpPr>
          <p:cNvPr id="172" name="组合 171">
            <a:extLst>
              <a:ext uri="{FF2B5EF4-FFF2-40B4-BE49-F238E27FC236}">
                <a16:creationId xmlns="" xmlns:a16="http://schemas.microsoft.com/office/drawing/2014/main" id="{9BB285AF-EBC4-4E4C-9977-FCD8D0B332BB}"/>
              </a:ext>
            </a:extLst>
          </p:cNvPr>
          <p:cNvGrpSpPr/>
          <p:nvPr/>
        </p:nvGrpSpPr>
        <p:grpSpPr>
          <a:xfrm>
            <a:off x="3965142" y="3315278"/>
            <a:ext cx="1876950" cy="513540"/>
            <a:chOff x="4861438" y="3336277"/>
            <a:chExt cx="2938314" cy="617332"/>
          </a:xfrm>
        </p:grpSpPr>
        <p:sp>
          <p:nvSpPr>
            <p:cNvPr id="173" name="TextBox 27">
              <a:extLst>
                <a:ext uri="{FF2B5EF4-FFF2-40B4-BE49-F238E27FC236}">
                  <a16:creationId xmlns="" xmlns:a16="http://schemas.microsoft.com/office/drawing/2014/main" id="{0E1F3B3C-8034-E24A-B48D-7513D9510D30}"/>
                </a:ext>
              </a:extLst>
            </p:cNvPr>
            <p:cNvSpPr txBox="1"/>
            <p:nvPr>
              <p:custDataLst>
                <p:tags r:id="rId16"/>
              </p:custDataLst>
            </p:nvPr>
          </p:nvSpPr>
          <p:spPr>
            <a:xfrm>
              <a:off x="4861438" y="3336277"/>
              <a:ext cx="2938314" cy="617332"/>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endParaRPr lang="en-US" dirty="0"/>
            </a:p>
          </p:txBody>
        </p:sp>
        <p:sp>
          <p:nvSpPr>
            <p:cNvPr id="174" name="TextBox 28">
              <a:extLst>
                <a:ext uri="{FF2B5EF4-FFF2-40B4-BE49-F238E27FC236}">
                  <a16:creationId xmlns="" xmlns:a16="http://schemas.microsoft.com/office/drawing/2014/main" id="{63F3EC70-3131-7F4B-A8F3-C83E0FC01E06}"/>
                </a:ext>
              </a:extLst>
            </p:cNvPr>
            <p:cNvSpPr txBox="1"/>
            <p:nvPr>
              <p:custDataLst>
                <p:tags r:id="rId17"/>
              </p:custDataLst>
            </p:nvPr>
          </p:nvSpPr>
          <p:spPr>
            <a:xfrm>
              <a:off x="4936964" y="3342172"/>
              <a:ext cx="2855364" cy="513539"/>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pPr lvl="0" algn="l">
                <a:lnSpc>
                  <a:spcPct val="120000"/>
                </a:lnSpc>
                <a:defRPr/>
              </a:pPr>
              <a:r>
                <a:rPr lang="zh-CN" altLang="en-US" dirty="0">
                  <a:cs typeface="宋体" panose="02010600030101010101" pitchFamily="2" charset="-122"/>
                  <a:sym typeface="+mn-ea"/>
                </a:rPr>
                <a:t>交账时准确填报《亿达物业项目收账汇总表》</a:t>
              </a:r>
              <a:endParaRPr lang="zh-CN" altLang="en-US" spc="150" dirty="0">
                <a:solidFill>
                  <a:sysClr val="window" lastClr="FFFFFF"/>
                </a:solidFill>
                <a:sym typeface="Arial" panose="020B0604020202020204" pitchFamily="34" charset="0"/>
              </a:endParaRPr>
            </a:p>
          </p:txBody>
        </p:sp>
      </p:grpSp>
      <p:sp>
        <p:nvSpPr>
          <p:cNvPr id="177" name="Right Triangle 61">
            <a:extLst>
              <a:ext uri="{FF2B5EF4-FFF2-40B4-BE49-F238E27FC236}">
                <a16:creationId xmlns="" xmlns:a16="http://schemas.microsoft.com/office/drawing/2014/main" id="{B8D09528-12F8-254F-BE84-59652458E2E6}"/>
              </a:ext>
            </a:extLst>
          </p:cNvPr>
          <p:cNvSpPr/>
          <p:nvPr>
            <p:custDataLst>
              <p:tags r:id="rId4"/>
            </p:custDataLst>
          </p:nvPr>
        </p:nvSpPr>
        <p:spPr bwMode="auto">
          <a:xfrm flipV="1">
            <a:off x="4653869" y="2295275"/>
            <a:ext cx="1058644" cy="1013085"/>
          </a:xfrm>
          <a:custGeom>
            <a:avLst/>
            <a:gdLst/>
            <a:ahLst/>
            <a:cxnLst/>
            <a:rect l="l" t="t" r="r" b="b"/>
            <a:pathLst>
              <a:path w="1077394" h="1024369">
                <a:moveTo>
                  <a:pt x="0" y="1024369"/>
                </a:moveTo>
                <a:lnTo>
                  <a:pt x="1077394" y="1024369"/>
                </a:lnTo>
                <a:lnTo>
                  <a:pt x="1077394" y="391466"/>
                </a:lnTo>
                <a:lnTo>
                  <a:pt x="779619" y="391466"/>
                </a:lnTo>
                <a:lnTo>
                  <a:pt x="455700" y="0"/>
                </a:lnTo>
                <a:lnTo>
                  <a:pt x="455700" y="391466"/>
                </a:lnTo>
                <a:lnTo>
                  <a:pt x="0" y="391466"/>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sp>
        <p:nvSpPr>
          <p:cNvPr id="182" name="Rectangle 48">
            <a:extLst>
              <a:ext uri="{FF2B5EF4-FFF2-40B4-BE49-F238E27FC236}">
                <a16:creationId xmlns="" xmlns:a16="http://schemas.microsoft.com/office/drawing/2014/main" id="{4785261B-6D48-2849-B703-AFC6C5FC20BE}"/>
              </a:ext>
            </a:extLst>
          </p:cNvPr>
          <p:cNvSpPr/>
          <p:nvPr>
            <p:custDataLst>
              <p:tags r:id="rId5"/>
            </p:custDataLst>
          </p:nvPr>
        </p:nvSpPr>
        <p:spPr bwMode="auto">
          <a:xfrm>
            <a:off x="5768939" y="1912854"/>
            <a:ext cx="1058644" cy="1014171"/>
          </a:xfrm>
          <a:custGeom>
            <a:avLst/>
            <a:gdLst/>
            <a:ahLst/>
            <a:cxnLst/>
            <a:rect l="l" t="t" r="r" b="b"/>
            <a:pathLst>
              <a:path w="1403407" h="1026569">
                <a:moveTo>
                  <a:pt x="1278788" y="0"/>
                </a:moveTo>
                <a:lnTo>
                  <a:pt x="1278788" y="393665"/>
                </a:lnTo>
                <a:lnTo>
                  <a:pt x="1403407" y="393665"/>
                </a:lnTo>
                <a:lnTo>
                  <a:pt x="1403407" y="1026569"/>
                </a:lnTo>
                <a:lnTo>
                  <a:pt x="0" y="1026569"/>
                </a:lnTo>
                <a:lnTo>
                  <a:pt x="0" y="393665"/>
                </a:lnTo>
                <a:lnTo>
                  <a:pt x="953050" y="393665"/>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grpSp>
        <p:nvGrpSpPr>
          <p:cNvPr id="184" name="组合 183">
            <a:extLst>
              <a:ext uri="{FF2B5EF4-FFF2-40B4-BE49-F238E27FC236}">
                <a16:creationId xmlns="" xmlns:a16="http://schemas.microsoft.com/office/drawing/2014/main" id="{E157E9EE-0761-6B4C-ACC2-276C30F186D4}"/>
              </a:ext>
            </a:extLst>
          </p:cNvPr>
          <p:cNvGrpSpPr/>
          <p:nvPr/>
        </p:nvGrpSpPr>
        <p:grpSpPr>
          <a:xfrm>
            <a:off x="6351247" y="3304028"/>
            <a:ext cx="1823964" cy="491858"/>
            <a:chOff x="4861438" y="3335891"/>
            <a:chExt cx="2938314" cy="617718"/>
          </a:xfrm>
        </p:grpSpPr>
        <p:sp>
          <p:nvSpPr>
            <p:cNvPr id="185" name="TextBox 27">
              <a:extLst>
                <a:ext uri="{FF2B5EF4-FFF2-40B4-BE49-F238E27FC236}">
                  <a16:creationId xmlns="" xmlns:a16="http://schemas.microsoft.com/office/drawing/2014/main" id="{8FB48F86-7AA7-8947-B7D3-78F08136804B}"/>
                </a:ext>
              </a:extLst>
            </p:cNvPr>
            <p:cNvSpPr txBox="1"/>
            <p:nvPr>
              <p:custDataLst>
                <p:tags r:id="rId14"/>
              </p:custDataLst>
            </p:nvPr>
          </p:nvSpPr>
          <p:spPr>
            <a:xfrm>
              <a:off x="4861438" y="3336277"/>
              <a:ext cx="2938314" cy="617332"/>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l"/>
              <a:endParaRPr lang="en-US" dirty="0">
                <a:latin typeface="+mj-ea"/>
                <a:ea typeface="+mj-ea"/>
              </a:endParaRPr>
            </a:p>
          </p:txBody>
        </p:sp>
        <p:sp>
          <p:nvSpPr>
            <p:cNvPr id="186" name="TextBox 28">
              <a:extLst>
                <a:ext uri="{FF2B5EF4-FFF2-40B4-BE49-F238E27FC236}">
                  <a16:creationId xmlns="" xmlns:a16="http://schemas.microsoft.com/office/drawing/2014/main" id="{6681BFF9-7832-024A-BBCC-CBE584195191}"/>
                </a:ext>
              </a:extLst>
            </p:cNvPr>
            <p:cNvSpPr txBox="1"/>
            <p:nvPr>
              <p:custDataLst>
                <p:tags r:id="rId15"/>
              </p:custDataLst>
            </p:nvPr>
          </p:nvSpPr>
          <p:spPr>
            <a:xfrm>
              <a:off x="4944388" y="3335891"/>
              <a:ext cx="2855364" cy="513541"/>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pPr lvl="0">
                <a:lnSpc>
                  <a:spcPct val="120000"/>
                </a:lnSpc>
                <a:defRPr/>
              </a:pPr>
              <a:r>
                <a:rPr lang="zh-CN" altLang="en-US" dirty="0">
                  <a:cs typeface="宋体" panose="02010600030101010101" pitchFamily="2" charset="-122"/>
                  <a:sym typeface="+mn-ea"/>
                </a:rPr>
                <a:t>作废发票在作废次月首次交账时邮寄至财务部</a:t>
              </a:r>
              <a:endParaRPr lang="zh-CN" altLang="en-US" spc="150" dirty="0">
                <a:solidFill>
                  <a:sysClr val="window" lastClr="FFFFFF"/>
                </a:solidFill>
                <a:sym typeface="Arial" panose="020B0604020202020204" pitchFamily="34" charset="0"/>
              </a:endParaRPr>
            </a:p>
          </p:txBody>
        </p:sp>
      </p:grpSp>
      <p:sp>
        <p:nvSpPr>
          <p:cNvPr id="187" name="TextBox 8">
            <a:extLst>
              <a:ext uri="{FF2B5EF4-FFF2-40B4-BE49-F238E27FC236}">
                <a16:creationId xmlns="" xmlns:a16="http://schemas.microsoft.com/office/drawing/2014/main" id="{2B3C4327-BF30-C34F-9277-1968B9DE3988}"/>
              </a:ext>
            </a:extLst>
          </p:cNvPr>
          <p:cNvSpPr txBox="1"/>
          <p:nvPr>
            <p:custDataLst>
              <p:tags r:id="rId6"/>
            </p:custDataLst>
          </p:nvPr>
        </p:nvSpPr>
        <p:spPr>
          <a:xfrm>
            <a:off x="2466357" y="2419939"/>
            <a:ext cx="927335" cy="3693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1800" dirty="0"/>
              <a:t>领  用</a:t>
            </a:r>
            <a:endParaRPr lang="en-US" sz="1800" dirty="0"/>
          </a:p>
        </p:txBody>
      </p:sp>
      <p:sp>
        <p:nvSpPr>
          <p:cNvPr id="188" name="TextBox 8">
            <a:extLst>
              <a:ext uri="{FF2B5EF4-FFF2-40B4-BE49-F238E27FC236}">
                <a16:creationId xmlns="" xmlns:a16="http://schemas.microsoft.com/office/drawing/2014/main" id="{AB64DFDE-06BB-B346-BDC7-8286358A1333}"/>
              </a:ext>
            </a:extLst>
          </p:cNvPr>
          <p:cNvSpPr txBox="1"/>
          <p:nvPr>
            <p:custDataLst>
              <p:tags r:id="rId7"/>
            </p:custDataLst>
          </p:nvPr>
        </p:nvSpPr>
        <p:spPr>
          <a:xfrm>
            <a:off x="3618613" y="2426641"/>
            <a:ext cx="927335" cy="3693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1800" dirty="0"/>
              <a:t>开  票</a:t>
            </a:r>
            <a:endParaRPr lang="en-US" sz="1800" dirty="0"/>
          </a:p>
        </p:txBody>
      </p:sp>
      <p:sp>
        <p:nvSpPr>
          <p:cNvPr id="189" name="TextBox 8">
            <a:extLst>
              <a:ext uri="{FF2B5EF4-FFF2-40B4-BE49-F238E27FC236}">
                <a16:creationId xmlns="" xmlns:a16="http://schemas.microsoft.com/office/drawing/2014/main" id="{BAA17882-8FAA-C140-A325-FF72FD6B8A1B}"/>
              </a:ext>
            </a:extLst>
          </p:cNvPr>
          <p:cNvSpPr txBox="1"/>
          <p:nvPr>
            <p:custDataLst>
              <p:tags r:id="rId8"/>
            </p:custDataLst>
          </p:nvPr>
        </p:nvSpPr>
        <p:spPr>
          <a:xfrm>
            <a:off x="4689964" y="2428704"/>
            <a:ext cx="927335" cy="3693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1800" dirty="0"/>
              <a:t>交  账</a:t>
            </a:r>
            <a:endParaRPr lang="en-US" sz="1800" dirty="0"/>
          </a:p>
        </p:txBody>
      </p:sp>
      <p:sp>
        <p:nvSpPr>
          <p:cNvPr id="190" name="TextBox 8">
            <a:extLst>
              <a:ext uri="{FF2B5EF4-FFF2-40B4-BE49-F238E27FC236}">
                <a16:creationId xmlns="" xmlns:a16="http://schemas.microsoft.com/office/drawing/2014/main" id="{07A18F4C-4FD5-4948-B982-187A3663A1BA}"/>
              </a:ext>
            </a:extLst>
          </p:cNvPr>
          <p:cNvSpPr txBox="1"/>
          <p:nvPr>
            <p:custDataLst>
              <p:tags r:id="rId9"/>
            </p:custDataLst>
          </p:nvPr>
        </p:nvSpPr>
        <p:spPr>
          <a:xfrm>
            <a:off x="6955485" y="2294189"/>
            <a:ext cx="927335" cy="646331"/>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1800" dirty="0"/>
              <a:t>作废</a:t>
            </a:r>
            <a:endParaRPr lang="en-US" altLang="zh-CN" sz="1800" dirty="0"/>
          </a:p>
          <a:p>
            <a:r>
              <a:rPr lang="zh-CN" altLang="en-US" sz="1800" dirty="0"/>
              <a:t>冲正</a:t>
            </a:r>
            <a:endParaRPr lang="en-US" sz="1800" dirty="0"/>
          </a:p>
        </p:txBody>
      </p:sp>
      <p:sp>
        <p:nvSpPr>
          <p:cNvPr id="191" name="Right Triangle 61">
            <a:extLst>
              <a:ext uri="{FF2B5EF4-FFF2-40B4-BE49-F238E27FC236}">
                <a16:creationId xmlns="" xmlns:a16="http://schemas.microsoft.com/office/drawing/2014/main" id="{4CDFBB44-4B0F-AB42-88F8-9FECB9E34F80}"/>
              </a:ext>
            </a:extLst>
          </p:cNvPr>
          <p:cNvSpPr/>
          <p:nvPr>
            <p:custDataLst>
              <p:tags r:id="rId10"/>
            </p:custDataLst>
          </p:nvPr>
        </p:nvSpPr>
        <p:spPr bwMode="auto">
          <a:xfrm flipV="1">
            <a:off x="6889831" y="2302193"/>
            <a:ext cx="1058644" cy="1013085"/>
          </a:xfrm>
          <a:custGeom>
            <a:avLst/>
            <a:gdLst/>
            <a:ahLst/>
            <a:cxnLst/>
            <a:rect l="l" t="t" r="r" b="b"/>
            <a:pathLst>
              <a:path w="1077394" h="1024369">
                <a:moveTo>
                  <a:pt x="0" y="1024369"/>
                </a:moveTo>
                <a:lnTo>
                  <a:pt x="1077394" y="1024369"/>
                </a:lnTo>
                <a:lnTo>
                  <a:pt x="1077394" y="391466"/>
                </a:lnTo>
                <a:lnTo>
                  <a:pt x="779619" y="391466"/>
                </a:lnTo>
                <a:lnTo>
                  <a:pt x="455700" y="0"/>
                </a:lnTo>
                <a:lnTo>
                  <a:pt x="455700" y="391466"/>
                </a:lnTo>
                <a:lnTo>
                  <a:pt x="0" y="391466"/>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800" dirty="0">
              <a:solidFill>
                <a:schemeClr val="tx1"/>
              </a:solidFill>
            </a:endParaRPr>
          </a:p>
        </p:txBody>
      </p:sp>
      <p:sp>
        <p:nvSpPr>
          <p:cNvPr id="192" name="TextBox 8">
            <a:extLst>
              <a:ext uri="{FF2B5EF4-FFF2-40B4-BE49-F238E27FC236}">
                <a16:creationId xmlns="" xmlns:a16="http://schemas.microsoft.com/office/drawing/2014/main" id="{1BEEF08E-956C-6B45-B53F-E9C5D83A42C8}"/>
              </a:ext>
            </a:extLst>
          </p:cNvPr>
          <p:cNvSpPr txBox="1"/>
          <p:nvPr>
            <p:custDataLst>
              <p:tags r:id="rId11"/>
            </p:custDataLst>
          </p:nvPr>
        </p:nvSpPr>
        <p:spPr>
          <a:xfrm>
            <a:off x="5811840" y="2404442"/>
            <a:ext cx="927335" cy="369332"/>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r>
              <a:rPr lang="zh-CN" altLang="en-US" sz="1800" dirty="0"/>
              <a:t>核  销</a:t>
            </a:r>
            <a:endParaRPr lang="en-US" sz="1800" dirty="0"/>
          </a:p>
        </p:txBody>
      </p:sp>
      <p:grpSp>
        <p:nvGrpSpPr>
          <p:cNvPr id="196" name="组合 195">
            <a:extLst>
              <a:ext uri="{FF2B5EF4-FFF2-40B4-BE49-F238E27FC236}">
                <a16:creationId xmlns="" xmlns:a16="http://schemas.microsoft.com/office/drawing/2014/main" id="{B3FC3C24-8AEA-8E40-9E7A-B4077EF6207C}"/>
              </a:ext>
            </a:extLst>
          </p:cNvPr>
          <p:cNvGrpSpPr/>
          <p:nvPr/>
        </p:nvGrpSpPr>
        <p:grpSpPr>
          <a:xfrm>
            <a:off x="3105788" y="915566"/>
            <a:ext cx="2447127" cy="986552"/>
            <a:chOff x="4861438" y="1482412"/>
            <a:chExt cx="2938314" cy="307973"/>
          </a:xfrm>
        </p:grpSpPr>
        <p:sp>
          <p:nvSpPr>
            <p:cNvPr id="197" name="TextBox 12">
              <a:extLst>
                <a:ext uri="{FF2B5EF4-FFF2-40B4-BE49-F238E27FC236}">
                  <a16:creationId xmlns="" xmlns:a16="http://schemas.microsoft.com/office/drawing/2014/main" id="{F2786DEA-78DB-3C49-AC7F-1BDFDDC8795E}"/>
                </a:ext>
              </a:extLst>
            </p:cNvPr>
            <p:cNvSpPr txBox="1"/>
            <p:nvPr>
              <p:custDataLst>
                <p:tags r:id="rId12"/>
              </p:custDataLst>
            </p:nvPr>
          </p:nvSpPr>
          <p:spPr>
            <a:xfrm>
              <a:off x="4861438" y="1482412"/>
              <a:ext cx="2938314" cy="307973"/>
            </a:xfrm>
            <a:prstGeom prst="rect">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sz="140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endParaRPr lang="en-US" dirty="0"/>
            </a:p>
          </p:txBody>
        </p:sp>
        <p:sp>
          <p:nvSpPr>
            <p:cNvPr id="198" name="TextBox 13">
              <a:extLst>
                <a:ext uri="{FF2B5EF4-FFF2-40B4-BE49-F238E27FC236}">
                  <a16:creationId xmlns="" xmlns:a16="http://schemas.microsoft.com/office/drawing/2014/main" id="{E413C417-7DDE-524D-8E04-EC08800B6920}"/>
                </a:ext>
              </a:extLst>
            </p:cNvPr>
            <p:cNvSpPr txBox="1"/>
            <p:nvPr>
              <p:custDataLst>
                <p:tags r:id="rId13"/>
              </p:custDataLst>
            </p:nvPr>
          </p:nvSpPr>
          <p:spPr>
            <a:xfrm>
              <a:off x="4947747" y="1482479"/>
              <a:ext cx="2745758" cy="299666"/>
            </a:xfrm>
            <a:prstGeom prst="rect">
              <a:avLst/>
            </a:prstGeom>
            <a:noFill/>
          </p:spPr>
          <p:txBody>
            <a:bodyPr wrap="square" rtlCol="0">
              <a:spAutoFit/>
            </a:bodyPr>
            <a:lstStyle>
              <a:defPPr>
                <a:defRPr lang="zh-CN"/>
              </a:defPPr>
              <a:lvl1pPr algn="ctr">
                <a:spcBef>
                  <a:spcPct val="0"/>
                </a:spcBef>
                <a:defRPr sz="1200">
                  <a:solidFill>
                    <a:schemeClr val="bg1">
                      <a:alpha val="70000"/>
                    </a:schemeClr>
                  </a:solidFill>
                  <a:latin typeface="+mj-ea"/>
                  <a:ea typeface="+mj-ea"/>
                </a:defRPr>
              </a:lvl1pPr>
            </a:lstStyle>
            <a:p>
              <a:pPr lvl="0" algn="l">
                <a:lnSpc>
                  <a:spcPct val="120000"/>
                </a:lnSpc>
                <a:defRPr/>
              </a:pPr>
              <a:r>
                <a:rPr lang="en-US" altLang="zh-CN" dirty="0">
                  <a:sym typeface="+mn-ea"/>
                </a:rPr>
                <a:t>1</a:t>
              </a:r>
              <a:r>
                <a:rPr lang="zh-CN" altLang="en-US" dirty="0">
                  <a:sym typeface="+mn-ea"/>
                </a:rPr>
                <a:t>、出具的发票</a:t>
              </a:r>
              <a:r>
                <a:rPr lang="en-US" altLang="zh-CN" dirty="0">
                  <a:sym typeface="+mn-ea"/>
                </a:rPr>
                <a:t>/</a:t>
              </a:r>
              <a:r>
                <a:rPr lang="zh-CN" altLang="en-US" dirty="0">
                  <a:sym typeface="+mn-ea"/>
                </a:rPr>
                <a:t>收据与收费项 </a:t>
              </a:r>
              <a:endParaRPr lang="en-US" altLang="zh-CN" dirty="0">
                <a:sym typeface="+mn-ea"/>
              </a:endParaRPr>
            </a:p>
            <a:p>
              <a:pPr lvl="0" algn="l">
                <a:lnSpc>
                  <a:spcPct val="120000"/>
                </a:lnSpc>
                <a:defRPr/>
              </a:pPr>
              <a:r>
                <a:rPr lang="zh-CN" altLang="en-US" dirty="0">
                  <a:sym typeface="+mn-ea"/>
                </a:rPr>
                <a:t>     目相符且发票号码一致</a:t>
              </a:r>
              <a:endParaRPr lang="en-US" altLang="zh-CN" dirty="0">
                <a:sym typeface="+mn-ea"/>
              </a:endParaRPr>
            </a:p>
            <a:p>
              <a:pPr lvl="0" algn="l">
                <a:lnSpc>
                  <a:spcPct val="120000"/>
                </a:lnSpc>
                <a:defRPr/>
              </a:pPr>
              <a:r>
                <a:rPr lang="en-US" altLang="zh-CN" dirty="0">
                  <a:sym typeface="+mn-ea"/>
                </a:rPr>
                <a:t>2</a:t>
              </a:r>
              <a:r>
                <a:rPr lang="zh-CN" altLang="en-US" dirty="0">
                  <a:sym typeface="+mn-ea"/>
                </a:rPr>
                <a:t>、临时停车费出具定额发票</a:t>
              </a:r>
              <a:endParaRPr lang="en-US" altLang="zh-CN" dirty="0">
                <a:sym typeface="+mn-ea"/>
              </a:endParaRPr>
            </a:p>
            <a:p>
              <a:pPr lvl="0" algn="l">
                <a:lnSpc>
                  <a:spcPct val="120000"/>
                </a:lnSpc>
                <a:defRPr/>
              </a:pPr>
              <a:r>
                <a:rPr lang="en-US" altLang="zh-CN" dirty="0">
                  <a:sym typeface="+mn-ea"/>
                </a:rPr>
                <a:t>3</a:t>
              </a:r>
              <a:r>
                <a:rPr lang="zh-CN" altLang="en-US" dirty="0">
                  <a:sym typeface="+mn-ea"/>
                </a:rPr>
                <a:t>、押金款项只开具收据</a:t>
              </a:r>
              <a:endParaRPr lang="zh-CN" altLang="en-US" dirty="0">
                <a:sym typeface="Arial" panose="020B0604020202020204" pitchFamily="34" charset="0"/>
              </a:endParaRPr>
            </a:p>
          </p:txBody>
        </p:sp>
      </p:grpSp>
      <p:graphicFrame>
        <p:nvGraphicFramePr>
          <p:cNvPr id="2" name="对象 1">
            <a:extLst>
              <a:ext uri="{FF2B5EF4-FFF2-40B4-BE49-F238E27FC236}">
                <a16:creationId xmlns="" xmlns:a16="http://schemas.microsoft.com/office/drawing/2014/main" id="{B964194C-A6B0-854A-ACA6-CCDF750A18FD}"/>
              </a:ext>
            </a:extLst>
          </p:cNvPr>
          <p:cNvGraphicFramePr>
            <a:graphicFrameLocks noChangeAspect="1"/>
          </p:cNvGraphicFramePr>
          <p:nvPr>
            <p:extLst>
              <p:ext uri="{D42A27DB-BD31-4B8C-83A1-F6EECF244321}">
                <p14:modId xmlns:p14="http://schemas.microsoft.com/office/powerpoint/2010/main" val="3611633907"/>
              </p:ext>
            </p:extLst>
          </p:nvPr>
        </p:nvGraphicFramePr>
        <p:xfrm>
          <a:off x="6040438" y="4138613"/>
          <a:ext cx="914400" cy="787400"/>
        </p:xfrm>
        <a:graphic>
          <a:graphicData uri="http://schemas.openxmlformats.org/presentationml/2006/ole">
            <mc:AlternateContent xmlns:mc="http://schemas.openxmlformats.org/markup-compatibility/2006">
              <mc:Choice xmlns:v="urn:schemas-microsoft-com:vml" Requires="v">
                <p:oleObj spid="_x0000_s1065" name="文档" showAsIcon="1" r:id="rId28" imgW="914400" imgH="787320" progId="Word.Document.12">
                  <p:embed/>
                </p:oleObj>
              </mc:Choice>
              <mc:Fallback>
                <p:oleObj name="文档" showAsIcon="1" r:id="rId28" imgW="914400" imgH="787320" progId="Word.Document.12">
                  <p:embed/>
                  <p:pic>
                    <p:nvPicPr>
                      <p:cNvPr id="0" name=""/>
                      <p:cNvPicPr/>
                      <p:nvPr/>
                    </p:nvPicPr>
                    <p:blipFill>
                      <a:blip r:embed="rId29"/>
                      <a:stretch>
                        <a:fillRect/>
                      </a:stretch>
                    </p:blipFill>
                    <p:spPr>
                      <a:xfrm>
                        <a:off x="6040438" y="4138613"/>
                        <a:ext cx="914400" cy="787400"/>
                      </a:xfrm>
                      <a:prstGeom prst="rect">
                        <a:avLst/>
                      </a:prstGeom>
                    </p:spPr>
                  </p:pic>
                </p:oleObj>
              </mc:Fallback>
            </mc:AlternateContent>
          </a:graphicData>
        </a:graphic>
      </p:graphicFrame>
      <p:graphicFrame>
        <p:nvGraphicFramePr>
          <p:cNvPr id="5" name="对象 4">
            <a:extLst>
              <a:ext uri="{FF2B5EF4-FFF2-40B4-BE49-F238E27FC236}">
                <a16:creationId xmlns="" xmlns:a16="http://schemas.microsoft.com/office/drawing/2014/main" id="{3B81D2EF-38B9-9B41-834E-C48ACAB54EE9}"/>
              </a:ext>
            </a:extLst>
          </p:cNvPr>
          <p:cNvGraphicFramePr>
            <a:graphicFrameLocks noChangeAspect="1"/>
          </p:cNvGraphicFramePr>
          <p:nvPr>
            <p:extLst>
              <p:ext uri="{D42A27DB-BD31-4B8C-83A1-F6EECF244321}">
                <p14:modId xmlns:p14="http://schemas.microsoft.com/office/powerpoint/2010/main" val="1649065914"/>
              </p:ext>
            </p:extLst>
          </p:nvPr>
        </p:nvGraphicFramePr>
        <p:xfrm>
          <a:off x="5087938" y="4148138"/>
          <a:ext cx="1001712" cy="787400"/>
        </p:xfrm>
        <a:graphic>
          <a:graphicData uri="http://schemas.openxmlformats.org/presentationml/2006/ole">
            <mc:AlternateContent xmlns:mc="http://schemas.openxmlformats.org/markup-compatibility/2006">
              <mc:Choice xmlns:v="urn:schemas-microsoft-com:vml" Requires="v">
                <p:oleObj spid="_x0000_s1066" name="文档" showAsIcon="1" r:id="rId30" imgW="914400" imgH="787320" progId="Word.Document.12">
                  <p:embed/>
                </p:oleObj>
              </mc:Choice>
              <mc:Fallback>
                <p:oleObj name="文档" showAsIcon="1" r:id="rId30" imgW="914400" imgH="787320" progId="Word.Document.12">
                  <p:embed/>
                  <p:pic>
                    <p:nvPicPr>
                      <p:cNvPr id="0" name=""/>
                      <p:cNvPicPr/>
                      <p:nvPr/>
                    </p:nvPicPr>
                    <p:blipFill>
                      <a:blip r:embed="rId31"/>
                      <a:stretch>
                        <a:fillRect/>
                      </a:stretch>
                    </p:blipFill>
                    <p:spPr>
                      <a:xfrm>
                        <a:off x="5087938" y="4148138"/>
                        <a:ext cx="1001712" cy="787400"/>
                      </a:xfrm>
                      <a:prstGeom prst="rect">
                        <a:avLst/>
                      </a:prstGeom>
                    </p:spPr>
                  </p:pic>
                </p:oleObj>
              </mc:Fallback>
            </mc:AlternateContent>
          </a:graphicData>
        </a:graphic>
      </p:graphicFrame>
    </p:spTree>
    <p:extLst>
      <p:ext uri="{BB962C8B-B14F-4D97-AF65-F5344CB8AC3E}">
        <p14:creationId xmlns:p14="http://schemas.microsoft.com/office/powerpoint/2010/main" val="466755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wipe(down)">
                                      <p:cBhvr>
                                        <p:cTn id="7" dur="500"/>
                                        <p:tgtEl>
                                          <p:spTgt spid="157"/>
                                        </p:tgtEl>
                                      </p:cBhvr>
                                    </p:animEffect>
                                  </p:childTnLst>
                                </p:cTn>
                              </p:par>
                              <p:par>
                                <p:cTn id="8" presetID="10" presetClass="entr" presetSubtype="0" fill="hold" nodeType="withEffect">
                                  <p:stCondLst>
                                    <p:cond delay="300"/>
                                  </p:stCondLst>
                                  <p:childTnLst>
                                    <p:set>
                                      <p:cBhvr>
                                        <p:cTn id="9" dur="1" fill="hold">
                                          <p:stCondLst>
                                            <p:cond delay="0"/>
                                          </p:stCondLst>
                                        </p:cTn>
                                        <p:tgtEl>
                                          <p:spTgt spid="154"/>
                                        </p:tgtEl>
                                        <p:attrNameLst>
                                          <p:attrName>style.visibility</p:attrName>
                                        </p:attrNameLst>
                                      </p:cBhvr>
                                      <p:to>
                                        <p:strVal val="visible"/>
                                      </p:to>
                                    </p:set>
                                    <p:animEffect transition="in" filter="fade">
                                      <p:cBhvr>
                                        <p:cTn id="10" dur="500"/>
                                        <p:tgtEl>
                                          <p:spTgt spid="154"/>
                                        </p:tgtEl>
                                      </p:cBhvr>
                                    </p:animEffect>
                                  </p:childTnLst>
                                </p:cTn>
                              </p:par>
                              <p:par>
                                <p:cTn id="11" presetID="10" presetClass="entr" presetSubtype="0" fill="hold" nodeType="withEffect">
                                  <p:stCondLst>
                                    <p:cond delay="300"/>
                                  </p:stCondLst>
                                  <p:childTnLst>
                                    <p:set>
                                      <p:cBhvr>
                                        <p:cTn id="12" dur="1" fill="hold">
                                          <p:stCondLst>
                                            <p:cond delay="0"/>
                                          </p:stCondLst>
                                        </p:cTn>
                                        <p:tgtEl>
                                          <p:spTgt spid="166"/>
                                        </p:tgtEl>
                                        <p:attrNameLst>
                                          <p:attrName>style.visibility</p:attrName>
                                        </p:attrNameLst>
                                      </p:cBhvr>
                                      <p:to>
                                        <p:strVal val="visible"/>
                                      </p:to>
                                    </p:set>
                                    <p:animEffect transition="in" filter="fade">
                                      <p:cBhvr>
                                        <p:cTn id="13" dur="500"/>
                                        <p:tgtEl>
                                          <p:spTgt spid="166"/>
                                        </p:tgtEl>
                                      </p:cBhvr>
                                    </p:animEffect>
                                  </p:childTnLst>
                                </p:cTn>
                              </p:par>
                              <p:par>
                                <p:cTn id="14" presetID="10" presetClass="entr" presetSubtype="0" fill="hold" nodeType="withEffect">
                                  <p:stCondLst>
                                    <p:cond delay="300"/>
                                  </p:stCondLst>
                                  <p:childTnLst>
                                    <p:set>
                                      <p:cBhvr>
                                        <p:cTn id="15" dur="1" fill="hold">
                                          <p:stCondLst>
                                            <p:cond delay="0"/>
                                          </p:stCondLst>
                                        </p:cTn>
                                        <p:tgtEl>
                                          <p:spTgt spid="160"/>
                                        </p:tgtEl>
                                        <p:attrNameLst>
                                          <p:attrName>style.visibility</p:attrName>
                                        </p:attrNameLst>
                                      </p:cBhvr>
                                      <p:to>
                                        <p:strVal val="visible"/>
                                      </p:to>
                                    </p:set>
                                    <p:animEffect transition="in" filter="fade">
                                      <p:cBhvr>
                                        <p:cTn id="16" dur="500"/>
                                        <p:tgtEl>
                                          <p:spTgt spid="160"/>
                                        </p:tgtEl>
                                      </p:cBhvr>
                                    </p:animEffect>
                                  </p:childTnLst>
                                </p:cTn>
                              </p:par>
                              <p:par>
                                <p:cTn id="17" presetID="10" presetClass="entr" presetSubtype="0" fill="hold" nodeType="withEffect">
                                  <p:stCondLst>
                                    <p:cond delay="200"/>
                                  </p:stCondLst>
                                  <p:childTnLst>
                                    <p:set>
                                      <p:cBhvr>
                                        <p:cTn id="18" dur="1" fill="hold">
                                          <p:stCondLst>
                                            <p:cond delay="0"/>
                                          </p:stCondLst>
                                        </p:cTn>
                                        <p:tgtEl>
                                          <p:spTgt spid="172"/>
                                        </p:tgtEl>
                                        <p:attrNameLst>
                                          <p:attrName>style.visibility</p:attrName>
                                        </p:attrNameLst>
                                      </p:cBhvr>
                                      <p:to>
                                        <p:strVal val="visible"/>
                                      </p:to>
                                    </p:set>
                                    <p:animEffect transition="in" filter="fade">
                                      <p:cBhvr>
                                        <p:cTn id="19" dur="500"/>
                                        <p:tgtEl>
                                          <p:spTgt spid="172"/>
                                        </p:tgtEl>
                                      </p:cBhvr>
                                    </p:animEffect>
                                  </p:childTnLst>
                                </p:cTn>
                              </p:par>
                              <p:par>
                                <p:cTn id="20" presetID="10" presetClass="entr" presetSubtype="0" fill="hold" nodeType="withEffect">
                                  <p:stCondLst>
                                    <p:cond delay="200"/>
                                  </p:stCondLst>
                                  <p:childTnLst>
                                    <p:set>
                                      <p:cBhvr>
                                        <p:cTn id="21" dur="1" fill="hold">
                                          <p:stCondLst>
                                            <p:cond delay="0"/>
                                          </p:stCondLst>
                                        </p:cTn>
                                        <p:tgtEl>
                                          <p:spTgt spid="184"/>
                                        </p:tgtEl>
                                        <p:attrNameLst>
                                          <p:attrName>style.visibility</p:attrName>
                                        </p:attrNameLst>
                                      </p:cBhvr>
                                      <p:to>
                                        <p:strVal val="visible"/>
                                      </p:to>
                                    </p:set>
                                    <p:animEffect transition="in" filter="fade">
                                      <p:cBhvr>
                                        <p:cTn id="22" dur="500"/>
                                        <p:tgtEl>
                                          <p:spTgt spid="184"/>
                                        </p:tgtEl>
                                      </p:cBhvr>
                                    </p:animEffect>
                                  </p:childTnLst>
                                </p:cTn>
                              </p:par>
                              <p:par>
                                <p:cTn id="23" presetID="10" presetClass="entr" presetSubtype="0" fill="hold" nodeType="withEffect">
                                  <p:stCondLst>
                                    <p:cond delay="300"/>
                                  </p:stCondLst>
                                  <p:childTnLst>
                                    <p:set>
                                      <p:cBhvr>
                                        <p:cTn id="24" dur="1" fill="hold">
                                          <p:stCondLst>
                                            <p:cond delay="0"/>
                                          </p:stCondLst>
                                        </p:cTn>
                                        <p:tgtEl>
                                          <p:spTgt spid="196"/>
                                        </p:tgtEl>
                                        <p:attrNameLst>
                                          <p:attrName>style.visibility</p:attrName>
                                        </p:attrNameLst>
                                      </p:cBhvr>
                                      <p:to>
                                        <p:strVal val="visible"/>
                                      </p:to>
                                    </p:set>
                                    <p:animEffect transition="in" filter="fade">
                                      <p:cBhvr>
                                        <p:cTn id="25"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Freeform 19"/>
          <p:cNvSpPr>
            <a:spLocks noEditPoints="1"/>
          </p:cNvSpPr>
          <p:nvPr/>
        </p:nvSpPr>
        <p:spPr bwMode="auto">
          <a:xfrm>
            <a:off x="4283264" y="4227799"/>
            <a:ext cx="815624" cy="617736"/>
          </a:xfrm>
          <a:custGeom>
            <a:avLst/>
            <a:gdLst>
              <a:gd name="T0" fmla="*/ 31 w 1510"/>
              <a:gd name="T1" fmla="*/ 297 h 999"/>
              <a:gd name="T2" fmla="*/ 585 w 1510"/>
              <a:gd name="T3" fmla="*/ 0 h 999"/>
              <a:gd name="T4" fmla="*/ 1250 w 1510"/>
              <a:gd name="T5" fmla="*/ 139 h 999"/>
              <a:gd name="T6" fmla="*/ 1174 w 1510"/>
              <a:gd name="T7" fmla="*/ 278 h 999"/>
              <a:gd name="T8" fmla="*/ 1273 w 1510"/>
              <a:gd name="T9" fmla="*/ 557 h 999"/>
              <a:gd name="T10" fmla="*/ 1359 w 1510"/>
              <a:gd name="T11" fmla="*/ 738 h 999"/>
              <a:gd name="T12" fmla="*/ 1159 w 1510"/>
              <a:gd name="T13" fmla="*/ 806 h 999"/>
              <a:gd name="T14" fmla="*/ 676 w 1510"/>
              <a:gd name="T15" fmla="*/ 949 h 999"/>
              <a:gd name="T16" fmla="*/ 224 w 1510"/>
              <a:gd name="T17" fmla="*/ 725 h 999"/>
              <a:gd name="T18" fmla="*/ 95 w 1510"/>
              <a:gd name="T19" fmla="*/ 541 h 999"/>
              <a:gd name="T20" fmla="*/ 1440 w 1510"/>
              <a:gd name="T21" fmla="*/ 528 h 999"/>
              <a:gd name="T22" fmla="*/ 1198 w 1510"/>
              <a:gd name="T23" fmla="*/ 773 h 999"/>
              <a:gd name="T24" fmla="*/ 217 w 1510"/>
              <a:gd name="T25" fmla="*/ 403 h 999"/>
              <a:gd name="T26" fmla="*/ 584 w 1510"/>
              <a:gd name="T27" fmla="*/ 526 h 999"/>
              <a:gd name="T28" fmla="*/ 1282 w 1510"/>
              <a:gd name="T29" fmla="*/ 154 h 999"/>
              <a:gd name="T30" fmla="*/ 539 w 1510"/>
              <a:gd name="T31" fmla="*/ 24 h 999"/>
              <a:gd name="T32" fmla="*/ 54 w 1510"/>
              <a:gd name="T33" fmla="*/ 349 h 999"/>
              <a:gd name="T34" fmla="*/ 372 w 1510"/>
              <a:gd name="T35" fmla="*/ 264 h 999"/>
              <a:gd name="T36" fmla="*/ 666 w 1510"/>
              <a:gd name="T37" fmla="*/ 232 h 999"/>
              <a:gd name="T38" fmla="*/ 1105 w 1510"/>
              <a:gd name="T39" fmla="*/ 738 h 999"/>
              <a:gd name="T40" fmla="*/ 1132 w 1510"/>
              <a:gd name="T41" fmla="*/ 743 h 999"/>
              <a:gd name="T42" fmla="*/ 1163 w 1510"/>
              <a:gd name="T43" fmla="*/ 774 h 999"/>
              <a:gd name="T44" fmla="*/ 1124 w 1510"/>
              <a:gd name="T45" fmla="*/ 521 h 999"/>
              <a:gd name="T46" fmla="*/ 1110 w 1510"/>
              <a:gd name="T47" fmla="*/ 590 h 999"/>
              <a:gd name="T48" fmla="*/ 1104 w 1510"/>
              <a:gd name="T49" fmla="*/ 604 h 999"/>
              <a:gd name="T50" fmla="*/ 1038 w 1510"/>
              <a:gd name="T51" fmla="*/ 778 h 999"/>
              <a:gd name="T52" fmla="*/ 931 w 1510"/>
              <a:gd name="T53" fmla="*/ 797 h 999"/>
              <a:gd name="T54" fmla="*/ 787 w 1510"/>
              <a:gd name="T55" fmla="*/ 956 h 999"/>
              <a:gd name="T56" fmla="*/ 1075 w 1510"/>
              <a:gd name="T57" fmla="*/ 695 h 999"/>
              <a:gd name="T58" fmla="*/ 1077 w 1510"/>
              <a:gd name="T59" fmla="*/ 542 h 999"/>
              <a:gd name="T60" fmla="*/ 544 w 1510"/>
              <a:gd name="T61" fmla="*/ 521 h 999"/>
              <a:gd name="T62" fmla="*/ 235 w 1510"/>
              <a:gd name="T63" fmla="*/ 678 h 999"/>
              <a:gd name="T64" fmla="*/ 722 w 1510"/>
              <a:gd name="T65" fmla="*/ 774 h 999"/>
              <a:gd name="T66" fmla="*/ 930 w 1510"/>
              <a:gd name="T67" fmla="*/ 633 h 999"/>
              <a:gd name="T68" fmla="*/ 1077 w 1510"/>
              <a:gd name="T69" fmla="*/ 542 h 999"/>
              <a:gd name="T70" fmla="*/ 1024 w 1510"/>
              <a:gd name="T71" fmla="*/ 563 h 999"/>
              <a:gd name="T72" fmla="*/ 1022 w 1510"/>
              <a:gd name="T73" fmla="*/ 627 h 999"/>
              <a:gd name="T74" fmla="*/ 955 w 1510"/>
              <a:gd name="T75" fmla="*/ 562 h 999"/>
              <a:gd name="T76" fmla="*/ 978 w 1510"/>
              <a:gd name="T77" fmla="*/ 552 h 999"/>
              <a:gd name="T78" fmla="*/ 900 w 1510"/>
              <a:gd name="T79" fmla="*/ 722 h 999"/>
              <a:gd name="T80" fmla="*/ 679 w 1510"/>
              <a:gd name="T81" fmla="*/ 941 h 999"/>
              <a:gd name="T82" fmla="*/ 737 w 1510"/>
              <a:gd name="T83" fmla="*/ 839 h 999"/>
              <a:gd name="T84" fmla="*/ 713 w 1510"/>
              <a:gd name="T85" fmla="*/ 789 h 999"/>
              <a:gd name="T86" fmla="*/ 689 w 1510"/>
              <a:gd name="T87" fmla="*/ 860 h 999"/>
              <a:gd name="T88" fmla="*/ 674 w 1510"/>
              <a:gd name="T89" fmla="*/ 197 h 999"/>
              <a:gd name="T90" fmla="*/ 653 w 1510"/>
              <a:gd name="T91" fmla="*/ 170 h 999"/>
              <a:gd name="T92" fmla="*/ 317 w 1510"/>
              <a:gd name="T93" fmla="*/ 308 h 999"/>
              <a:gd name="T94" fmla="*/ 180 w 1510"/>
              <a:gd name="T95" fmla="*/ 410 h 999"/>
              <a:gd name="T96" fmla="*/ 538 w 1510"/>
              <a:gd name="T97" fmla="*/ 212 h 999"/>
              <a:gd name="T98" fmla="*/ 181 w 1510"/>
              <a:gd name="T99" fmla="*/ 456 h 999"/>
              <a:gd name="T100" fmla="*/ 199 w 1510"/>
              <a:gd name="T101" fmla="*/ 570 h 999"/>
              <a:gd name="T102" fmla="*/ 130 w 1510"/>
              <a:gd name="T103" fmla="*/ 531 h 999"/>
              <a:gd name="T104" fmla="*/ 117 w 1510"/>
              <a:gd name="T105" fmla="*/ 591 h 999"/>
              <a:gd name="T106" fmla="*/ 128 w 1510"/>
              <a:gd name="T107" fmla="*/ 717 h 999"/>
              <a:gd name="T108" fmla="*/ 209 w 1510"/>
              <a:gd name="T109" fmla="*/ 725 h 999"/>
              <a:gd name="T110" fmla="*/ 232 w 1510"/>
              <a:gd name="T111" fmla="*/ 710 h 999"/>
              <a:gd name="T112" fmla="*/ 184 w 1510"/>
              <a:gd name="T113" fmla="*/ 471 h 999"/>
              <a:gd name="T114" fmla="*/ 130 w 1510"/>
              <a:gd name="T115" fmla="*/ 502 h 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10" h="999">
                <a:moveTo>
                  <a:pt x="119" y="521"/>
                </a:moveTo>
                <a:cubicBezTo>
                  <a:pt x="112" y="507"/>
                  <a:pt x="103" y="487"/>
                  <a:pt x="109" y="469"/>
                </a:cubicBezTo>
                <a:cubicBezTo>
                  <a:pt x="114" y="453"/>
                  <a:pt x="130" y="447"/>
                  <a:pt x="148" y="443"/>
                </a:cubicBezTo>
                <a:cubicBezTo>
                  <a:pt x="150" y="434"/>
                  <a:pt x="145" y="414"/>
                  <a:pt x="148" y="401"/>
                </a:cubicBezTo>
                <a:cubicBezTo>
                  <a:pt x="105" y="380"/>
                  <a:pt x="57" y="366"/>
                  <a:pt x="13" y="345"/>
                </a:cubicBezTo>
                <a:cubicBezTo>
                  <a:pt x="0" y="321"/>
                  <a:pt x="29" y="314"/>
                  <a:pt x="31" y="297"/>
                </a:cubicBezTo>
                <a:cubicBezTo>
                  <a:pt x="37" y="290"/>
                  <a:pt x="46" y="287"/>
                  <a:pt x="52" y="279"/>
                </a:cubicBezTo>
                <a:cubicBezTo>
                  <a:pt x="62" y="277"/>
                  <a:pt x="71" y="272"/>
                  <a:pt x="78" y="267"/>
                </a:cubicBezTo>
                <a:cubicBezTo>
                  <a:pt x="183" y="228"/>
                  <a:pt x="281" y="164"/>
                  <a:pt x="376" y="109"/>
                </a:cubicBezTo>
                <a:cubicBezTo>
                  <a:pt x="392" y="99"/>
                  <a:pt x="408" y="91"/>
                  <a:pt x="424" y="81"/>
                </a:cubicBezTo>
                <a:cubicBezTo>
                  <a:pt x="457" y="62"/>
                  <a:pt x="482" y="43"/>
                  <a:pt x="518" y="24"/>
                </a:cubicBezTo>
                <a:cubicBezTo>
                  <a:pt x="538" y="13"/>
                  <a:pt x="560" y="0"/>
                  <a:pt x="585" y="0"/>
                </a:cubicBezTo>
                <a:cubicBezTo>
                  <a:pt x="601" y="1"/>
                  <a:pt x="621" y="8"/>
                  <a:pt x="636" y="9"/>
                </a:cubicBezTo>
                <a:cubicBezTo>
                  <a:pt x="712" y="36"/>
                  <a:pt x="797" y="57"/>
                  <a:pt x="882" y="68"/>
                </a:cubicBezTo>
                <a:cubicBezTo>
                  <a:pt x="901" y="70"/>
                  <a:pt x="919" y="74"/>
                  <a:pt x="936" y="71"/>
                </a:cubicBezTo>
                <a:cubicBezTo>
                  <a:pt x="938" y="75"/>
                  <a:pt x="945" y="74"/>
                  <a:pt x="947" y="76"/>
                </a:cubicBezTo>
                <a:cubicBezTo>
                  <a:pt x="1035" y="87"/>
                  <a:pt x="1120" y="100"/>
                  <a:pt x="1196" y="120"/>
                </a:cubicBezTo>
                <a:cubicBezTo>
                  <a:pt x="1215" y="125"/>
                  <a:pt x="1232" y="135"/>
                  <a:pt x="1250" y="139"/>
                </a:cubicBezTo>
                <a:cubicBezTo>
                  <a:pt x="1263" y="142"/>
                  <a:pt x="1279" y="142"/>
                  <a:pt x="1295" y="145"/>
                </a:cubicBezTo>
                <a:cubicBezTo>
                  <a:pt x="1310" y="148"/>
                  <a:pt x="1324" y="154"/>
                  <a:pt x="1338" y="159"/>
                </a:cubicBezTo>
                <a:cubicBezTo>
                  <a:pt x="1354" y="181"/>
                  <a:pt x="1335" y="192"/>
                  <a:pt x="1322" y="203"/>
                </a:cubicBezTo>
                <a:cubicBezTo>
                  <a:pt x="1302" y="209"/>
                  <a:pt x="1287" y="225"/>
                  <a:pt x="1269" y="235"/>
                </a:cubicBezTo>
                <a:cubicBezTo>
                  <a:pt x="1259" y="239"/>
                  <a:pt x="1248" y="241"/>
                  <a:pt x="1239" y="246"/>
                </a:cubicBezTo>
                <a:cubicBezTo>
                  <a:pt x="1217" y="258"/>
                  <a:pt x="1196" y="268"/>
                  <a:pt x="1174" y="278"/>
                </a:cubicBezTo>
                <a:cubicBezTo>
                  <a:pt x="1110" y="308"/>
                  <a:pt x="1051" y="349"/>
                  <a:pt x="990" y="383"/>
                </a:cubicBezTo>
                <a:cubicBezTo>
                  <a:pt x="1028" y="427"/>
                  <a:pt x="1067" y="473"/>
                  <a:pt x="1084" y="533"/>
                </a:cubicBezTo>
                <a:cubicBezTo>
                  <a:pt x="1097" y="524"/>
                  <a:pt x="1109" y="511"/>
                  <a:pt x="1128" y="514"/>
                </a:cubicBezTo>
                <a:cubicBezTo>
                  <a:pt x="1157" y="517"/>
                  <a:pt x="1135" y="549"/>
                  <a:pt x="1143" y="567"/>
                </a:cubicBezTo>
                <a:cubicBezTo>
                  <a:pt x="1150" y="585"/>
                  <a:pt x="1180" y="586"/>
                  <a:pt x="1180" y="611"/>
                </a:cubicBezTo>
                <a:cubicBezTo>
                  <a:pt x="1216" y="599"/>
                  <a:pt x="1245" y="579"/>
                  <a:pt x="1273" y="557"/>
                </a:cubicBezTo>
                <a:cubicBezTo>
                  <a:pt x="1300" y="537"/>
                  <a:pt x="1337" y="518"/>
                  <a:pt x="1359" y="492"/>
                </a:cubicBezTo>
                <a:cubicBezTo>
                  <a:pt x="1390" y="489"/>
                  <a:pt x="1425" y="503"/>
                  <a:pt x="1449" y="522"/>
                </a:cubicBezTo>
                <a:cubicBezTo>
                  <a:pt x="1478" y="556"/>
                  <a:pt x="1500" y="604"/>
                  <a:pt x="1505" y="656"/>
                </a:cubicBezTo>
                <a:cubicBezTo>
                  <a:pt x="1507" y="671"/>
                  <a:pt x="1506" y="679"/>
                  <a:pt x="1503" y="687"/>
                </a:cubicBezTo>
                <a:cubicBezTo>
                  <a:pt x="1510" y="702"/>
                  <a:pt x="1498" y="708"/>
                  <a:pt x="1489" y="709"/>
                </a:cubicBezTo>
                <a:cubicBezTo>
                  <a:pt x="1441" y="714"/>
                  <a:pt x="1405" y="725"/>
                  <a:pt x="1359" y="738"/>
                </a:cubicBezTo>
                <a:cubicBezTo>
                  <a:pt x="1348" y="741"/>
                  <a:pt x="1337" y="744"/>
                  <a:pt x="1327" y="746"/>
                </a:cubicBezTo>
                <a:cubicBezTo>
                  <a:pt x="1311" y="750"/>
                  <a:pt x="1300" y="758"/>
                  <a:pt x="1281" y="761"/>
                </a:cubicBezTo>
                <a:cubicBezTo>
                  <a:pt x="1274" y="763"/>
                  <a:pt x="1264" y="768"/>
                  <a:pt x="1254" y="771"/>
                </a:cubicBezTo>
                <a:cubicBezTo>
                  <a:pt x="1233" y="777"/>
                  <a:pt x="1211" y="779"/>
                  <a:pt x="1198" y="786"/>
                </a:cubicBezTo>
                <a:cubicBezTo>
                  <a:pt x="1186" y="792"/>
                  <a:pt x="1181" y="800"/>
                  <a:pt x="1169" y="790"/>
                </a:cubicBezTo>
                <a:cubicBezTo>
                  <a:pt x="1165" y="795"/>
                  <a:pt x="1163" y="802"/>
                  <a:pt x="1159" y="806"/>
                </a:cubicBezTo>
                <a:cubicBezTo>
                  <a:pt x="1136" y="806"/>
                  <a:pt x="1114" y="833"/>
                  <a:pt x="1099" y="820"/>
                </a:cubicBezTo>
                <a:cubicBezTo>
                  <a:pt x="1046" y="838"/>
                  <a:pt x="990" y="857"/>
                  <a:pt x="938" y="882"/>
                </a:cubicBezTo>
                <a:cubicBezTo>
                  <a:pt x="898" y="902"/>
                  <a:pt x="858" y="924"/>
                  <a:pt x="821" y="948"/>
                </a:cubicBezTo>
                <a:cubicBezTo>
                  <a:pt x="808" y="956"/>
                  <a:pt x="794" y="963"/>
                  <a:pt x="783" y="971"/>
                </a:cubicBezTo>
                <a:cubicBezTo>
                  <a:pt x="776" y="975"/>
                  <a:pt x="772" y="983"/>
                  <a:pt x="765" y="986"/>
                </a:cubicBezTo>
                <a:cubicBezTo>
                  <a:pt x="731" y="999"/>
                  <a:pt x="694" y="966"/>
                  <a:pt x="676" y="949"/>
                </a:cubicBezTo>
                <a:cubicBezTo>
                  <a:pt x="657" y="932"/>
                  <a:pt x="652" y="913"/>
                  <a:pt x="643" y="882"/>
                </a:cubicBezTo>
                <a:cubicBezTo>
                  <a:pt x="640" y="870"/>
                  <a:pt x="637" y="855"/>
                  <a:pt x="637" y="839"/>
                </a:cubicBezTo>
                <a:cubicBezTo>
                  <a:pt x="581" y="831"/>
                  <a:pt x="530" y="826"/>
                  <a:pt x="474" y="812"/>
                </a:cubicBezTo>
                <a:cubicBezTo>
                  <a:pt x="388" y="792"/>
                  <a:pt x="311" y="748"/>
                  <a:pt x="247" y="705"/>
                </a:cubicBezTo>
                <a:cubicBezTo>
                  <a:pt x="244" y="710"/>
                  <a:pt x="248" y="713"/>
                  <a:pt x="245" y="717"/>
                </a:cubicBezTo>
                <a:cubicBezTo>
                  <a:pt x="238" y="721"/>
                  <a:pt x="233" y="722"/>
                  <a:pt x="224" y="725"/>
                </a:cubicBezTo>
                <a:cubicBezTo>
                  <a:pt x="226" y="734"/>
                  <a:pt x="229" y="742"/>
                  <a:pt x="229" y="746"/>
                </a:cubicBezTo>
                <a:cubicBezTo>
                  <a:pt x="206" y="770"/>
                  <a:pt x="169" y="789"/>
                  <a:pt x="128" y="778"/>
                </a:cubicBezTo>
                <a:cubicBezTo>
                  <a:pt x="123" y="776"/>
                  <a:pt x="121" y="772"/>
                  <a:pt x="115" y="771"/>
                </a:cubicBezTo>
                <a:cubicBezTo>
                  <a:pt x="112" y="770"/>
                  <a:pt x="109" y="775"/>
                  <a:pt x="105" y="773"/>
                </a:cubicBezTo>
                <a:cubicBezTo>
                  <a:pt x="71" y="758"/>
                  <a:pt x="48" y="733"/>
                  <a:pt x="31" y="704"/>
                </a:cubicBezTo>
                <a:cubicBezTo>
                  <a:pt x="61" y="668"/>
                  <a:pt x="66" y="586"/>
                  <a:pt x="95" y="541"/>
                </a:cubicBezTo>
                <a:cubicBezTo>
                  <a:pt x="100" y="534"/>
                  <a:pt x="117" y="518"/>
                  <a:pt x="119" y="521"/>
                </a:cubicBezTo>
                <a:close/>
                <a:moveTo>
                  <a:pt x="1305" y="744"/>
                </a:moveTo>
                <a:cubicBezTo>
                  <a:pt x="1345" y="731"/>
                  <a:pt x="1394" y="717"/>
                  <a:pt x="1437" y="707"/>
                </a:cubicBezTo>
                <a:cubicBezTo>
                  <a:pt x="1457" y="702"/>
                  <a:pt x="1481" y="702"/>
                  <a:pt x="1490" y="688"/>
                </a:cubicBezTo>
                <a:cubicBezTo>
                  <a:pt x="1500" y="656"/>
                  <a:pt x="1489" y="611"/>
                  <a:pt x="1474" y="583"/>
                </a:cubicBezTo>
                <a:cubicBezTo>
                  <a:pt x="1465" y="566"/>
                  <a:pt x="1450" y="536"/>
                  <a:pt x="1440" y="528"/>
                </a:cubicBezTo>
                <a:cubicBezTo>
                  <a:pt x="1420" y="514"/>
                  <a:pt x="1401" y="504"/>
                  <a:pt x="1378" y="504"/>
                </a:cubicBezTo>
                <a:cubicBezTo>
                  <a:pt x="1326" y="527"/>
                  <a:pt x="1281" y="566"/>
                  <a:pt x="1232" y="599"/>
                </a:cubicBezTo>
                <a:cubicBezTo>
                  <a:pt x="1219" y="608"/>
                  <a:pt x="1206" y="613"/>
                  <a:pt x="1191" y="618"/>
                </a:cubicBezTo>
                <a:cubicBezTo>
                  <a:pt x="1188" y="620"/>
                  <a:pt x="1185" y="628"/>
                  <a:pt x="1181" y="626"/>
                </a:cubicBezTo>
                <a:cubicBezTo>
                  <a:pt x="1191" y="652"/>
                  <a:pt x="1167" y="661"/>
                  <a:pt x="1148" y="660"/>
                </a:cubicBezTo>
                <a:cubicBezTo>
                  <a:pt x="1176" y="685"/>
                  <a:pt x="1198" y="728"/>
                  <a:pt x="1198" y="773"/>
                </a:cubicBezTo>
                <a:cubicBezTo>
                  <a:pt x="1232" y="761"/>
                  <a:pt x="1269" y="756"/>
                  <a:pt x="1305" y="744"/>
                </a:cubicBezTo>
                <a:close/>
                <a:moveTo>
                  <a:pt x="595" y="238"/>
                </a:moveTo>
                <a:cubicBezTo>
                  <a:pt x="576" y="236"/>
                  <a:pt x="562" y="235"/>
                  <a:pt x="551" y="227"/>
                </a:cubicBezTo>
                <a:cubicBezTo>
                  <a:pt x="543" y="221"/>
                  <a:pt x="537" y="225"/>
                  <a:pt x="523" y="231"/>
                </a:cubicBezTo>
                <a:cubicBezTo>
                  <a:pt x="499" y="241"/>
                  <a:pt x="474" y="256"/>
                  <a:pt x="455" y="264"/>
                </a:cubicBezTo>
                <a:cubicBezTo>
                  <a:pt x="376" y="302"/>
                  <a:pt x="296" y="361"/>
                  <a:pt x="217" y="403"/>
                </a:cubicBezTo>
                <a:cubicBezTo>
                  <a:pt x="216" y="403"/>
                  <a:pt x="214" y="405"/>
                  <a:pt x="216" y="405"/>
                </a:cubicBezTo>
                <a:cubicBezTo>
                  <a:pt x="216" y="404"/>
                  <a:pt x="216" y="404"/>
                  <a:pt x="217" y="404"/>
                </a:cubicBezTo>
                <a:cubicBezTo>
                  <a:pt x="264" y="413"/>
                  <a:pt x="300" y="425"/>
                  <a:pt x="340" y="444"/>
                </a:cubicBezTo>
                <a:cubicBezTo>
                  <a:pt x="365" y="456"/>
                  <a:pt x="394" y="465"/>
                  <a:pt x="422" y="472"/>
                </a:cubicBezTo>
                <a:cubicBezTo>
                  <a:pt x="465" y="485"/>
                  <a:pt x="508" y="498"/>
                  <a:pt x="544" y="512"/>
                </a:cubicBezTo>
                <a:cubicBezTo>
                  <a:pt x="558" y="518"/>
                  <a:pt x="571" y="521"/>
                  <a:pt x="584" y="526"/>
                </a:cubicBezTo>
                <a:cubicBezTo>
                  <a:pt x="606" y="535"/>
                  <a:pt x="642" y="561"/>
                  <a:pt x="667" y="561"/>
                </a:cubicBezTo>
                <a:cubicBezTo>
                  <a:pt x="676" y="561"/>
                  <a:pt x="683" y="554"/>
                  <a:pt x="692" y="557"/>
                </a:cubicBezTo>
                <a:cubicBezTo>
                  <a:pt x="781" y="491"/>
                  <a:pt x="891" y="444"/>
                  <a:pt x="980" y="377"/>
                </a:cubicBezTo>
                <a:cubicBezTo>
                  <a:pt x="1037" y="346"/>
                  <a:pt x="1093" y="308"/>
                  <a:pt x="1154" y="277"/>
                </a:cubicBezTo>
                <a:cubicBezTo>
                  <a:pt x="1214" y="246"/>
                  <a:pt x="1281" y="223"/>
                  <a:pt x="1331" y="179"/>
                </a:cubicBezTo>
                <a:cubicBezTo>
                  <a:pt x="1322" y="159"/>
                  <a:pt x="1300" y="158"/>
                  <a:pt x="1282" y="154"/>
                </a:cubicBezTo>
                <a:cubicBezTo>
                  <a:pt x="1263" y="149"/>
                  <a:pt x="1242" y="147"/>
                  <a:pt x="1224" y="140"/>
                </a:cubicBezTo>
                <a:cubicBezTo>
                  <a:pt x="1167" y="118"/>
                  <a:pt x="1106" y="109"/>
                  <a:pt x="1043" y="99"/>
                </a:cubicBezTo>
                <a:cubicBezTo>
                  <a:pt x="974" y="88"/>
                  <a:pt x="912" y="79"/>
                  <a:pt x="848" y="75"/>
                </a:cubicBezTo>
                <a:cubicBezTo>
                  <a:pt x="821" y="67"/>
                  <a:pt x="793" y="63"/>
                  <a:pt x="765" y="57"/>
                </a:cubicBezTo>
                <a:cubicBezTo>
                  <a:pt x="738" y="51"/>
                  <a:pt x="712" y="44"/>
                  <a:pt x="689" y="35"/>
                </a:cubicBezTo>
                <a:cubicBezTo>
                  <a:pt x="637" y="21"/>
                  <a:pt x="587" y="1"/>
                  <a:pt x="539" y="24"/>
                </a:cubicBezTo>
                <a:cubicBezTo>
                  <a:pt x="512" y="37"/>
                  <a:pt x="484" y="55"/>
                  <a:pt x="458" y="71"/>
                </a:cubicBezTo>
                <a:cubicBezTo>
                  <a:pt x="404" y="105"/>
                  <a:pt x="350" y="135"/>
                  <a:pt x="297" y="166"/>
                </a:cubicBezTo>
                <a:cubicBezTo>
                  <a:pt x="270" y="182"/>
                  <a:pt x="245" y="199"/>
                  <a:pt x="219" y="212"/>
                </a:cubicBezTo>
                <a:cubicBezTo>
                  <a:pt x="168" y="238"/>
                  <a:pt x="109" y="267"/>
                  <a:pt x="54" y="291"/>
                </a:cubicBezTo>
                <a:cubicBezTo>
                  <a:pt x="51" y="306"/>
                  <a:pt x="28" y="312"/>
                  <a:pt x="26" y="328"/>
                </a:cubicBezTo>
                <a:cubicBezTo>
                  <a:pt x="24" y="340"/>
                  <a:pt x="40" y="349"/>
                  <a:pt x="54" y="349"/>
                </a:cubicBezTo>
                <a:cubicBezTo>
                  <a:pt x="70" y="358"/>
                  <a:pt x="91" y="367"/>
                  <a:pt x="108" y="370"/>
                </a:cubicBezTo>
                <a:cubicBezTo>
                  <a:pt x="122" y="381"/>
                  <a:pt x="141" y="390"/>
                  <a:pt x="160" y="392"/>
                </a:cubicBezTo>
                <a:cubicBezTo>
                  <a:pt x="179" y="376"/>
                  <a:pt x="205" y="374"/>
                  <a:pt x="225" y="360"/>
                </a:cubicBezTo>
                <a:cubicBezTo>
                  <a:pt x="237" y="352"/>
                  <a:pt x="245" y="341"/>
                  <a:pt x="257" y="333"/>
                </a:cubicBezTo>
                <a:cubicBezTo>
                  <a:pt x="269" y="325"/>
                  <a:pt x="283" y="318"/>
                  <a:pt x="296" y="311"/>
                </a:cubicBezTo>
                <a:cubicBezTo>
                  <a:pt x="321" y="295"/>
                  <a:pt x="344" y="276"/>
                  <a:pt x="372" y="264"/>
                </a:cubicBezTo>
                <a:cubicBezTo>
                  <a:pt x="427" y="241"/>
                  <a:pt x="480" y="213"/>
                  <a:pt x="539" y="192"/>
                </a:cubicBezTo>
                <a:cubicBezTo>
                  <a:pt x="553" y="170"/>
                  <a:pt x="570" y="152"/>
                  <a:pt x="601" y="147"/>
                </a:cubicBezTo>
                <a:cubicBezTo>
                  <a:pt x="615" y="145"/>
                  <a:pt x="616" y="146"/>
                  <a:pt x="627" y="147"/>
                </a:cubicBezTo>
                <a:cubicBezTo>
                  <a:pt x="646" y="150"/>
                  <a:pt x="657" y="152"/>
                  <a:pt x="666" y="159"/>
                </a:cubicBezTo>
                <a:cubicBezTo>
                  <a:pt x="676" y="166"/>
                  <a:pt x="682" y="181"/>
                  <a:pt x="688" y="191"/>
                </a:cubicBezTo>
                <a:cubicBezTo>
                  <a:pt x="687" y="211"/>
                  <a:pt x="678" y="223"/>
                  <a:pt x="666" y="232"/>
                </a:cubicBezTo>
                <a:cubicBezTo>
                  <a:pt x="642" y="245"/>
                  <a:pt x="620" y="242"/>
                  <a:pt x="595" y="238"/>
                </a:cubicBezTo>
                <a:close/>
                <a:moveTo>
                  <a:pt x="1163" y="688"/>
                </a:moveTo>
                <a:cubicBezTo>
                  <a:pt x="1152" y="679"/>
                  <a:pt x="1142" y="670"/>
                  <a:pt x="1133" y="660"/>
                </a:cubicBezTo>
                <a:cubicBezTo>
                  <a:pt x="1120" y="662"/>
                  <a:pt x="1102" y="664"/>
                  <a:pt x="1090" y="667"/>
                </a:cubicBezTo>
                <a:cubicBezTo>
                  <a:pt x="1094" y="678"/>
                  <a:pt x="1100" y="687"/>
                  <a:pt x="1105" y="697"/>
                </a:cubicBezTo>
                <a:cubicBezTo>
                  <a:pt x="1104" y="711"/>
                  <a:pt x="1107" y="724"/>
                  <a:pt x="1105" y="738"/>
                </a:cubicBezTo>
                <a:cubicBezTo>
                  <a:pt x="1105" y="744"/>
                  <a:pt x="1101" y="751"/>
                  <a:pt x="1102" y="758"/>
                </a:cubicBezTo>
                <a:cubicBezTo>
                  <a:pt x="1103" y="765"/>
                  <a:pt x="1110" y="773"/>
                  <a:pt x="1112" y="783"/>
                </a:cubicBezTo>
                <a:cubicBezTo>
                  <a:pt x="1113" y="792"/>
                  <a:pt x="1111" y="800"/>
                  <a:pt x="1113" y="810"/>
                </a:cubicBezTo>
                <a:cubicBezTo>
                  <a:pt x="1122" y="810"/>
                  <a:pt x="1124" y="802"/>
                  <a:pt x="1132" y="800"/>
                </a:cubicBezTo>
                <a:cubicBezTo>
                  <a:pt x="1133" y="790"/>
                  <a:pt x="1134" y="781"/>
                  <a:pt x="1133" y="771"/>
                </a:cubicBezTo>
                <a:cubicBezTo>
                  <a:pt x="1132" y="761"/>
                  <a:pt x="1125" y="749"/>
                  <a:pt x="1132" y="743"/>
                </a:cubicBezTo>
                <a:cubicBezTo>
                  <a:pt x="1138" y="758"/>
                  <a:pt x="1140" y="783"/>
                  <a:pt x="1141" y="799"/>
                </a:cubicBezTo>
                <a:cubicBezTo>
                  <a:pt x="1145" y="798"/>
                  <a:pt x="1150" y="798"/>
                  <a:pt x="1153" y="796"/>
                </a:cubicBezTo>
                <a:cubicBezTo>
                  <a:pt x="1153" y="783"/>
                  <a:pt x="1155" y="774"/>
                  <a:pt x="1155" y="763"/>
                </a:cubicBezTo>
                <a:cubicBezTo>
                  <a:pt x="1150" y="756"/>
                  <a:pt x="1152" y="747"/>
                  <a:pt x="1149" y="739"/>
                </a:cubicBezTo>
                <a:cubicBezTo>
                  <a:pt x="1146" y="728"/>
                  <a:pt x="1135" y="718"/>
                  <a:pt x="1139" y="709"/>
                </a:cubicBezTo>
                <a:cubicBezTo>
                  <a:pt x="1152" y="725"/>
                  <a:pt x="1159" y="752"/>
                  <a:pt x="1163" y="774"/>
                </a:cubicBezTo>
                <a:cubicBezTo>
                  <a:pt x="1172" y="774"/>
                  <a:pt x="1176" y="781"/>
                  <a:pt x="1184" y="780"/>
                </a:cubicBezTo>
                <a:cubicBezTo>
                  <a:pt x="1197" y="748"/>
                  <a:pt x="1171" y="715"/>
                  <a:pt x="1163" y="688"/>
                </a:cubicBezTo>
                <a:close/>
                <a:moveTo>
                  <a:pt x="1138" y="651"/>
                </a:moveTo>
                <a:cubicBezTo>
                  <a:pt x="1153" y="648"/>
                  <a:pt x="1170" y="650"/>
                  <a:pt x="1171" y="634"/>
                </a:cubicBezTo>
                <a:cubicBezTo>
                  <a:pt x="1175" y="602"/>
                  <a:pt x="1152" y="588"/>
                  <a:pt x="1135" y="576"/>
                </a:cubicBezTo>
                <a:cubicBezTo>
                  <a:pt x="1127" y="556"/>
                  <a:pt x="1146" y="523"/>
                  <a:pt x="1124" y="521"/>
                </a:cubicBezTo>
                <a:cubicBezTo>
                  <a:pt x="1122" y="521"/>
                  <a:pt x="1111" y="524"/>
                  <a:pt x="1107" y="526"/>
                </a:cubicBezTo>
                <a:cubicBezTo>
                  <a:pt x="1100" y="529"/>
                  <a:pt x="1095" y="539"/>
                  <a:pt x="1088" y="541"/>
                </a:cubicBezTo>
                <a:cubicBezTo>
                  <a:pt x="1087" y="550"/>
                  <a:pt x="1097" y="564"/>
                  <a:pt x="1082" y="563"/>
                </a:cubicBezTo>
                <a:cubicBezTo>
                  <a:pt x="1082" y="559"/>
                  <a:pt x="1081" y="555"/>
                  <a:pt x="1079" y="553"/>
                </a:cubicBezTo>
                <a:cubicBezTo>
                  <a:pt x="1068" y="573"/>
                  <a:pt x="1055" y="601"/>
                  <a:pt x="1061" y="622"/>
                </a:cubicBezTo>
                <a:cubicBezTo>
                  <a:pt x="1076" y="606"/>
                  <a:pt x="1089" y="577"/>
                  <a:pt x="1110" y="590"/>
                </a:cubicBezTo>
                <a:cubicBezTo>
                  <a:pt x="1141" y="623"/>
                  <a:pt x="1058" y="622"/>
                  <a:pt x="1080" y="656"/>
                </a:cubicBezTo>
                <a:cubicBezTo>
                  <a:pt x="1088" y="655"/>
                  <a:pt x="1106" y="654"/>
                  <a:pt x="1119" y="652"/>
                </a:cubicBezTo>
                <a:cubicBezTo>
                  <a:pt x="1121" y="647"/>
                  <a:pt x="1126" y="645"/>
                  <a:pt x="1132" y="644"/>
                </a:cubicBezTo>
                <a:cubicBezTo>
                  <a:pt x="1132" y="648"/>
                  <a:pt x="1135" y="649"/>
                  <a:pt x="1138" y="651"/>
                </a:cubicBezTo>
                <a:close/>
                <a:moveTo>
                  <a:pt x="1074" y="626"/>
                </a:moveTo>
                <a:cubicBezTo>
                  <a:pt x="1083" y="617"/>
                  <a:pt x="1097" y="615"/>
                  <a:pt x="1104" y="604"/>
                </a:cubicBezTo>
                <a:cubicBezTo>
                  <a:pt x="1103" y="602"/>
                  <a:pt x="1099" y="602"/>
                  <a:pt x="1098" y="599"/>
                </a:cubicBezTo>
                <a:cubicBezTo>
                  <a:pt x="1086" y="602"/>
                  <a:pt x="1075" y="622"/>
                  <a:pt x="1074" y="626"/>
                </a:cubicBezTo>
                <a:close/>
                <a:moveTo>
                  <a:pt x="1097" y="769"/>
                </a:moveTo>
                <a:cubicBezTo>
                  <a:pt x="1096" y="776"/>
                  <a:pt x="1096" y="779"/>
                  <a:pt x="1089" y="781"/>
                </a:cubicBezTo>
                <a:cubicBezTo>
                  <a:pt x="1074" y="774"/>
                  <a:pt x="1053" y="779"/>
                  <a:pt x="1041" y="783"/>
                </a:cubicBezTo>
                <a:cubicBezTo>
                  <a:pt x="1042" y="779"/>
                  <a:pt x="1038" y="780"/>
                  <a:pt x="1038" y="778"/>
                </a:cubicBezTo>
                <a:cubicBezTo>
                  <a:pt x="1052" y="755"/>
                  <a:pt x="1062" y="728"/>
                  <a:pt x="1068" y="697"/>
                </a:cubicBezTo>
                <a:cubicBezTo>
                  <a:pt x="1062" y="693"/>
                  <a:pt x="1060" y="686"/>
                  <a:pt x="1053" y="683"/>
                </a:cubicBezTo>
                <a:cubicBezTo>
                  <a:pt x="1046" y="690"/>
                  <a:pt x="1036" y="700"/>
                  <a:pt x="1026" y="695"/>
                </a:cubicBezTo>
                <a:cubicBezTo>
                  <a:pt x="995" y="714"/>
                  <a:pt x="968" y="743"/>
                  <a:pt x="953" y="776"/>
                </a:cubicBezTo>
                <a:cubicBezTo>
                  <a:pt x="952" y="779"/>
                  <a:pt x="951" y="782"/>
                  <a:pt x="952" y="785"/>
                </a:cubicBezTo>
                <a:cubicBezTo>
                  <a:pt x="946" y="790"/>
                  <a:pt x="941" y="811"/>
                  <a:pt x="931" y="797"/>
                </a:cubicBezTo>
                <a:cubicBezTo>
                  <a:pt x="931" y="788"/>
                  <a:pt x="925" y="772"/>
                  <a:pt x="917" y="764"/>
                </a:cubicBezTo>
                <a:cubicBezTo>
                  <a:pt x="902" y="749"/>
                  <a:pt x="883" y="750"/>
                  <a:pt x="870" y="743"/>
                </a:cubicBezTo>
                <a:cubicBezTo>
                  <a:pt x="866" y="737"/>
                  <a:pt x="877" y="735"/>
                  <a:pt x="872" y="730"/>
                </a:cubicBezTo>
                <a:cubicBezTo>
                  <a:pt x="827" y="744"/>
                  <a:pt x="765" y="758"/>
                  <a:pt x="713" y="751"/>
                </a:cubicBezTo>
                <a:cubicBezTo>
                  <a:pt x="716" y="760"/>
                  <a:pt x="730" y="768"/>
                  <a:pt x="738" y="775"/>
                </a:cubicBezTo>
                <a:cubicBezTo>
                  <a:pt x="772" y="815"/>
                  <a:pt x="802" y="882"/>
                  <a:pt x="787" y="956"/>
                </a:cubicBezTo>
                <a:cubicBezTo>
                  <a:pt x="859" y="912"/>
                  <a:pt x="935" y="868"/>
                  <a:pt x="1018" y="836"/>
                </a:cubicBezTo>
                <a:cubicBezTo>
                  <a:pt x="1046" y="825"/>
                  <a:pt x="1077" y="819"/>
                  <a:pt x="1103" y="802"/>
                </a:cubicBezTo>
                <a:cubicBezTo>
                  <a:pt x="1103" y="790"/>
                  <a:pt x="1104" y="776"/>
                  <a:pt x="1097" y="769"/>
                </a:cubicBezTo>
                <a:close/>
                <a:moveTo>
                  <a:pt x="1094" y="743"/>
                </a:moveTo>
                <a:cubicBezTo>
                  <a:pt x="1101" y="720"/>
                  <a:pt x="1096" y="690"/>
                  <a:pt x="1083" y="677"/>
                </a:cubicBezTo>
                <a:cubicBezTo>
                  <a:pt x="1084" y="687"/>
                  <a:pt x="1077" y="690"/>
                  <a:pt x="1075" y="695"/>
                </a:cubicBezTo>
                <a:cubicBezTo>
                  <a:pt x="1074" y="699"/>
                  <a:pt x="1077" y="705"/>
                  <a:pt x="1075" y="712"/>
                </a:cubicBezTo>
                <a:cubicBezTo>
                  <a:pt x="1071" y="731"/>
                  <a:pt x="1057" y="747"/>
                  <a:pt x="1057" y="768"/>
                </a:cubicBezTo>
                <a:cubicBezTo>
                  <a:pt x="1065" y="768"/>
                  <a:pt x="1089" y="773"/>
                  <a:pt x="1092" y="758"/>
                </a:cubicBezTo>
                <a:cubicBezTo>
                  <a:pt x="1092" y="752"/>
                  <a:pt x="1088" y="751"/>
                  <a:pt x="1089" y="745"/>
                </a:cubicBezTo>
                <a:cubicBezTo>
                  <a:pt x="1091" y="742"/>
                  <a:pt x="1095" y="748"/>
                  <a:pt x="1094" y="743"/>
                </a:cubicBezTo>
                <a:close/>
                <a:moveTo>
                  <a:pt x="1077" y="542"/>
                </a:moveTo>
                <a:cubicBezTo>
                  <a:pt x="1076" y="541"/>
                  <a:pt x="1076" y="540"/>
                  <a:pt x="1075" y="538"/>
                </a:cubicBezTo>
                <a:cubicBezTo>
                  <a:pt x="1052" y="479"/>
                  <a:pt x="1025" y="427"/>
                  <a:pt x="978" y="392"/>
                </a:cubicBezTo>
                <a:cubicBezTo>
                  <a:pt x="883" y="456"/>
                  <a:pt x="779" y="506"/>
                  <a:pt x="686" y="573"/>
                </a:cubicBezTo>
                <a:cubicBezTo>
                  <a:pt x="651" y="573"/>
                  <a:pt x="632" y="557"/>
                  <a:pt x="605" y="546"/>
                </a:cubicBezTo>
                <a:cubicBezTo>
                  <a:pt x="601" y="544"/>
                  <a:pt x="596" y="545"/>
                  <a:pt x="592" y="543"/>
                </a:cubicBezTo>
                <a:cubicBezTo>
                  <a:pt x="576" y="537"/>
                  <a:pt x="560" y="527"/>
                  <a:pt x="544" y="521"/>
                </a:cubicBezTo>
                <a:cubicBezTo>
                  <a:pt x="526" y="514"/>
                  <a:pt x="508" y="510"/>
                  <a:pt x="489" y="505"/>
                </a:cubicBezTo>
                <a:cubicBezTo>
                  <a:pt x="466" y="498"/>
                  <a:pt x="445" y="488"/>
                  <a:pt x="423" y="481"/>
                </a:cubicBezTo>
                <a:cubicBezTo>
                  <a:pt x="399" y="473"/>
                  <a:pt x="374" y="467"/>
                  <a:pt x="349" y="459"/>
                </a:cubicBezTo>
                <a:cubicBezTo>
                  <a:pt x="342" y="463"/>
                  <a:pt x="337" y="471"/>
                  <a:pt x="330" y="475"/>
                </a:cubicBezTo>
                <a:cubicBezTo>
                  <a:pt x="288" y="530"/>
                  <a:pt x="256" y="596"/>
                  <a:pt x="232" y="669"/>
                </a:cubicBezTo>
                <a:cubicBezTo>
                  <a:pt x="237" y="669"/>
                  <a:pt x="237" y="676"/>
                  <a:pt x="235" y="678"/>
                </a:cubicBezTo>
                <a:cubicBezTo>
                  <a:pt x="239" y="682"/>
                  <a:pt x="244" y="686"/>
                  <a:pt x="246" y="693"/>
                </a:cubicBezTo>
                <a:cubicBezTo>
                  <a:pt x="336" y="753"/>
                  <a:pt x="440" y="805"/>
                  <a:pt x="570" y="816"/>
                </a:cubicBezTo>
                <a:cubicBezTo>
                  <a:pt x="576" y="821"/>
                  <a:pt x="580" y="819"/>
                  <a:pt x="587" y="820"/>
                </a:cubicBezTo>
                <a:cubicBezTo>
                  <a:pt x="603" y="821"/>
                  <a:pt x="622" y="830"/>
                  <a:pt x="638" y="825"/>
                </a:cubicBezTo>
                <a:cubicBezTo>
                  <a:pt x="643" y="804"/>
                  <a:pt x="655" y="792"/>
                  <a:pt x="668" y="780"/>
                </a:cubicBezTo>
                <a:cubicBezTo>
                  <a:pt x="686" y="770"/>
                  <a:pt x="704" y="781"/>
                  <a:pt x="722" y="774"/>
                </a:cubicBezTo>
                <a:cubicBezTo>
                  <a:pt x="712" y="762"/>
                  <a:pt x="699" y="757"/>
                  <a:pt x="684" y="753"/>
                </a:cubicBezTo>
                <a:cubicBezTo>
                  <a:pt x="684" y="744"/>
                  <a:pt x="690" y="742"/>
                  <a:pt x="697" y="741"/>
                </a:cubicBezTo>
                <a:cubicBezTo>
                  <a:pt x="721" y="738"/>
                  <a:pt x="748" y="746"/>
                  <a:pt x="774" y="743"/>
                </a:cubicBezTo>
                <a:cubicBezTo>
                  <a:pt x="813" y="738"/>
                  <a:pt x="848" y="726"/>
                  <a:pt x="885" y="718"/>
                </a:cubicBezTo>
                <a:cubicBezTo>
                  <a:pt x="913" y="695"/>
                  <a:pt x="952" y="682"/>
                  <a:pt x="983" y="665"/>
                </a:cubicBezTo>
                <a:cubicBezTo>
                  <a:pt x="962" y="658"/>
                  <a:pt x="947" y="649"/>
                  <a:pt x="930" y="633"/>
                </a:cubicBezTo>
                <a:cubicBezTo>
                  <a:pt x="909" y="614"/>
                  <a:pt x="885" y="587"/>
                  <a:pt x="911" y="565"/>
                </a:cubicBezTo>
                <a:cubicBezTo>
                  <a:pt x="926" y="558"/>
                  <a:pt x="939" y="565"/>
                  <a:pt x="947" y="555"/>
                </a:cubicBezTo>
                <a:cubicBezTo>
                  <a:pt x="955" y="545"/>
                  <a:pt x="950" y="528"/>
                  <a:pt x="955" y="516"/>
                </a:cubicBezTo>
                <a:cubicBezTo>
                  <a:pt x="958" y="509"/>
                  <a:pt x="966" y="503"/>
                  <a:pt x="972" y="501"/>
                </a:cubicBezTo>
                <a:cubicBezTo>
                  <a:pt x="1021" y="514"/>
                  <a:pt x="1037" y="561"/>
                  <a:pt x="1052" y="608"/>
                </a:cubicBezTo>
                <a:cubicBezTo>
                  <a:pt x="1054" y="581"/>
                  <a:pt x="1064" y="562"/>
                  <a:pt x="1077" y="542"/>
                </a:cubicBezTo>
                <a:close/>
                <a:moveTo>
                  <a:pt x="1036" y="639"/>
                </a:moveTo>
                <a:cubicBezTo>
                  <a:pt x="1027" y="653"/>
                  <a:pt x="1027" y="668"/>
                  <a:pt x="1031" y="685"/>
                </a:cubicBezTo>
                <a:cubicBezTo>
                  <a:pt x="1044" y="685"/>
                  <a:pt x="1043" y="671"/>
                  <a:pt x="1053" y="668"/>
                </a:cubicBezTo>
                <a:cubicBezTo>
                  <a:pt x="1061" y="670"/>
                  <a:pt x="1061" y="681"/>
                  <a:pt x="1071" y="682"/>
                </a:cubicBezTo>
                <a:cubicBezTo>
                  <a:pt x="1076" y="654"/>
                  <a:pt x="1059" y="639"/>
                  <a:pt x="1036" y="639"/>
                </a:cubicBezTo>
                <a:close/>
                <a:moveTo>
                  <a:pt x="1024" y="563"/>
                </a:moveTo>
                <a:cubicBezTo>
                  <a:pt x="1011" y="550"/>
                  <a:pt x="999" y="555"/>
                  <a:pt x="988" y="566"/>
                </a:cubicBezTo>
                <a:cubicBezTo>
                  <a:pt x="1004" y="578"/>
                  <a:pt x="1019" y="593"/>
                  <a:pt x="1027" y="611"/>
                </a:cubicBezTo>
                <a:cubicBezTo>
                  <a:pt x="1030" y="616"/>
                  <a:pt x="1028" y="627"/>
                  <a:pt x="1037" y="628"/>
                </a:cubicBezTo>
                <a:cubicBezTo>
                  <a:pt x="1044" y="615"/>
                  <a:pt x="1039" y="577"/>
                  <a:pt x="1024" y="563"/>
                </a:cubicBezTo>
                <a:close/>
                <a:moveTo>
                  <a:pt x="986" y="573"/>
                </a:moveTo>
                <a:cubicBezTo>
                  <a:pt x="988" y="601"/>
                  <a:pt x="1008" y="616"/>
                  <a:pt x="1022" y="627"/>
                </a:cubicBezTo>
                <a:cubicBezTo>
                  <a:pt x="1015" y="604"/>
                  <a:pt x="1003" y="586"/>
                  <a:pt x="986" y="573"/>
                </a:cubicBezTo>
                <a:close/>
                <a:moveTo>
                  <a:pt x="986" y="552"/>
                </a:moveTo>
                <a:cubicBezTo>
                  <a:pt x="992" y="547"/>
                  <a:pt x="999" y="541"/>
                  <a:pt x="1009" y="542"/>
                </a:cubicBezTo>
                <a:cubicBezTo>
                  <a:pt x="1012" y="543"/>
                  <a:pt x="1019" y="551"/>
                  <a:pt x="1017" y="546"/>
                </a:cubicBezTo>
                <a:cubicBezTo>
                  <a:pt x="1010" y="536"/>
                  <a:pt x="988" y="511"/>
                  <a:pt x="975" y="512"/>
                </a:cubicBezTo>
                <a:cubicBezTo>
                  <a:pt x="955" y="514"/>
                  <a:pt x="967" y="549"/>
                  <a:pt x="955" y="562"/>
                </a:cubicBezTo>
                <a:cubicBezTo>
                  <a:pt x="942" y="576"/>
                  <a:pt x="930" y="567"/>
                  <a:pt x="915" y="575"/>
                </a:cubicBezTo>
                <a:cubicBezTo>
                  <a:pt x="902" y="589"/>
                  <a:pt x="919" y="610"/>
                  <a:pt x="931" y="622"/>
                </a:cubicBezTo>
                <a:cubicBezTo>
                  <a:pt x="951" y="642"/>
                  <a:pt x="976" y="653"/>
                  <a:pt x="1001" y="659"/>
                </a:cubicBezTo>
                <a:cubicBezTo>
                  <a:pt x="1009" y="656"/>
                  <a:pt x="1014" y="657"/>
                  <a:pt x="1019" y="659"/>
                </a:cubicBezTo>
                <a:cubicBezTo>
                  <a:pt x="1019" y="653"/>
                  <a:pt x="1021" y="649"/>
                  <a:pt x="1022" y="644"/>
                </a:cubicBezTo>
                <a:cubicBezTo>
                  <a:pt x="1001" y="619"/>
                  <a:pt x="963" y="591"/>
                  <a:pt x="978" y="552"/>
                </a:cubicBezTo>
                <a:cubicBezTo>
                  <a:pt x="983" y="549"/>
                  <a:pt x="983" y="554"/>
                  <a:pt x="986" y="552"/>
                </a:cubicBezTo>
                <a:close/>
                <a:moveTo>
                  <a:pt x="982" y="718"/>
                </a:moveTo>
                <a:cubicBezTo>
                  <a:pt x="993" y="706"/>
                  <a:pt x="1026" y="692"/>
                  <a:pt x="1019" y="673"/>
                </a:cubicBezTo>
                <a:cubicBezTo>
                  <a:pt x="1014" y="670"/>
                  <a:pt x="1009" y="674"/>
                  <a:pt x="1003" y="670"/>
                </a:cubicBezTo>
                <a:cubicBezTo>
                  <a:pt x="971" y="682"/>
                  <a:pt x="933" y="698"/>
                  <a:pt x="902" y="715"/>
                </a:cubicBezTo>
                <a:cubicBezTo>
                  <a:pt x="903" y="718"/>
                  <a:pt x="902" y="720"/>
                  <a:pt x="900" y="722"/>
                </a:cubicBezTo>
                <a:cubicBezTo>
                  <a:pt x="893" y="725"/>
                  <a:pt x="885" y="727"/>
                  <a:pt x="884" y="736"/>
                </a:cubicBezTo>
                <a:cubicBezTo>
                  <a:pt x="901" y="741"/>
                  <a:pt x="911" y="750"/>
                  <a:pt x="926" y="759"/>
                </a:cubicBezTo>
                <a:cubicBezTo>
                  <a:pt x="931" y="768"/>
                  <a:pt x="933" y="778"/>
                  <a:pt x="941" y="784"/>
                </a:cubicBezTo>
                <a:cubicBezTo>
                  <a:pt x="952" y="762"/>
                  <a:pt x="963" y="737"/>
                  <a:pt x="982" y="718"/>
                </a:cubicBezTo>
                <a:close/>
                <a:moveTo>
                  <a:pt x="647" y="839"/>
                </a:moveTo>
                <a:cubicBezTo>
                  <a:pt x="652" y="876"/>
                  <a:pt x="657" y="917"/>
                  <a:pt x="679" y="941"/>
                </a:cubicBezTo>
                <a:cubicBezTo>
                  <a:pt x="703" y="966"/>
                  <a:pt x="749" y="994"/>
                  <a:pt x="775" y="959"/>
                </a:cubicBezTo>
                <a:cubicBezTo>
                  <a:pt x="781" y="938"/>
                  <a:pt x="782" y="911"/>
                  <a:pt x="779" y="893"/>
                </a:cubicBezTo>
                <a:cubicBezTo>
                  <a:pt x="756" y="900"/>
                  <a:pt x="749" y="916"/>
                  <a:pt x="721" y="918"/>
                </a:cubicBezTo>
                <a:cubicBezTo>
                  <a:pt x="699" y="912"/>
                  <a:pt x="692" y="889"/>
                  <a:pt x="684" y="871"/>
                </a:cubicBezTo>
                <a:cubicBezTo>
                  <a:pt x="679" y="857"/>
                  <a:pt x="670" y="850"/>
                  <a:pt x="679" y="842"/>
                </a:cubicBezTo>
                <a:cubicBezTo>
                  <a:pt x="695" y="852"/>
                  <a:pt x="719" y="847"/>
                  <a:pt x="737" y="839"/>
                </a:cubicBezTo>
                <a:cubicBezTo>
                  <a:pt x="727" y="813"/>
                  <a:pt x="711" y="790"/>
                  <a:pt x="683" y="786"/>
                </a:cubicBezTo>
                <a:cubicBezTo>
                  <a:pt x="666" y="793"/>
                  <a:pt x="656" y="807"/>
                  <a:pt x="650" y="825"/>
                </a:cubicBezTo>
                <a:cubicBezTo>
                  <a:pt x="652" y="826"/>
                  <a:pt x="654" y="829"/>
                  <a:pt x="653" y="834"/>
                </a:cubicBezTo>
                <a:cubicBezTo>
                  <a:pt x="652" y="836"/>
                  <a:pt x="650" y="838"/>
                  <a:pt x="647" y="839"/>
                </a:cubicBezTo>
                <a:close/>
                <a:moveTo>
                  <a:pt x="729" y="784"/>
                </a:moveTo>
                <a:cubicBezTo>
                  <a:pt x="723" y="786"/>
                  <a:pt x="719" y="784"/>
                  <a:pt x="713" y="789"/>
                </a:cubicBezTo>
                <a:cubicBezTo>
                  <a:pt x="743" y="807"/>
                  <a:pt x="759" y="853"/>
                  <a:pt x="749" y="896"/>
                </a:cubicBezTo>
                <a:cubicBezTo>
                  <a:pt x="761" y="891"/>
                  <a:pt x="770" y="884"/>
                  <a:pt x="778" y="876"/>
                </a:cubicBezTo>
                <a:cubicBezTo>
                  <a:pt x="771" y="839"/>
                  <a:pt x="753" y="807"/>
                  <a:pt x="729" y="784"/>
                </a:cubicBezTo>
                <a:close/>
                <a:moveTo>
                  <a:pt x="722" y="907"/>
                </a:moveTo>
                <a:cubicBezTo>
                  <a:pt x="743" y="907"/>
                  <a:pt x="746" y="865"/>
                  <a:pt x="739" y="849"/>
                </a:cubicBezTo>
                <a:cubicBezTo>
                  <a:pt x="728" y="858"/>
                  <a:pt x="706" y="859"/>
                  <a:pt x="689" y="860"/>
                </a:cubicBezTo>
                <a:cubicBezTo>
                  <a:pt x="698" y="871"/>
                  <a:pt x="704" y="907"/>
                  <a:pt x="722" y="907"/>
                </a:cubicBezTo>
                <a:close/>
                <a:moveTo>
                  <a:pt x="559" y="207"/>
                </a:moveTo>
                <a:cubicBezTo>
                  <a:pt x="556" y="201"/>
                  <a:pt x="556" y="192"/>
                  <a:pt x="554" y="187"/>
                </a:cubicBezTo>
                <a:cubicBezTo>
                  <a:pt x="550" y="191"/>
                  <a:pt x="548" y="196"/>
                  <a:pt x="547" y="202"/>
                </a:cubicBezTo>
                <a:cubicBezTo>
                  <a:pt x="553" y="206"/>
                  <a:pt x="559" y="209"/>
                  <a:pt x="559" y="218"/>
                </a:cubicBezTo>
                <a:cubicBezTo>
                  <a:pt x="590" y="233"/>
                  <a:pt x="669" y="247"/>
                  <a:pt x="674" y="197"/>
                </a:cubicBezTo>
                <a:cubicBezTo>
                  <a:pt x="653" y="230"/>
                  <a:pt x="590" y="229"/>
                  <a:pt x="559" y="207"/>
                </a:cubicBezTo>
                <a:close/>
                <a:moveTo>
                  <a:pt x="656" y="171"/>
                </a:moveTo>
                <a:cubicBezTo>
                  <a:pt x="654" y="167"/>
                  <a:pt x="651" y="165"/>
                  <a:pt x="648" y="162"/>
                </a:cubicBezTo>
                <a:cubicBezTo>
                  <a:pt x="622" y="153"/>
                  <a:pt x="542" y="156"/>
                  <a:pt x="572" y="203"/>
                </a:cubicBezTo>
                <a:cubicBezTo>
                  <a:pt x="595" y="219"/>
                  <a:pt x="668" y="220"/>
                  <a:pt x="666" y="182"/>
                </a:cubicBezTo>
                <a:cubicBezTo>
                  <a:pt x="661" y="179"/>
                  <a:pt x="658" y="174"/>
                  <a:pt x="653" y="170"/>
                </a:cubicBezTo>
                <a:cubicBezTo>
                  <a:pt x="655" y="170"/>
                  <a:pt x="655" y="171"/>
                  <a:pt x="656" y="171"/>
                </a:cubicBezTo>
                <a:close/>
                <a:moveTo>
                  <a:pt x="536" y="206"/>
                </a:moveTo>
                <a:cubicBezTo>
                  <a:pt x="519" y="211"/>
                  <a:pt x="503" y="217"/>
                  <a:pt x="491" y="225"/>
                </a:cubicBezTo>
                <a:cubicBezTo>
                  <a:pt x="484" y="226"/>
                  <a:pt x="478" y="229"/>
                  <a:pt x="473" y="232"/>
                </a:cubicBezTo>
                <a:cubicBezTo>
                  <a:pt x="439" y="242"/>
                  <a:pt x="413" y="261"/>
                  <a:pt x="382" y="273"/>
                </a:cubicBezTo>
                <a:cubicBezTo>
                  <a:pt x="353" y="278"/>
                  <a:pt x="341" y="299"/>
                  <a:pt x="317" y="308"/>
                </a:cubicBezTo>
                <a:cubicBezTo>
                  <a:pt x="303" y="324"/>
                  <a:pt x="279" y="330"/>
                  <a:pt x="262" y="342"/>
                </a:cubicBezTo>
                <a:cubicBezTo>
                  <a:pt x="236" y="360"/>
                  <a:pt x="211" y="385"/>
                  <a:pt x="181" y="396"/>
                </a:cubicBezTo>
                <a:cubicBezTo>
                  <a:pt x="177" y="396"/>
                  <a:pt x="177" y="396"/>
                  <a:pt x="174" y="395"/>
                </a:cubicBezTo>
                <a:cubicBezTo>
                  <a:pt x="159" y="405"/>
                  <a:pt x="157" y="423"/>
                  <a:pt x="154" y="443"/>
                </a:cubicBezTo>
                <a:cubicBezTo>
                  <a:pt x="163" y="445"/>
                  <a:pt x="166" y="447"/>
                  <a:pt x="174" y="451"/>
                </a:cubicBezTo>
                <a:cubicBezTo>
                  <a:pt x="178" y="438"/>
                  <a:pt x="175" y="421"/>
                  <a:pt x="180" y="410"/>
                </a:cubicBezTo>
                <a:cubicBezTo>
                  <a:pt x="188" y="407"/>
                  <a:pt x="190" y="401"/>
                  <a:pt x="198" y="396"/>
                </a:cubicBezTo>
                <a:cubicBezTo>
                  <a:pt x="203" y="394"/>
                  <a:pt x="209" y="394"/>
                  <a:pt x="215" y="392"/>
                </a:cubicBezTo>
                <a:cubicBezTo>
                  <a:pt x="219" y="390"/>
                  <a:pt x="223" y="385"/>
                  <a:pt x="227" y="383"/>
                </a:cubicBezTo>
                <a:cubicBezTo>
                  <a:pt x="261" y="365"/>
                  <a:pt x="298" y="348"/>
                  <a:pt x="326" y="326"/>
                </a:cubicBezTo>
                <a:cubicBezTo>
                  <a:pt x="330" y="324"/>
                  <a:pt x="333" y="321"/>
                  <a:pt x="338" y="321"/>
                </a:cubicBezTo>
                <a:cubicBezTo>
                  <a:pt x="397" y="277"/>
                  <a:pt x="469" y="246"/>
                  <a:pt x="538" y="212"/>
                </a:cubicBezTo>
                <a:cubicBezTo>
                  <a:pt x="538" y="212"/>
                  <a:pt x="539" y="212"/>
                  <a:pt x="539" y="211"/>
                </a:cubicBezTo>
                <a:cubicBezTo>
                  <a:pt x="535" y="212"/>
                  <a:pt x="537" y="208"/>
                  <a:pt x="536" y="206"/>
                </a:cubicBezTo>
                <a:close/>
                <a:moveTo>
                  <a:pt x="336" y="454"/>
                </a:moveTo>
                <a:cubicBezTo>
                  <a:pt x="336" y="453"/>
                  <a:pt x="336" y="452"/>
                  <a:pt x="336" y="451"/>
                </a:cubicBezTo>
                <a:cubicBezTo>
                  <a:pt x="289" y="433"/>
                  <a:pt x="248" y="418"/>
                  <a:pt x="195" y="413"/>
                </a:cubicBezTo>
                <a:cubicBezTo>
                  <a:pt x="185" y="422"/>
                  <a:pt x="184" y="440"/>
                  <a:pt x="181" y="456"/>
                </a:cubicBezTo>
                <a:cubicBezTo>
                  <a:pt x="201" y="464"/>
                  <a:pt x="212" y="488"/>
                  <a:pt x="201" y="511"/>
                </a:cubicBezTo>
                <a:cubicBezTo>
                  <a:pt x="198" y="519"/>
                  <a:pt x="189" y="522"/>
                  <a:pt x="185" y="528"/>
                </a:cubicBezTo>
                <a:cubicBezTo>
                  <a:pt x="217" y="554"/>
                  <a:pt x="214" y="615"/>
                  <a:pt x="227" y="656"/>
                </a:cubicBezTo>
                <a:cubicBezTo>
                  <a:pt x="251" y="576"/>
                  <a:pt x="288" y="509"/>
                  <a:pt x="336" y="454"/>
                </a:cubicBezTo>
                <a:close/>
                <a:moveTo>
                  <a:pt x="214" y="642"/>
                </a:moveTo>
                <a:cubicBezTo>
                  <a:pt x="209" y="619"/>
                  <a:pt x="205" y="588"/>
                  <a:pt x="199" y="570"/>
                </a:cubicBezTo>
                <a:cubicBezTo>
                  <a:pt x="193" y="550"/>
                  <a:pt x="180" y="526"/>
                  <a:pt x="159" y="536"/>
                </a:cubicBezTo>
                <a:cubicBezTo>
                  <a:pt x="157" y="565"/>
                  <a:pt x="170" y="592"/>
                  <a:pt x="160" y="614"/>
                </a:cubicBezTo>
                <a:cubicBezTo>
                  <a:pt x="154" y="587"/>
                  <a:pt x="157" y="565"/>
                  <a:pt x="148" y="538"/>
                </a:cubicBezTo>
                <a:cubicBezTo>
                  <a:pt x="143" y="559"/>
                  <a:pt x="149" y="592"/>
                  <a:pt x="140" y="608"/>
                </a:cubicBezTo>
                <a:cubicBezTo>
                  <a:pt x="138" y="590"/>
                  <a:pt x="137" y="580"/>
                  <a:pt x="138" y="565"/>
                </a:cubicBezTo>
                <a:cubicBezTo>
                  <a:pt x="138" y="549"/>
                  <a:pt x="145" y="531"/>
                  <a:pt x="130" y="531"/>
                </a:cubicBezTo>
                <a:cubicBezTo>
                  <a:pt x="122" y="542"/>
                  <a:pt x="118" y="558"/>
                  <a:pt x="109" y="568"/>
                </a:cubicBezTo>
                <a:cubicBezTo>
                  <a:pt x="106" y="551"/>
                  <a:pt x="117" y="546"/>
                  <a:pt x="119" y="531"/>
                </a:cubicBezTo>
                <a:cubicBezTo>
                  <a:pt x="72" y="568"/>
                  <a:pt x="74" y="653"/>
                  <a:pt x="44" y="708"/>
                </a:cubicBezTo>
                <a:cubicBezTo>
                  <a:pt x="60" y="719"/>
                  <a:pt x="67" y="746"/>
                  <a:pt x="87" y="749"/>
                </a:cubicBezTo>
                <a:cubicBezTo>
                  <a:pt x="95" y="706"/>
                  <a:pt x="94" y="653"/>
                  <a:pt x="104" y="612"/>
                </a:cubicBezTo>
                <a:cubicBezTo>
                  <a:pt x="106" y="605"/>
                  <a:pt x="107" y="591"/>
                  <a:pt x="117" y="591"/>
                </a:cubicBezTo>
                <a:cubicBezTo>
                  <a:pt x="103" y="643"/>
                  <a:pt x="100" y="686"/>
                  <a:pt x="99" y="736"/>
                </a:cubicBezTo>
                <a:cubicBezTo>
                  <a:pt x="93" y="741"/>
                  <a:pt x="94" y="757"/>
                  <a:pt x="103" y="758"/>
                </a:cubicBezTo>
                <a:cubicBezTo>
                  <a:pt x="107" y="737"/>
                  <a:pt x="107" y="713"/>
                  <a:pt x="115" y="694"/>
                </a:cubicBezTo>
                <a:cubicBezTo>
                  <a:pt x="119" y="715"/>
                  <a:pt x="109" y="745"/>
                  <a:pt x="113" y="763"/>
                </a:cubicBezTo>
                <a:cubicBezTo>
                  <a:pt x="117" y="762"/>
                  <a:pt x="118" y="765"/>
                  <a:pt x="123" y="764"/>
                </a:cubicBezTo>
                <a:cubicBezTo>
                  <a:pt x="126" y="750"/>
                  <a:pt x="121" y="726"/>
                  <a:pt x="128" y="717"/>
                </a:cubicBezTo>
                <a:cubicBezTo>
                  <a:pt x="129" y="731"/>
                  <a:pt x="131" y="751"/>
                  <a:pt x="132" y="766"/>
                </a:cubicBezTo>
                <a:cubicBezTo>
                  <a:pt x="138" y="768"/>
                  <a:pt x="157" y="774"/>
                  <a:pt x="168" y="768"/>
                </a:cubicBezTo>
                <a:cubicBezTo>
                  <a:pt x="173" y="746"/>
                  <a:pt x="163" y="722"/>
                  <a:pt x="169" y="704"/>
                </a:cubicBezTo>
                <a:cubicBezTo>
                  <a:pt x="172" y="723"/>
                  <a:pt x="177" y="746"/>
                  <a:pt x="178" y="766"/>
                </a:cubicBezTo>
                <a:cubicBezTo>
                  <a:pt x="194" y="763"/>
                  <a:pt x="202" y="752"/>
                  <a:pt x="212" y="743"/>
                </a:cubicBezTo>
                <a:cubicBezTo>
                  <a:pt x="212" y="733"/>
                  <a:pt x="215" y="728"/>
                  <a:pt x="209" y="725"/>
                </a:cubicBezTo>
                <a:cubicBezTo>
                  <a:pt x="210" y="723"/>
                  <a:pt x="212" y="720"/>
                  <a:pt x="211" y="715"/>
                </a:cubicBezTo>
                <a:cubicBezTo>
                  <a:pt x="202" y="679"/>
                  <a:pt x="192" y="636"/>
                  <a:pt x="185" y="601"/>
                </a:cubicBezTo>
                <a:cubicBezTo>
                  <a:pt x="184" y="596"/>
                  <a:pt x="176" y="589"/>
                  <a:pt x="186" y="585"/>
                </a:cubicBezTo>
                <a:cubicBezTo>
                  <a:pt x="196" y="597"/>
                  <a:pt x="195" y="615"/>
                  <a:pt x="198" y="631"/>
                </a:cubicBezTo>
                <a:cubicBezTo>
                  <a:pt x="203" y="662"/>
                  <a:pt x="216" y="692"/>
                  <a:pt x="222" y="717"/>
                </a:cubicBezTo>
                <a:cubicBezTo>
                  <a:pt x="225" y="714"/>
                  <a:pt x="230" y="713"/>
                  <a:pt x="232" y="710"/>
                </a:cubicBezTo>
                <a:cubicBezTo>
                  <a:pt x="228" y="692"/>
                  <a:pt x="218" y="662"/>
                  <a:pt x="214" y="642"/>
                </a:cubicBezTo>
                <a:close/>
                <a:moveTo>
                  <a:pt x="171" y="519"/>
                </a:moveTo>
                <a:cubicBezTo>
                  <a:pt x="178" y="524"/>
                  <a:pt x="196" y="507"/>
                  <a:pt x="193" y="495"/>
                </a:cubicBezTo>
                <a:cubicBezTo>
                  <a:pt x="186" y="503"/>
                  <a:pt x="180" y="512"/>
                  <a:pt x="171" y="519"/>
                </a:cubicBezTo>
                <a:close/>
                <a:moveTo>
                  <a:pt x="191" y="477"/>
                </a:moveTo>
                <a:cubicBezTo>
                  <a:pt x="188" y="476"/>
                  <a:pt x="189" y="470"/>
                  <a:pt x="184" y="471"/>
                </a:cubicBezTo>
                <a:cubicBezTo>
                  <a:pt x="181" y="497"/>
                  <a:pt x="156" y="509"/>
                  <a:pt x="128" y="514"/>
                </a:cubicBezTo>
                <a:cubicBezTo>
                  <a:pt x="154" y="539"/>
                  <a:pt x="182" y="500"/>
                  <a:pt x="191" y="477"/>
                </a:cubicBezTo>
                <a:close/>
                <a:moveTo>
                  <a:pt x="130" y="502"/>
                </a:moveTo>
                <a:cubicBezTo>
                  <a:pt x="150" y="502"/>
                  <a:pt x="185" y="484"/>
                  <a:pt x="168" y="464"/>
                </a:cubicBezTo>
                <a:cubicBezTo>
                  <a:pt x="155" y="478"/>
                  <a:pt x="138" y="488"/>
                  <a:pt x="120" y="497"/>
                </a:cubicBezTo>
                <a:cubicBezTo>
                  <a:pt x="120" y="503"/>
                  <a:pt x="127" y="502"/>
                  <a:pt x="130" y="502"/>
                </a:cubicBezTo>
                <a:close/>
                <a:moveTo>
                  <a:pt x="145" y="455"/>
                </a:moveTo>
                <a:cubicBezTo>
                  <a:pt x="125" y="458"/>
                  <a:pt x="116" y="475"/>
                  <a:pt x="119" y="489"/>
                </a:cubicBezTo>
                <a:cubicBezTo>
                  <a:pt x="135" y="483"/>
                  <a:pt x="144" y="471"/>
                  <a:pt x="156" y="462"/>
                </a:cubicBezTo>
                <a:cubicBezTo>
                  <a:pt x="155" y="461"/>
                  <a:pt x="156" y="460"/>
                  <a:pt x="156" y="458"/>
                </a:cubicBezTo>
                <a:cubicBezTo>
                  <a:pt x="151" y="459"/>
                  <a:pt x="150" y="456"/>
                  <a:pt x="145" y="455"/>
                </a:cubicBezTo>
                <a:close/>
              </a:path>
            </a:pathLst>
          </a:custGeom>
          <a:solidFill>
            <a:srgbClr val="FFFFFF">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8" name="标题 3">
            <a:extLst>
              <a:ext uri="{FF2B5EF4-FFF2-40B4-BE49-F238E27FC236}">
                <a16:creationId xmlns="" xmlns:a16="http://schemas.microsoft.com/office/drawing/2014/main" id="{01E9E163-86A5-964C-B6EB-6E90FFC46FDD}"/>
              </a:ext>
            </a:extLst>
          </p:cNvPr>
          <p:cNvSpPr txBox="1">
            <a:spLocks/>
          </p:cNvSpPr>
          <p:nvPr/>
        </p:nvSpPr>
        <p:spPr>
          <a:xfrm>
            <a:off x="1067299"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票据使用要点详解</a:t>
            </a:r>
            <a:r>
              <a:rPr lang="en-US" altLang="zh-CN" dirty="0"/>
              <a:t>-</a:t>
            </a:r>
            <a:r>
              <a:rPr lang="zh-CN" altLang="en-US" dirty="0"/>
              <a:t>开票与交账：</a:t>
            </a:r>
          </a:p>
        </p:txBody>
      </p:sp>
      <p:pic>
        <p:nvPicPr>
          <p:cNvPr id="130" name="图形 129" descr="指向右边的反手食指">
            <a:extLst>
              <a:ext uri="{FF2B5EF4-FFF2-40B4-BE49-F238E27FC236}">
                <a16:creationId xmlns="" xmlns:a16="http://schemas.microsoft.com/office/drawing/2014/main" id="{15B09668-2135-AC4A-B09F-E1E97C0D0D82}"/>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499482" y="1874545"/>
            <a:ext cx="400110" cy="349523"/>
          </a:xfrm>
          <a:prstGeom prst="rect">
            <a:avLst/>
          </a:prstGeom>
        </p:spPr>
      </p:pic>
      <p:sp>
        <p:nvSpPr>
          <p:cNvPr id="131" name="文本框 130">
            <a:extLst>
              <a:ext uri="{FF2B5EF4-FFF2-40B4-BE49-F238E27FC236}">
                <a16:creationId xmlns="" xmlns:a16="http://schemas.microsoft.com/office/drawing/2014/main" id="{DEE4DEAC-F1A3-114E-83F6-510A56B15DDC}"/>
              </a:ext>
            </a:extLst>
          </p:cNvPr>
          <p:cNvSpPr txBox="1"/>
          <p:nvPr/>
        </p:nvSpPr>
        <p:spPr>
          <a:xfrm>
            <a:off x="961602" y="1059582"/>
            <a:ext cx="3362436" cy="1164486"/>
          </a:xfrm>
          <a:prstGeom prst="rect">
            <a:avLst/>
          </a:prstGeom>
          <a:noFill/>
          <a:ln>
            <a:solidFill>
              <a:schemeClr val="bg1">
                <a:lumMod val="85000"/>
              </a:schemeClr>
            </a:solidFill>
          </a:ln>
        </p:spPr>
        <p:txBody>
          <a:bodyPr wrap="square" rtlCol="0">
            <a:spAutoFit/>
          </a:bodyPr>
          <a:lstStyle/>
          <a:p>
            <a:pPr marL="171450" indent="-171450">
              <a:lnSpc>
                <a:spcPts val="1740"/>
              </a:lnSpc>
              <a:buFont typeface="Wingdings" pitchFamily="2" charset="2"/>
              <a:buChar char="ü"/>
            </a:pPr>
            <a:r>
              <a:rPr lang="zh-CN" altLang="en-US" sz="1200" b="1" i="1" u="sng" dirty="0">
                <a:solidFill>
                  <a:schemeClr val="bg1">
                    <a:lumMod val="85000"/>
                  </a:schemeClr>
                </a:solidFill>
                <a:latin typeface="+mj-ea"/>
                <a:ea typeface="+mj-ea"/>
                <a:cs typeface="宋体" panose="02010600030101010101" pitchFamily="2" charset="-122"/>
                <a:sym typeface="+mn-ea"/>
              </a:rPr>
              <a:t>不简化：</a:t>
            </a:r>
            <a:r>
              <a:rPr lang="zh-CN" altLang="en-US" sz="1100" dirty="0">
                <a:solidFill>
                  <a:schemeClr val="bg1">
                    <a:lumMod val="85000"/>
                  </a:schemeClr>
                </a:solidFill>
                <a:latin typeface="+mj-ea"/>
                <a:ea typeface="+mj-ea"/>
                <a:cs typeface="宋体" panose="02010600030101010101" pitchFamily="2" charset="-122"/>
                <a:sym typeface="+mn-ea"/>
              </a:rPr>
              <a:t>填写的付款单位名称或客户名称要与实际缴款单位相符，不准简化</a:t>
            </a:r>
            <a:endParaRPr kumimoji="1" lang="en-US" altLang="zh-CN" sz="1100" dirty="0">
              <a:solidFill>
                <a:schemeClr val="bg1">
                  <a:lumMod val="85000"/>
                </a:schemeClr>
              </a:solidFill>
              <a:latin typeface="+mj-ea"/>
              <a:ea typeface="+mj-ea"/>
              <a:cs typeface="宋体" panose="02010600030101010101" pitchFamily="2" charset="-122"/>
              <a:sym typeface="+mn-ea"/>
            </a:endParaRPr>
          </a:p>
          <a:p>
            <a:pPr marL="171450" indent="-171450">
              <a:lnSpc>
                <a:spcPts val="1740"/>
              </a:lnSpc>
              <a:buFont typeface="Wingdings" pitchFamily="2" charset="2"/>
              <a:buChar char="ü"/>
            </a:pPr>
            <a:r>
              <a:rPr lang="zh-CN" altLang="en-US" sz="1200" b="1" i="1" u="sng" dirty="0">
                <a:solidFill>
                  <a:schemeClr val="bg1">
                    <a:lumMod val="85000"/>
                  </a:schemeClr>
                </a:solidFill>
                <a:latin typeface="+mj-ea"/>
                <a:ea typeface="+mj-ea"/>
                <a:sym typeface="+mn-ea"/>
              </a:rPr>
              <a:t>号码一致</a:t>
            </a:r>
            <a:r>
              <a:rPr lang="zh-CN" altLang="en-US" sz="1200" dirty="0">
                <a:solidFill>
                  <a:schemeClr val="bg1">
                    <a:lumMod val="85000"/>
                  </a:schemeClr>
                </a:solidFill>
                <a:latin typeface="+mj-ea"/>
                <a:ea typeface="+mj-ea"/>
                <a:sym typeface="+mn-ea"/>
              </a:rPr>
              <a:t>：</a:t>
            </a:r>
            <a:r>
              <a:rPr lang="zh-CN" altLang="en-US" sz="1100" dirty="0">
                <a:solidFill>
                  <a:schemeClr val="bg1">
                    <a:lumMod val="85000"/>
                  </a:schemeClr>
                </a:solidFill>
                <a:latin typeface="+mj-ea"/>
                <a:ea typeface="+mj-ea"/>
                <a:sym typeface="+mn-ea"/>
              </a:rPr>
              <a:t>打印纸质机打发票时，发票号要与发票系统内发票号码一致</a:t>
            </a:r>
            <a:endParaRPr lang="en-US" altLang="zh-CN" sz="1100" dirty="0">
              <a:solidFill>
                <a:schemeClr val="bg1">
                  <a:lumMod val="85000"/>
                </a:schemeClr>
              </a:solidFill>
              <a:latin typeface="+mj-ea"/>
              <a:ea typeface="+mj-ea"/>
              <a:sym typeface="+mn-ea"/>
            </a:endParaRPr>
          </a:p>
          <a:p>
            <a:pPr marL="171450" indent="-171450">
              <a:lnSpc>
                <a:spcPts val="1740"/>
              </a:lnSpc>
              <a:buFont typeface="Wingdings" pitchFamily="2" charset="2"/>
              <a:buChar char="ü"/>
            </a:pPr>
            <a:r>
              <a:rPr lang="zh-CN" altLang="en-US" sz="1200" b="1" i="1" u="sng" dirty="0">
                <a:solidFill>
                  <a:schemeClr val="bg1">
                    <a:lumMod val="85000"/>
                  </a:schemeClr>
                </a:solidFill>
                <a:latin typeface="+mj-ea"/>
                <a:ea typeface="+mj-ea"/>
                <a:sym typeface="+mn-ea"/>
              </a:rPr>
              <a:t>准确填写：</a:t>
            </a:r>
            <a:r>
              <a:rPr lang="zh-CN" altLang="en-US" sz="1100" dirty="0">
                <a:solidFill>
                  <a:schemeClr val="bg1">
                    <a:lumMod val="85000"/>
                  </a:schemeClr>
                </a:solidFill>
                <a:latin typeface="+mj-ea"/>
                <a:ea typeface="+mj-ea"/>
                <a:sym typeface="+mn-ea"/>
              </a:rPr>
              <a:t>完整准确的填写机打发票各项内容</a:t>
            </a:r>
            <a:endParaRPr lang="en-US" altLang="zh-CN" sz="1100" dirty="0">
              <a:solidFill>
                <a:schemeClr val="bg1">
                  <a:lumMod val="85000"/>
                </a:schemeClr>
              </a:solidFill>
              <a:latin typeface="+mj-ea"/>
              <a:ea typeface="+mj-ea"/>
              <a:sym typeface="+mn-ea"/>
            </a:endParaRPr>
          </a:p>
        </p:txBody>
      </p:sp>
      <p:pic>
        <p:nvPicPr>
          <p:cNvPr id="12" name="图片 11">
            <a:extLst>
              <a:ext uri="{FF2B5EF4-FFF2-40B4-BE49-F238E27FC236}">
                <a16:creationId xmlns="" xmlns:a16="http://schemas.microsoft.com/office/drawing/2014/main" id="{6B483CEE-68D2-2741-8AB8-092C4C39D6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8752" y="2328014"/>
            <a:ext cx="3975286" cy="2569784"/>
          </a:xfrm>
          <a:prstGeom prst="rect">
            <a:avLst/>
          </a:prstGeom>
        </p:spPr>
      </p:pic>
      <p:sp>
        <p:nvSpPr>
          <p:cNvPr id="16" name="文本框 15">
            <a:extLst>
              <a:ext uri="{FF2B5EF4-FFF2-40B4-BE49-F238E27FC236}">
                <a16:creationId xmlns="" xmlns:a16="http://schemas.microsoft.com/office/drawing/2014/main" id="{A315A987-537B-854E-91EA-4CBAC99A3329}"/>
              </a:ext>
            </a:extLst>
          </p:cNvPr>
          <p:cNvSpPr txBox="1"/>
          <p:nvPr/>
        </p:nvSpPr>
        <p:spPr>
          <a:xfrm>
            <a:off x="459412" y="1059582"/>
            <a:ext cx="400110" cy="1164485"/>
          </a:xfrm>
          <a:prstGeom prst="rect">
            <a:avLst/>
          </a:prstGeom>
          <a:noFill/>
          <a:ln>
            <a:solidFill>
              <a:schemeClr val="bg1">
                <a:lumMod val="85000"/>
              </a:schemeClr>
            </a:solidFill>
          </a:ln>
        </p:spPr>
        <p:txBody>
          <a:bodyPr vert="eaVert" wrap="square" rtlCol="0">
            <a:spAutoFit/>
          </a:bodyPr>
          <a:lstStyle/>
          <a:p>
            <a:r>
              <a:rPr kumimoji="1" lang="zh-CN" altLang="en-US" sz="1400" b="1" dirty="0">
                <a:solidFill>
                  <a:schemeClr val="bg1">
                    <a:lumMod val="85000"/>
                  </a:schemeClr>
                </a:solidFill>
                <a:latin typeface="+mj-ea"/>
                <a:ea typeface="+mj-ea"/>
              </a:rPr>
              <a:t>开票要点</a:t>
            </a:r>
          </a:p>
        </p:txBody>
      </p:sp>
      <p:pic>
        <p:nvPicPr>
          <p:cNvPr id="136" name="图片 135">
            <a:extLst>
              <a:ext uri="{FF2B5EF4-FFF2-40B4-BE49-F238E27FC236}">
                <a16:creationId xmlns="" xmlns:a16="http://schemas.microsoft.com/office/drawing/2014/main" id="{2E8F17A0-FC7B-A749-A402-E19B284CD24F}"/>
              </a:ext>
            </a:extLst>
          </p:cNvPr>
          <p:cNvPicPr>
            <a:picLocks noChangeAspect="1"/>
          </p:cNvPicPr>
          <p:nvPr>
            <p:custDataLst>
              <p:tags r:id="rId1"/>
            </p:custDataLst>
          </p:nvPr>
        </p:nvPicPr>
        <p:blipFill>
          <a:blip r:embed="rId7"/>
          <a:stretch>
            <a:fillRect/>
          </a:stretch>
        </p:blipFill>
        <p:spPr>
          <a:xfrm>
            <a:off x="4423772" y="1419622"/>
            <a:ext cx="4468708" cy="3478176"/>
          </a:xfrm>
          <a:prstGeom prst="rect">
            <a:avLst/>
          </a:prstGeom>
        </p:spPr>
      </p:pic>
      <p:sp>
        <p:nvSpPr>
          <p:cNvPr id="17" name="文本框 16">
            <a:extLst>
              <a:ext uri="{FF2B5EF4-FFF2-40B4-BE49-F238E27FC236}">
                <a16:creationId xmlns="" xmlns:a16="http://schemas.microsoft.com/office/drawing/2014/main" id="{2D6FF5E2-3E26-2A40-BCE7-B7047AA3F231}"/>
              </a:ext>
            </a:extLst>
          </p:cNvPr>
          <p:cNvSpPr txBox="1"/>
          <p:nvPr/>
        </p:nvSpPr>
        <p:spPr>
          <a:xfrm>
            <a:off x="4423772" y="1059582"/>
            <a:ext cx="3488322" cy="307777"/>
          </a:xfrm>
          <a:prstGeom prst="rect">
            <a:avLst/>
          </a:prstGeom>
          <a:noFill/>
          <a:ln>
            <a:solidFill>
              <a:schemeClr val="bg1">
                <a:lumMod val="85000"/>
              </a:schemeClr>
            </a:solidFill>
          </a:ln>
        </p:spPr>
        <p:txBody>
          <a:bodyPr wrap="square" rtlCol="0">
            <a:spAutoFit/>
          </a:bodyPr>
          <a:lstStyle/>
          <a:p>
            <a:r>
              <a:rPr kumimoji="1" lang="zh-CN" altLang="en-US" sz="1400" b="1" dirty="0">
                <a:solidFill>
                  <a:schemeClr val="bg1">
                    <a:lumMod val="85000"/>
                  </a:schemeClr>
                </a:solidFill>
                <a:latin typeface="+mj-ea"/>
                <a:ea typeface="+mj-ea"/>
              </a:rPr>
              <a:t>交账要点：</a:t>
            </a:r>
            <a:r>
              <a:rPr kumimoji="1" lang="zh-CN" altLang="en-US" sz="1100" dirty="0">
                <a:solidFill>
                  <a:schemeClr val="bg1">
                    <a:lumMod val="85000"/>
                  </a:schemeClr>
                </a:solidFill>
                <a:latin typeface="+mj-ea"/>
                <a:ea typeface="+mj-ea"/>
              </a:rPr>
              <a:t>按收账汇总表中要求准确填写</a:t>
            </a:r>
          </a:p>
        </p:txBody>
      </p:sp>
      <p:sp>
        <p:nvSpPr>
          <p:cNvPr id="18" name="椭圆 17">
            <a:extLst>
              <a:ext uri="{FF2B5EF4-FFF2-40B4-BE49-F238E27FC236}">
                <a16:creationId xmlns="" xmlns:a16="http://schemas.microsoft.com/office/drawing/2014/main" id="{A4CA4AEF-8471-B144-9551-9B8AA71C4C4E}"/>
              </a:ext>
            </a:extLst>
          </p:cNvPr>
          <p:cNvSpPr/>
          <p:nvPr/>
        </p:nvSpPr>
        <p:spPr>
          <a:xfrm>
            <a:off x="4499992" y="4155926"/>
            <a:ext cx="3672408" cy="689609"/>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椭圆 18">
            <a:extLst>
              <a:ext uri="{FF2B5EF4-FFF2-40B4-BE49-F238E27FC236}">
                <a16:creationId xmlns="" xmlns:a16="http://schemas.microsoft.com/office/drawing/2014/main" id="{9E8F7496-E780-4A46-B9B8-9140AED196BB}"/>
              </a:ext>
            </a:extLst>
          </p:cNvPr>
          <p:cNvSpPr/>
          <p:nvPr/>
        </p:nvSpPr>
        <p:spPr>
          <a:xfrm>
            <a:off x="8388424" y="1779662"/>
            <a:ext cx="504056" cy="444406"/>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9" name="椭圆 138">
            <a:extLst>
              <a:ext uri="{FF2B5EF4-FFF2-40B4-BE49-F238E27FC236}">
                <a16:creationId xmlns="" xmlns:a16="http://schemas.microsoft.com/office/drawing/2014/main" id="{2DCC8263-3D6D-E144-84A4-7BDD07D2B2BF}"/>
              </a:ext>
            </a:extLst>
          </p:cNvPr>
          <p:cNvSpPr/>
          <p:nvPr/>
        </p:nvSpPr>
        <p:spPr>
          <a:xfrm>
            <a:off x="7020272" y="1471305"/>
            <a:ext cx="504056" cy="308357"/>
          </a:xfrm>
          <a:prstGeom prst="ellipse">
            <a:avLst/>
          </a:prstGeom>
          <a:no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2336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55"/>
                                        </p:tgtEl>
                                        <p:attrNameLst>
                                          <p:attrName>style.visibility</p:attrName>
                                        </p:attrNameLst>
                                      </p:cBhvr>
                                      <p:to>
                                        <p:strVal val="visible"/>
                                      </p:to>
                                    </p:set>
                                    <p:animEffect transition="in" filter="fade">
                                      <p:cBhvr>
                                        <p:cTn id="7" dur="500"/>
                                        <p:tgtEl>
                                          <p:spTgt spid="2055"/>
                                        </p:tgtEl>
                                      </p:cBhvr>
                                    </p:animEffect>
                                  </p:childTnLst>
                                </p:cTn>
                              </p:par>
                            </p:childTnLst>
                          </p:cTn>
                        </p:par>
                        <p:par>
                          <p:cTn id="8" fill="hold">
                            <p:stCondLst>
                              <p:cond delay="500"/>
                            </p:stCondLst>
                            <p:childTnLst>
                              <p:par>
                                <p:cTn id="9" presetID="26" presetClass="emph" presetSubtype="0" fill="hold" grpId="1" nodeType="afterEffect">
                                  <p:stCondLst>
                                    <p:cond delay="0"/>
                                  </p:stCondLst>
                                  <p:childTnLst>
                                    <p:animEffect transition="out" filter="fade">
                                      <p:cBhvr>
                                        <p:cTn id="10" dur="500" tmFilter="0, 0; .2, .5; .8, .5; 1, 0"/>
                                        <p:tgtEl>
                                          <p:spTgt spid="2055"/>
                                        </p:tgtEl>
                                      </p:cBhvr>
                                    </p:animEffect>
                                    <p:animScale>
                                      <p:cBhvr>
                                        <p:cTn id="11" dur="250" autoRev="1" fill="hold"/>
                                        <p:tgtEl>
                                          <p:spTgt spid="205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animBg="1"/>
      <p:bldP spid="2055"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标题 3">
            <a:extLst>
              <a:ext uri="{FF2B5EF4-FFF2-40B4-BE49-F238E27FC236}">
                <a16:creationId xmlns="" xmlns:a16="http://schemas.microsoft.com/office/drawing/2014/main" id="{01E9E163-86A5-964C-B6EB-6E90FFC46FDD}"/>
              </a:ext>
            </a:extLst>
          </p:cNvPr>
          <p:cNvSpPr txBox="1">
            <a:spLocks/>
          </p:cNvSpPr>
          <p:nvPr/>
        </p:nvSpPr>
        <p:spPr>
          <a:xfrm>
            <a:off x="1067299"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票据使用要点详解</a:t>
            </a:r>
            <a:r>
              <a:rPr lang="en-US" altLang="zh-CN" dirty="0"/>
              <a:t>-</a:t>
            </a:r>
            <a:r>
              <a:rPr lang="zh-CN" altLang="en-US" dirty="0"/>
              <a:t>核销与作废</a:t>
            </a:r>
            <a:r>
              <a:rPr lang="en-US" altLang="zh-CN" dirty="0"/>
              <a:t>/</a:t>
            </a:r>
            <a:r>
              <a:rPr lang="zh-CN" altLang="en-US" dirty="0"/>
              <a:t>冲正：</a:t>
            </a:r>
          </a:p>
        </p:txBody>
      </p:sp>
      <p:sp>
        <p:nvSpPr>
          <p:cNvPr id="13" name="文本框 12">
            <a:extLst>
              <a:ext uri="{FF2B5EF4-FFF2-40B4-BE49-F238E27FC236}">
                <a16:creationId xmlns="" xmlns:a16="http://schemas.microsoft.com/office/drawing/2014/main" id="{DF1AF2FC-EA5C-1E42-9B9D-C54A454D23BC}"/>
              </a:ext>
            </a:extLst>
          </p:cNvPr>
          <p:cNvSpPr txBox="1"/>
          <p:nvPr/>
        </p:nvSpPr>
        <p:spPr>
          <a:xfrm>
            <a:off x="1083678" y="1059582"/>
            <a:ext cx="6656674" cy="307777"/>
          </a:xfrm>
          <a:prstGeom prst="rect">
            <a:avLst/>
          </a:prstGeom>
          <a:noFill/>
          <a:ln>
            <a:solidFill>
              <a:schemeClr val="bg1">
                <a:lumMod val="85000"/>
              </a:schemeClr>
            </a:solidFill>
          </a:ln>
        </p:spPr>
        <p:txBody>
          <a:bodyPr wrap="square" rtlCol="0">
            <a:spAutoFit/>
          </a:bodyPr>
          <a:lstStyle/>
          <a:p>
            <a:r>
              <a:rPr kumimoji="1" lang="zh-CN" altLang="en-US" sz="1400" b="1" dirty="0">
                <a:solidFill>
                  <a:schemeClr val="bg1">
                    <a:lumMod val="85000"/>
                  </a:schemeClr>
                </a:solidFill>
                <a:latin typeface="+mj-ea"/>
                <a:ea typeface="+mj-ea"/>
              </a:rPr>
              <a:t>核销要点：</a:t>
            </a:r>
            <a:r>
              <a:rPr kumimoji="1" lang="zh-CN" altLang="en-US" sz="1100" dirty="0">
                <a:solidFill>
                  <a:schemeClr val="bg1">
                    <a:lumMod val="85000"/>
                  </a:schemeClr>
                </a:solidFill>
                <a:latin typeface="+mj-ea"/>
                <a:ea typeface="+mj-ea"/>
                <a:sym typeface="+mn-ea"/>
              </a:rPr>
              <a:t>整本机打发票使用完后由财务部发票管理员核对核算会计签名版收账汇总表做缴销登记</a:t>
            </a:r>
            <a:endParaRPr kumimoji="1" lang="zh-CN" altLang="en-US" sz="1100" dirty="0">
              <a:solidFill>
                <a:schemeClr val="bg1">
                  <a:lumMod val="85000"/>
                </a:schemeClr>
              </a:solidFill>
              <a:latin typeface="+mj-ea"/>
              <a:ea typeface="+mj-ea"/>
            </a:endParaRPr>
          </a:p>
        </p:txBody>
      </p:sp>
      <p:sp>
        <p:nvSpPr>
          <p:cNvPr id="14" name="文本框 13">
            <a:extLst>
              <a:ext uri="{FF2B5EF4-FFF2-40B4-BE49-F238E27FC236}">
                <a16:creationId xmlns="" xmlns:a16="http://schemas.microsoft.com/office/drawing/2014/main" id="{F472143E-13E0-5B47-821C-412C46B1DDD2}"/>
              </a:ext>
            </a:extLst>
          </p:cNvPr>
          <p:cNvSpPr txBox="1"/>
          <p:nvPr/>
        </p:nvSpPr>
        <p:spPr>
          <a:xfrm>
            <a:off x="1083678" y="1563638"/>
            <a:ext cx="6656674" cy="2924711"/>
          </a:xfrm>
          <a:prstGeom prst="rect">
            <a:avLst/>
          </a:prstGeom>
          <a:noFill/>
          <a:ln>
            <a:solidFill>
              <a:schemeClr val="bg1">
                <a:lumMod val="85000"/>
              </a:schemeClr>
            </a:solidFill>
          </a:ln>
        </p:spPr>
        <p:txBody>
          <a:bodyPr wrap="square" rtlCol="0">
            <a:spAutoFit/>
          </a:bodyPr>
          <a:lstStyle/>
          <a:p>
            <a:pPr>
              <a:lnSpc>
                <a:spcPct val="150000"/>
              </a:lnSpc>
            </a:pPr>
            <a:r>
              <a:rPr kumimoji="1" lang="zh-CN" altLang="en-US" sz="1400" b="1" dirty="0">
                <a:solidFill>
                  <a:schemeClr val="bg1">
                    <a:lumMod val="85000"/>
                  </a:schemeClr>
                </a:solidFill>
                <a:latin typeface="+mj-ea"/>
                <a:ea typeface="+mj-ea"/>
              </a:rPr>
              <a:t>作废</a:t>
            </a:r>
            <a:r>
              <a:rPr kumimoji="1" lang="en-US" altLang="zh-CN" sz="1400" b="1" dirty="0">
                <a:solidFill>
                  <a:schemeClr val="bg1">
                    <a:lumMod val="85000"/>
                  </a:schemeClr>
                </a:solidFill>
                <a:latin typeface="+mj-ea"/>
                <a:ea typeface="+mj-ea"/>
              </a:rPr>
              <a:t>/</a:t>
            </a:r>
            <a:r>
              <a:rPr kumimoji="1" lang="zh-CN" altLang="en-US" sz="1400" b="1" dirty="0">
                <a:solidFill>
                  <a:schemeClr val="bg1">
                    <a:lumMod val="85000"/>
                  </a:schemeClr>
                </a:solidFill>
                <a:latin typeface="+mj-ea"/>
                <a:ea typeface="+mj-ea"/>
              </a:rPr>
              <a:t>冲正要点：</a:t>
            </a:r>
            <a:r>
              <a:rPr kumimoji="1" lang="zh-CN" altLang="en-US" sz="1100" dirty="0">
                <a:solidFill>
                  <a:schemeClr val="bg1">
                    <a:lumMod val="85000"/>
                  </a:schemeClr>
                </a:solidFill>
                <a:latin typeface="+mj-ea"/>
                <a:ea typeface="+mj-ea"/>
                <a:sym typeface="+mn-ea"/>
              </a:rPr>
              <a:t>作废及冲正机打发票必须在作废次月首次交账时邮寄至财务部（</a:t>
            </a:r>
            <a:r>
              <a:rPr kumimoji="1" lang="zh-CN" altLang="en-US" sz="1100" dirty="0">
                <a:solidFill>
                  <a:schemeClr val="bg1">
                    <a:lumMod val="85000"/>
                  </a:schemeClr>
                </a:solidFill>
                <a:latin typeface="+mj-ea"/>
                <a:sym typeface="+mn-ea"/>
              </a:rPr>
              <a:t> 冲正发票与被冲正、作废与被作废发票均需同时返回） </a:t>
            </a:r>
            <a:r>
              <a:rPr kumimoji="1" lang="zh-CN" altLang="en-US" sz="1100" dirty="0">
                <a:solidFill>
                  <a:schemeClr val="bg1">
                    <a:lumMod val="85000"/>
                  </a:schemeClr>
                </a:solidFill>
                <a:latin typeface="+mj-ea"/>
                <a:ea typeface="+mj-ea"/>
                <a:sym typeface="+mn-ea"/>
              </a:rPr>
              <a:t>。</a:t>
            </a:r>
            <a:endParaRPr kumimoji="1" lang="en-US" altLang="zh-CN" sz="1100" dirty="0">
              <a:solidFill>
                <a:schemeClr val="bg1">
                  <a:lumMod val="85000"/>
                </a:schemeClr>
              </a:solidFill>
              <a:latin typeface="+mj-ea"/>
              <a:ea typeface="+mj-ea"/>
            </a:endParaRPr>
          </a:p>
          <a:p>
            <a:pPr marL="171450" indent="-171450">
              <a:lnSpc>
                <a:spcPct val="150000"/>
              </a:lnSpc>
              <a:buFont typeface="Wingdings" pitchFamily="2" charset="2"/>
              <a:buChar char="ü"/>
            </a:pPr>
            <a:r>
              <a:rPr kumimoji="1" lang="zh-CN" altLang="en-US" sz="1100" dirty="0">
                <a:solidFill>
                  <a:schemeClr val="bg1">
                    <a:lumMod val="85000"/>
                  </a:schemeClr>
                </a:solidFill>
                <a:latin typeface="+mj-ea"/>
                <a:ea typeface="+mj-ea"/>
              </a:rPr>
              <a:t>作废定义：重新开票时间如和原问题票据的开票时间属相同月份，需做作废处理。</a:t>
            </a:r>
            <a:endParaRPr kumimoji="1" lang="en-US" altLang="zh-CN" sz="1100" dirty="0">
              <a:solidFill>
                <a:schemeClr val="bg1">
                  <a:lumMod val="85000"/>
                </a:schemeClr>
              </a:solidFill>
              <a:latin typeface="+mj-ea"/>
              <a:ea typeface="+mj-ea"/>
            </a:endParaRPr>
          </a:p>
          <a:p>
            <a:pPr marL="171450" indent="-171450">
              <a:lnSpc>
                <a:spcPct val="150000"/>
              </a:lnSpc>
              <a:buFont typeface="Wingdings" pitchFamily="2" charset="2"/>
              <a:buChar char="ü"/>
            </a:pPr>
            <a:r>
              <a:rPr kumimoji="1" lang="zh-CN" altLang="en-US" sz="1100" dirty="0">
                <a:solidFill>
                  <a:schemeClr val="bg1">
                    <a:lumMod val="85000"/>
                  </a:schemeClr>
                </a:solidFill>
                <a:latin typeface="+mj-ea"/>
                <a:ea typeface="+mj-ea"/>
              </a:rPr>
              <a:t>冲正定义：</a:t>
            </a:r>
            <a:r>
              <a:rPr kumimoji="1" lang="zh-CN" altLang="en-US" sz="1100" dirty="0">
                <a:solidFill>
                  <a:schemeClr val="bg1">
                    <a:lumMod val="85000"/>
                  </a:schemeClr>
                </a:solidFill>
                <a:latin typeface="+mj-ea"/>
              </a:rPr>
              <a:t>重新开票时间如和原问题票据的开票时间属不同月份，需做冲正处理。</a:t>
            </a: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en-US" altLang="zh-CN" sz="1100" dirty="0">
              <a:solidFill>
                <a:schemeClr val="bg1">
                  <a:lumMod val="85000"/>
                </a:schemeClr>
              </a:solidFill>
              <a:latin typeface="+mj-ea"/>
            </a:endParaRPr>
          </a:p>
          <a:p>
            <a:pPr marL="171450" indent="-171450">
              <a:lnSpc>
                <a:spcPct val="150000"/>
              </a:lnSpc>
              <a:buFont typeface="Wingdings" pitchFamily="2" charset="2"/>
              <a:buChar char="ü"/>
            </a:pPr>
            <a:endParaRPr kumimoji="1" lang="zh-CN" altLang="en-US" sz="1100" dirty="0">
              <a:solidFill>
                <a:schemeClr val="bg1">
                  <a:lumMod val="85000"/>
                </a:schemeClr>
              </a:solidFill>
              <a:latin typeface="+mj-ea"/>
              <a:ea typeface="+mj-ea"/>
            </a:endParaRPr>
          </a:p>
        </p:txBody>
      </p:sp>
      <p:pic>
        <p:nvPicPr>
          <p:cNvPr id="3" name="图片 2">
            <a:extLst>
              <a:ext uri="{FF2B5EF4-FFF2-40B4-BE49-F238E27FC236}">
                <a16:creationId xmlns="" xmlns:a16="http://schemas.microsoft.com/office/drawing/2014/main" id="{BD7959BF-7938-B44F-B90D-15AB3AB3FC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2715766"/>
            <a:ext cx="5256584" cy="1655133"/>
          </a:xfrm>
          <a:prstGeom prst="rect">
            <a:avLst/>
          </a:prstGeom>
        </p:spPr>
      </p:pic>
    </p:spTree>
    <p:extLst>
      <p:ext uri="{BB962C8B-B14F-4D97-AF65-F5344CB8AC3E}">
        <p14:creationId xmlns:p14="http://schemas.microsoft.com/office/powerpoint/2010/main" val="389966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a:extLst>
              <a:ext uri="{FF2B5EF4-FFF2-40B4-BE49-F238E27FC236}">
                <a16:creationId xmlns="" xmlns:a16="http://schemas.microsoft.com/office/drawing/2014/main" id="{AE5A88D8-3750-7F46-B4F9-59A8AB3BC035}"/>
              </a:ext>
            </a:extLst>
          </p:cNvPr>
          <p:cNvSpPr txBox="1">
            <a:spLocks/>
          </p:cNvSpPr>
          <p:nvPr/>
        </p:nvSpPr>
        <p:spPr>
          <a:xfrm>
            <a:off x="1115616" y="55552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答疑</a:t>
            </a:r>
            <a:r>
              <a:rPr lang="en-US" altLang="zh-CN" dirty="0"/>
              <a:t>-</a:t>
            </a:r>
            <a:r>
              <a:rPr lang="zh-CN" altLang="en-US" dirty="0"/>
              <a:t>发票和收据的区别</a:t>
            </a:r>
          </a:p>
        </p:txBody>
      </p:sp>
      <p:grpSp>
        <p:nvGrpSpPr>
          <p:cNvPr id="34" name="组合 33">
            <a:extLst>
              <a:ext uri="{FF2B5EF4-FFF2-40B4-BE49-F238E27FC236}">
                <a16:creationId xmlns="" xmlns:a16="http://schemas.microsoft.com/office/drawing/2014/main" id="{5A26307E-AC2B-A940-AD59-68B6292BBB21}"/>
              </a:ext>
            </a:extLst>
          </p:cNvPr>
          <p:cNvGrpSpPr/>
          <p:nvPr/>
        </p:nvGrpSpPr>
        <p:grpSpPr>
          <a:xfrm rot="583413">
            <a:off x="763708" y="840371"/>
            <a:ext cx="3551994" cy="2103815"/>
            <a:chOff x="2339752" y="1059582"/>
            <a:chExt cx="1985734" cy="1725556"/>
          </a:xfrm>
        </p:grpSpPr>
        <p:sp>
          <p:nvSpPr>
            <p:cNvPr id="35" name="圆角矩形 34">
              <a:extLst>
                <a:ext uri="{FF2B5EF4-FFF2-40B4-BE49-F238E27FC236}">
                  <a16:creationId xmlns="" xmlns:a16="http://schemas.microsoft.com/office/drawing/2014/main" id="{AD09B0E5-1CF6-7B47-BCAD-357298D83273}"/>
                </a:ext>
              </a:extLst>
            </p:cNvPr>
            <p:cNvSpPr/>
            <p:nvPr/>
          </p:nvSpPr>
          <p:spPr>
            <a:xfrm rot="21009461">
              <a:off x="2627784" y="1320462"/>
              <a:ext cx="1584176" cy="1464676"/>
            </a:xfrm>
            <a:prstGeom prst="roundRect">
              <a:avLst>
                <a:gd name="adj" fmla="val 3077"/>
              </a:avLst>
            </a:prstGeom>
            <a:solidFill>
              <a:schemeClr val="bg1"/>
            </a:solidFill>
            <a:ln>
              <a:noFill/>
            </a:ln>
            <a:effectLst>
              <a:outerShdw blurRad="101600" dist="635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Picture 5" descr="C:\Users\ABC\Desktop\3.png">
              <a:extLst>
                <a:ext uri="{FF2B5EF4-FFF2-40B4-BE49-F238E27FC236}">
                  <a16:creationId xmlns="" xmlns:a16="http://schemas.microsoft.com/office/drawing/2014/main" id="{0687560E-A563-184B-840F-F932CFAAF143}"/>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artisticBlur radius="4"/>
                      </a14:imgEffect>
                    </a14:imgLayer>
                  </a14:imgProps>
                </a:ext>
                <a:ext uri="{28A0092B-C50C-407E-A947-70E740481C1C}">
                  <a14:useLocalDpi xmlns:a14="http://schemas.microsoft.com/office/drawing/2010/main"/>
                </a:ext>
              </a:extLst>
            </a:blip>
            <a:srcRect/>
            <a:stretch>
              <a:fillRect/>
            </a:stretch>
          </p:blipFill>
          <p:spPr bwMode="auto">
            <a:xfrm rot="21009461">
              <a:off x="2665734" y="1366172"/>
              <a:ext cx="1500245" cy="1334679"/>
            </a:xfrm>
            <a:prstGeom prst="rect">
              <a:avLst/>
            </a:prstGeom>
            <a:noFill/>
            <a:ln w="9525">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38" name="Picture 21" descr="C:\Users\hp\Desktop\便签图片\撕裂图片6.png">
              <a:extLst>
                <a:ext uri="{FF2B5EF4-FFF2-40B4-BE49-F238E27FC236}">
                  <a16:creationId xmlns="" xmlns:a16="http://schemas.microsoft.com/office/drawing/2014/main" id="{69A3DEF8-8ABA-224D-B9A6-BFF63708C6C3}"/>
                </a:ext>
              </a:extLst>
            </p:cNvPr>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rot="20993073">
              <a:off x="2339752" y="1279481"/>
              <a:ext cx="582597" cy="44402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1" descr="C:\Users\hp\Desktop\便签图片\撕裂图片6.png">
              <a:extLst>
                <a:ext uri="{FF2B5EF4-FFF2-40B4-BE49-F238E27FC236}">
                  <a16:creationId xmlns="" xmlns:a16="http://schemas.microsoft.com/office/drawing/2014/main" id="{46B9CBA0-5E99-B24A-9432-9599931BFAA0}"/>
                </a:ext>
              </a:extLst>
            </p:cNvPr>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flipH="1">
              <a:off x="3742889" y="1059582"/>
              <a:ext cx="582597" cy="4440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组合 41">
            <a:extLst>
              <a:ext uri="{FF2B5EF4-FFF2-40B4-BE49-F238E27FC236}">
                <a16:creationId xmlns="" xmlns:a16="http://schemas.microsoft.com/office/drawing/2014/main" id="{779F9429-70EC-8F44-823A-1B3031D98828}"/>
              </a:ext>
            </a:extLst>
          </p:cNvPr>
          <p:cNvGrpSpPr/>
          <p:nvPr/>
        </p:nvGrpSpPr>
        <p:grpSpPr>
          <a:xfrm>
            <a:off x="1574535" y="3056811"/>
            <a:ext cx="1774729" cy="757643"/>
            <a:chOff x="3869414" y="1544775"/>
            <a:chExt cx="3603032" cy="757643"/>
          </a:xfrm>
        </p:grpSpPr>
        <p:grpSp>
          <p:nvGrpSpPr>
            <p:cNvPr id="43" name="组合 42">
              <a:extLst>
                <a:ext uri="{FF2B5EF4-FFF2-40B4-BE49-F238E27FC236}">
                  <a16:creationId xmlns="" xmlns:a16="http://schemas.microsoft.com/office/drawing/2014/main" id="{15267CB6-08EA-1E48-96F9-62910EDABE0B}"/>
                </a:ext>
              </a:extLst>
            </p:cNvPr>
            <p:cNvGrpSpPr/>
            <p:nvPr/>
          </p:nvGrpSpPr>
          <p:grpSpPr>
            <a:xfrm>
              <a:off x="3944054" y="1780425"/>
              <a:ext cx="3528392" cy="244675"/>
              <a:chOff x="3944054" y="1780425"/>
              <a:chExt cx="3528392" cy="244675"/>
            </a:xfrm>
          </p:grpSpPr>
          <p:cxnSp>
            <p:nvCxnSpPr>
              <p:cNvPr id="45" name="直接连接符 10">
                <a:extLst>
                  <a:ext uri="{FF2B5EF4-FFF2-40B4-BE49-F238E27FC236}">
                    <a16:creationId xmlns="" xmlns:a16="http://schemas.microsoft.com/office/drawing/2014/main" id="{25855ED9-345D-AC42-BBE3-C4678A670740}"/>
                  </a:ext>
                </a:extLst>
              </p:cNvPr>
              <p:cNvCxnSpPr/>
              <p:nvPr/>
            </p:nvCxnSpPr>
            <p:spPr>
              <a:xfrm>
                <a:off x="3944054" y="1780425"/>
                <a:ext cx="3528392"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13">
                <a:extLst>
                  <a:ext uri="{FF2B5EF4-FFF2-40B4-BE49-F238E27FC236}">
                    <a16:creationId xmlns="" xmlns:a16="http://schemas.microsoft.com/office/drawing/2014/main" id="{369B46B7-92C3-7B4A-B7C2-A9B7530E7F73}"/>
                  </a:ext>
                </a:extLst>
              </p:cNvPr>
              <p:cNvCxnSpPr/>
              <p:nvPr/>
            </p:nvCxnSpPr>
            <p:spPr>
              <a:xfrm>
                <a:off x="3944054" y="2025100"/>
                <a:ext cx="3528392"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
          <p:nvSpPr>
            <p:cNvPr id="44" name="TextBox 25">
              <a:extLst>
                <a:ext uri="{FF2B5EF4-FFF2-40B4-BE49-F238E27FC236}">
                  <a16:creationId xmlns="" xmlns:a16="http://schemas.microsoft.com/office/drawing/2014/main" id="{4E091CD1-41D3-D344-81DA-24112C790356}"/>
                </a:ext>
              </a:extLst>
            </p:cNvPr>
            <p:cNvSpPr txBox="1"/>
            <p:nvPr/>
          </p:nvSpPr>
          <p:spPr>
            <a:xfrm>
              <a:off x="3869414" y="1544775"/>
              <a:ext cx="3603032" cy="757643"/>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marL="171450" indent="-171450" algn="l">
                <a:lnSpc>
                  <a:spcPct val="150000"/>
                </a:lnSpc>
                <a:buFont typeface="Wingdings" pitchFamily="2" charset="2"/>
                <a:buChar char="ü"/>
              </a:pPr>
              <a:r>
                <a:rPr lang="zh-CN" altLang="en-US" sz="1000" dirty="0"/>
                <a:t>税务机关印制</a:t>
              </a:r>
              <a:endParaRPr lang="en-US" altLang="zh-CN" sz="1000" dirty="0"/>
            </a:p>
            <a:p>
              <a:pPr marL="171450" indent="-171450" algn="l">
                <a:lnSpc>
                  <a:spcPct val="150000"/>
                </a:lnSpc>
                <a:buFont typeface="Wingdings" pitchFamily="2" charset="2"/>
                <a:buChar char="ü"/>
              </a:pPr>
              <a:r>
                <a:rPr lang="zh-CN" altLang="en-US" sz="1000" dirty="0"/>
                <a:t>收支凭证</a:t>
              </a:r>
              <a:endParaRPr lang="en-US" altLang="zh-CN" sz="1000" dirty="0"/>
            </a:p>
            <a:p>
              <a:pPr marL="171450" indent="-171450" algn="l">
                <a:lnSpc>
                  <a:spcPct val="150000"/>
                </a:lnSpc>
                <a:buFont typeface="Wingdings" pitchFamily="2" charset="2"/>
                <a:buChar char="ü"/>
              </a:pPr>
              <a:r>
                <a:rPr lang="zh-CN" altLang="en-US" sz="1000" dirty="0"/>
                <a:t>入账凭证（收入</a:t>
              </a:r>
              <a:r>
                <a:rPr lang="en-US" altLang="zh-CN" sz="1000" dirty="0"/>
                <a:t>/</a:t>
              </a:r>
              <a:r>
                <a:rPr lang="zh-CN" altLang="en-US" sz="1000" dirty="0"/>
                <a:t>成本）</a:t>
              </a:r>
              <a:endParaRPr lang="en-US" altLang="zh-CN" sz="1000" dirty="0"/>
            </a:p>
          </p:txBody>
        </p:sp>
      </p:grpSp>
      <p:grpSp>
        <p:nvGrpSpPr>
          <p:cNvPr id="56" name="组合 55">
            <a:extLst>
              <a:ext uri="{FF2B5EF4-FFF2-40B4-BE49-F238E27FC236}">
                <a16:creationId xmlns="" xmlns:a16="http://schemas.microsoft.com/office/drawing/2014/main" id="{C05EFE06-B719-6E4C-877D-E9319A7DE2B7}"/>
              </a:ext>
            </a:extLst>
          </p:cNvPr>
          <p:cNvGrpSpPr/>
          <p:nvPr/>
        </p:nvGrpSpPr>
        <p:grpSpPr>
          <a:xfrm rot="566090">
            <a:off x="4285804" y="828434"/>
            <a:ext cx="3500324" cy="2068330"/>
            <a:chOff x="2339752" y="1059582"/>
            <a:chExt cx="1985734" cy="1725556"/>
          </a:xfrm>
        </p:grpSpPr>
        <p:sp>
          <p:nvSpPr>
            <p:cNvPr id="57" name="圆角矩形 56">
              <a:extLst>
                <a:ext uri="{FF2B5EF4-FFF2-40B4-BE49-F238E27FC236}">
                  <a16:creationId xmlns="" xmlns:a16="http://schemas.microsoft.com/office/drawing/2014/main" id="{675B1EB0-36C7-7044-A7D1-3C053F4451F2}"/>
                </a:ext>
              </a:extLst>
            </p:cNvPr>
            <p:cNvSpPr/>
            <p:nvPr/>
          </p:nvSpPr>
          <p:spPr>
            <a:xfrm rot="21009461">
              <a:off x="2627784" y="1320462"/>
              <a:ext cx="1584176" cy="1464676"/>
            </a:xfrm>
            <a:prstGeom prst="roundRect">
              <a:avLst>
                <a:gd name="adj" fmla="val 3077"/>
              </a:avLst>
            </a:prstGeom>
            <a:solidFill>
              <a:schemeClr val="bg1"/>
            </a:solidFill>
            <a:ln>
              <a:noFill/>
            </a:ln>
            <a:effectLst>
              <a:outerShdw blurRad="101600" dist="63500" dir="2700000" algn="tl"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8" name="Picture 5" descr="C:\Users\ABC\Desktop\3.png">
              <a:extLst>
                <a:ext uri="{FF2B5EF4-FFF2-40B4-BE49-F238E27FC236}">
                  <a16:creationId xmlns="" xmlns:a16="http://schemas.microsoft.com/office/drawing/2014/main" id="{4D455B25-4DED-DD4E-83DB-85094C494C13}"/>
                </a:ext>
              </a:extLst>
            </p:cNvPr>
            <p:cNvPicPr>
              <a:picLocks noChangeAspect="1" noChangeArrowheads="1"/>
            </p:cNvPicPr>
            <p:nvPr/>
          </p:nvPicPr>
          <p:blipFill>
            <a:blip r:embed="rId3" cstate="screen">
              <a:extLst>
                <a:ext uri="{BEBA8EAE-BF5A-486C-A8C5-ECC9F3942E4B}">
                  <a14:imgProps xmlns:a14="http://schemas.microsoft.com/office/drawing/2010/main">
                    <a14:imgLayer r:embed="rId4">
                      <a14:imgEffect>
                        <a14:artisticBlur radius="4"/>
                      </a14:imgEffect>
                    </a14:imgLayer>
                  </a14:imgProps>
                </a:ext>
                <a:ext uri="{28A0092B-C50C-407E-A947-70E740481C1C}">
                  <a14:useLocalDpi xmlns:a14="http://schemas.microsoft.com/office/drawing/2010/main"/>
                </a:ext>
              </a:extLst>
            </a:blip>
            <a:srcRect/>
            <a:stretch>
              <a:fillRect/>
            </a:stretch>
          </p:blipFill>
          <p:spPr bwMode="auto">
            <a:xfrm rot="21009461">
              <a:off x="2648763" y="1369321"/>
              <a:ext cx="1487692" cy="1052667"/>
            </a:xfrm>
            <a:prstGeom prst="rect">
              <a:avLst/>
            </a:prstGeom>
            <a:noFill/>
            <a:ln w="9525">
              <a:solidFill>
                <a:schemeClr val="bg1">
                  <a:lumMod val="85000"/>
                </a:schemeClr>
              </a:solidFill>
            </a:ln>
            <a:extLst>
              <a:ext uri="{909E8E84-426E-40DD-AFC4-6F175D3DCCD1}">
                <a14:hiddenFill xmlns:a14="http://schemas.microsoft.com/office/drawing/2010/main">
                  <a:solidFill>
                    <a:srgbClr val="FFFFFF"/>
                  </a:solidFill>
                </a14:hiddenFill>
              </a:ext>
            </a:extLst>
          </p:spPr>
        </p:pic>
        <p:pic>
          <p:nvPicPr>
            <p:cNvPr id="60" name="Picture 21" descr="C:\Users\hp\Desktop\便签图片\撕裂图片6.png">
              <a:extLst>
                <a:ext uri="{FF2B5EF4-FFF2-40B4-BE49-F238E27FC236}">
                  <a16:creationId xmlns="" xmlns:a16="http://schemas.microsoft.com/office/drawing/2014/main" id="{8AA1991D-69BF-A942-8F43-3EA5BF037CE7}"/>
                </a:ext>
              </a:extLst>
            </p:cNvPr>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rot="20993073">
              <a:off x="2339752" y="1279481"/>
              <a:ext cx="582597" cy="44402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21" descr="C:\Users\hp\Desktop\便签图片\撕裂图片6.png">
              <a:extLst>
                <a:ext uri="{FF2B5EF4-FFF2-40B4-BE49-F238E27FC236}">
                  <a16:creationId xmlns="" xmlns:a16="http://schemas.microsoft.com/office/drawing/2014/main" id="{465250D4-13AF-954B-BF3D-BE8BFAFFB0EC}"/>
                </a:ext>
              </a:extLst>
            </p:cNvPr>
            <p:cNvPicPr>
              <a:picLocks noChangeAspect="1" noChangeArrowheads="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flipH="1">
              <a:off x="3742889" y="1059582"/>
              <a:ext cx="582597" cy="444023"/>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图片 2">
            <a:extLst>
              <a:ext uri="{FF2B5EF4-FFF2-40B4-BE49-F238E27FC236}">
                <a16:creationId xmlns="" xmlns:a16="http://schemas.microsoft.com/office/drawing/2014/main" id="{E4DB1660-FE69-BF40-9B4C-D305A61084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575691">
            <a:off x="1313198" y="1235364"/>
            <a:ext cx="2682555" cy="1620780"/>
          </a:xfrm>
          <a:prstGeom prst="rect">
            <a:avLst/>
          </a:prstGeom>
        </p:spPr>
      </p:pic>
      <p:pic>
        <p:nvPicPr>
          <p:cNvPr id="63" name="图片 62">
            <a:extLst>
              <a:ext uri="{FF2B5EF4-FFF2-40B4-BE49-F238E27FC236}">
                <a16:creationId xmlns="" xmlns:a16="http://schemas.microsoft.com/office/drawing/2014/main" id="{0572565E-C6CE-434D-BBE2-149C2DBB4D6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20009" y="1208158"/>
            <a:ext cx="2696747" cy="1669259"/>
          </a:xfrm>
          <a:prstGeom prst="rect">
            <a:avLst/>
          </a:prstGeom>
        </p:spPr>
      </p:pic>
      <p:grpSp>
        <p:nvGrpSpPr>
          <p:cNvPr id="76" name="组合 75">
            <a:extLst>
              <a:ext uri="{FF2B5EF4-FFF2-40B4-BE49-F238E27FC236}">
                <a16:creationId xmlns="" xmlns:a16="http://schemas.microsoft.com/office/drawing/2014/main" id="{C820FE99-1940-D147-A757-FBFDD7756789}"/>
              </a:ext>
            </a:extLst>
          </p:cNvPr>
          <p:cNvGrpSpPr/>
          <p:nvPr/>
        </p:nvGrpSpPr>
        <p:grpSpPr>
          <a:xfrm>
            <a:off x="4644008" y="2983601"/>
            <a:ext cx="4069739" cy="2093068"/>
            <a:chOff x="5220072" y="1600666"/>
            <a:chExt cx="2896714" cy="2093068"/>
          </a:xfrm>
        </p:grpSpPr>
        <p:sp>
          <p:nvSpPr>
            <p:cNvPr id="77" name="TextBox 26">
              <a:extLst>
                <a:ext uri="{FF2B5EF4-FFF2-40B4-BE49-F238E27FC236}">
                  <a16:creationId xmlns="" xmlns:a16="http://schemas.microsoft.com/office/drawing/2014/main" id="{E7C85897-7159-CB41-87D2-523C80B1294E}"/>
                </a:ext>
              </a:extLst>
            </p:cNvPr>
            <p:cNvSpPr txBox="1"/>
            <p:nvPr/>
          </p:nvSpPr>
          <p:spPr>
            <a:xfrm>
              <a:off x="5220072" y="1600666"/>
              <a:ext cx="2880319" cy="1680973"/>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marL="171450" indent="-171450" algn="l">
                <a:lnSpc>
                  <a:spcPct val="150000"/>
                </a:lnSpc>
                <a:buFont typeface="Wingdings" pitchFamily="2" charset="2"/>
                <a:buChar char="ü"/>
              </a:pPr>
              <a:r>
                <a:rPr lang="zh-CN" altLang="en-US" sz="1000" dirty="0"/>
                <a:t>企业印制或在市场上购买</a:t>
              </a:r>
              <a:endParaRPr lang="en-US" altLang="zh-CN" sz="1000" dirty="0"/>
            </a:p>
            <a:p>
              <a:pPr marL="171450" indent="-171450" algn="l">
                <a:lnSpc>
                  <a:spcPct val="150000"/>
                </a:lnSpc>
                <a:buFont typeface="Wingdings" pitchFamily="2" charset="2"/>
                <a:buChar char="ü"/>
              </a:pPr>
              <a:r>
                <a:rPr lang="zh-CN" altLang="en-US" sz="1000" dirty="0"/>
                <a:t>往来类型的收支凭证，待业务完成后需要退还给对方的款项</a:t>
              </a:r>
              <a:endParaRPr lang="en-US" altLang="zh-CN" sz="1000" dirty="0"/>
            </a:p>
            <a:p>
              <a:pPr marL="171450" indent="-171450" algn="l">
                <a:lnSpc>
                  <a:spcPct val="150000"/>
                </a:lnSpc>
                <a:buFont typeface="Wingdings" pitchFamily="2" charset="2"/>
                <a:buChar char="ü"/>
              </a:pPr>
              <a:r>
                <a:rPr lang="zh-CN" altLang="en-US" sz="1000" dirty="0"/>
                <a:t>收：多用于收取工本费押金等</a:t>
              </a:r>
              <a:endParaRPr lang="en-US" altLang="zh-CN" sz="1000" dirty="0"/>
            </a:p>
            <a:p>
              <a:pPr marL="171450" indent="-171450" algn="l">
                <a:lnSpc>
                  <a:spcPct val="150000"/>
                </a:lnSpc>
                <a:buFont typeface="Wingdings" pitchFamily="2" charset="2"/>
                <a:buChar char="ü"/>
              </a:pPr>
              <a:r>
                <a:rPr lang="zh-CN" altLang="en-US" sz="1000" dirty="0"/>
                <a:t>收：也可用于卖硬资产时向客户收取的定金</a:t>
              </a:r>
              <a:endParaRPr lang="en-US" altLang="zh-CN" sz="1000" dirty="0"/>
            </a:p>
            <a:p>
              <a:pPr marL="171450" indent="-171450" algn="l">
                <a:lnSpc>
                  <a:spcPct val="150000"/>
                </a:lnSpc>
                <a:buFont typeface="Wingdings" pitchFamily="2" charset="2"/>
                <a:buChar char="ü"/>
              </a:pPr>
              <a:r>
                <a:rPr lang="zh-CN" altLang="en-US" sz="1000" dirty="0"/>
                <a:t>收：也用于第三方撞坏我方设备后的维修押金</a:t>
              </a:r>
              <a:endParaRPr lang="en-US" altLang="zh-CN" sz="1000" dirty="0"/>
            </a:p>
            <a:p>
              <a:pPr marL="171450" indent="-171450" algn="l">
                <a:lnSpc>
                  <a:spcPct val="150000"/>
                </a:lnSpc>
                <a:buFont typeface="Wingdings" pitchFamily="2" charset="2"/>
                <a:buChar char="ü"/>
              </a:pPr>
              <a:r>
                <a:rPr lang="zh-CN" altLang="en-US" sz="1000" dirty="0"/>
                <a:t>付：前期已开发票挂账，本次需要付现的供应商欠款</a:t>
              </a:r>
              <a:endParaRPr lang="en-US" altLang="zh-CN" sz="1000" dirty="0"/>
            </a:p>
            <a:p>
              <a:pPr algn="l">
                <a:lnSpc>
                  <a:spcPct val="150000"/>
                </a:lnSpc>
              </a:pPr>
              <a:endParaRPr lang="zh-CN" altLang="en-US" sz="1000" dirty="0"/>
            </a:p>
          </p:txBody>
        </p:sp>
        <p:grpSp>
          <p:nvGrpSpPr>
            <p:cNvPr id="78" name="组合 77">
              <a:extLst>
                <a:ext uri="{FF2B5EF4-FFF2-40B4-BE49-F238E27FC236}">
                  <a16:creationId xmlns="" xmlns:a16="http://schemas.microsoft.com/office/drawing/2014/main" id="{0B3DEA75-8695-A447-9B8F-2F46C32D5C12}"/>
                </a:ext>
              </a:extLst>
            </p:cNvPr>
            <p:cNvGrpSpPr/>
            <p:nvPr/>
          </p:nvGrpSpPr>
          <p:grpSpPr>
            <a:xfrm>
              <a:off x="5259220" y="1849201"/>
              <a:ext cx="2857566" cy="1844533"/>
              <a:chOff x="5259220" y="1849201"/>
              <a:chExt cx="2857566" cy="1844533"/>
            </a:xfrm>
          </p:grpSpPr>
          <p:cxnSp>
            <p:nvCxnSpPr>
              <p:cNvPr id="79" name="直接连接符 18">
                <a:extLst>
                  <a:ext uri="{FF2B5EF4-FFF2-40B4-BE49-F238E27FC236}">
                    <a16:creationId xmlns="" xmlns:a16="http://schemas.microsoft.com/office/drawing/2014/main" id="{6F1FEA26-3FDA-674C-9DB6-B8843EFE92AE}"/>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0" name="直接连接符 19">
                <a:extLst>
                  <a:ext uri="{FF2B5EF4-FFF2-40B4-BE49-F238E27FC236}">
                    <a16:creationId xmlns="" xmlns:a16="http://schemas.microsoft.com/office/drawing/2014/main" id="{48474DD9-179C-874B-8FF9-3BB767FF0067}"/>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1" name="直接连接符 20">
                <a:extLst>
                  <a:ext uri="{FF2B5EF4-FFF2-40B4-BE49-F238E27FC236}">
                    <a16:creationId xmlns="" xmlns:a16="http://schemas.microsoft.com/office/drawing/2014/main" id="{6E780DE0-FA3E-5B4A-84AF-546D2D606793}"/>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2" name="直接连接符 21">
                <a:extLst>
                  <a:ext uri="{FF2B5EF4-FFF2-40B4-BE49-F238E27FC236}">
                    <a16:creationId xmlns="" xmlns:a16="http://schemas.microsoft.com/office/drawing/2014/main" id="{22536300-CD06-3E41-A7BF-262750AE4C8E}"/>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3" name="直接连接符 22">
                <a:extLst>
                  <a:ext uri="{FF2B5EF4-FFF2-40B4-BE49-F238E27FC236}">
                    <a16:creationId xmlns="" xmlns:a16="http://schemas.microsoft.com/office/drawing/2014/main" id="{42F183C8-E0BD-A44C-8D13-02BE2733F2B2}"/>
                  </a:ext>
                </a:extLst>
              </p:cNvPr>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4" name="直接连接符 23">
                <a:extLst>
                  <a:ext uri="{FF2B5EF4-FFF2-40B4-BE49-F238E27FC236}">
                    <a16:creationId xmlns="" xmlns:a16="http://schemas.microsoft.com/office/drawing/2014/main" id="{60A1CA77-33AC-1342-AC21-74ADA7359A40}"/>
                  </a:ext>
                </a:extLst>
              </p:cNvPr>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7" name="直接连接符 38">
                <a:extLst>
                  <a:ext uri="{FF2B5EF4-FFF2-40B4-BE49-F238E27FC236}">
                    <a16:creationId xmlns="" xmlns:a16="http://schemas.microsoft.com/office/drawing/2014/main" id="{2853FDEC-8C24-D04E-90EB-D88FC373EAD3}"/>
                  </a:ext>
                </a:extLst>
              </p:cNvPr>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cxnSp>
        <p:nvCxnSpPr>
          <p:cNvPr id="30" name="直接连接符 13">
            <a:extLst>
              <a:ext uri="{FF2B5EF4-FFF2-40B4-BE49-F238E27FC236}">
                <a16:creationId xmlns="" xmlns:a16="http://schemas.microsoft.com/office/drawing/2014/main" id="{6C35A1AB-A344-B549-9D56-C112D704339D}"/>
              </a:ext>
            </a:extLst>
          </p:cNvPr>
          <p:cNvCxnSpPr/>
          <p:nvPr/>
        </p:nvCxnSpPr>
        <p:spPr>
          <a:xfrm>
            <a:off x="1611300" y="3816573"/>
            <a:ext cx="173796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59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up)">
                                      <p:cBhvr>
                                        <p:cTn id="11" dur="500"/>
                                        <p:tgtEl>
                                          <p:spTgt spid="42"/>
                                        </p:tgtEl>
                                      </p:cBhvr>
                                    </p:animEffect>
                                  </p:childTnLst>
                                </p:cTn>
                              </p:par>
                              <p:par>
                                <p:cTn id="12" presetID="10" presetClass="entr" presetSubtype="0" fill="hold" nodeType="with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500"/>
                                        <p:tgtEl>
                                          <p:spTgt spid="56"/>
                                        </p:tgtEl>
                                      </p:cBhvr>
                                    </p:animEffect>
                                  </p:childTnLst>
                                </p:cTn>
                              </p:par>
                              <p:par>
                                <p:cTn id="15" presetID="22" presetClass="entr" presetSubtype="8" fill="hold" nodeType="withEffect">
                                  <p:stCondLst>
                                    <p:cond delay="1400"/>
                                  </p:stCondLst>
                                  <p:childTnLst>
                                    <p:set>
                                      <p:cBhvr>
                                        <p:cTn id="16" dur="1" fill="hold">
                                          <p:stCondLst>
                                            <p:cond delay="0"/>
                                          </p:stCondLst>
                                        </p:cTn>
                                        <p:tgtEl>
                                          <p:spTgt spid="76"/>
                                        </p:tgtEl>
                                        <p:attrNameLst>
                                          <p:attrName>style.visibility</p:attrName>
                                        </p:attrNameLst>
                                      </p:cBhvr>
                                      <p:to>
                                        <p:strVal val="visible"/>
                                      </p:to>
                                    </p:set>
                                    <p:animEffect transition="in" filter="wipe(left)">
                                      <p:cBhvr>
                                        <p:cTn id="1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a:extLst>
              <a:ext uri="{FF2B5EF4-FFF2-40B4-BE49-F238E27FC236}">
                <a16:creationId xmlns="" xmlns:a16="http://schemas.microsoft.com/office/drawing/2014/main" id="{AE5A88D8-3750-7F46-B4F9-59A8AB3BC035}"/>
              </a:ext>
            </a:extLst>
          </p:cNvPr>
          <p:cNvSpPr txBox="1">
            <a:spLocks/>
          </p:cNvSpPr>
          <p:nvPr/>
        </p:nvSpPr>
        <p:spPr>
          <a:xfrm>
            <a:off x="1134483" y="599476"/>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相关问题答疑</a:t>
            </a:r>
          </a:p>
        </p:txBody>
      </p:sp>
      <p:grpSp>
        <p:nvGrpSpPr>
          <p:cNvPr id="74" name="组合 73">
            <a:extLst>
              <a:ext uri="{FF2B5EF4-FFF2-40B4-BE49-F238E27FC236}">
                <a16:creationId xmlns="" xmlns:a16="http://schemas.microsoft.com/office/drawing/2014/main" id="{74EECD5B-8817-E842-8640-39468456F305}"/>
              </a:ext>
            </a:extLst>
          </p:cNvPr>
          <p:cNvGrpSpPr/>
          <p:nvPr/>
        </p:nvGrpSpPr>
        <p:grpSpPr>
          <a:xfrm>
            <a:off x="2151437" y="2844006"/>
            <a:ext cx="890390" cy="589354"/>
            <a:chOff x="3180357" y="3034441"/>
            <a:chExt cx="890390" cy="830968"/>
          </a:xfrm>
        </p:grpSpPr>
        <p:sp>
          <p:nvSpPr>
            <p:cNvPr id="75" name="未知">
              <a:extLst>
                <a:ext uri="{FF2B5EF4-FFF2-40B4-BE49-F238E27FC236}">
                  <a16:creationId xmlns="" xmlns:a16="http://schemas.microsoft.com/office/drawing/2014/main" id="{A14A870A-0365-0B4D-AE6F-43526FE04A4B}"/>
                </a:ext>
              </a:extLst>
            </p:cNvPr>
            <p:cNvSpPr>
              <a:spLocks noChangeAspect="1"/>
            </p:cNvSpPr>
            <p:nvPr/>
          </p:nvSpPr>
          <p:spPr bwMode="auto">
            <a:xfrm>
              <a:off x="3180357" y="3034441"/>
              <a:ext cx="888288" cy="830968"/>
            </a:xfrm>
            <a:custGeom>
              <a:avLst/>
              <a:gdLst/>
              <a:ahLst/>
              <a:cxnLst>
                <a:cxn ang="0">
                  <a:pos x="0" y="328"/>
                </a:cxn>
                <a:cxn ang="0">
                  <a:pos x="944" y="0"/>
                </a:cxn>
                <a:cxn ang="0">
                  <a:pos x="963" y="691"/>
                </a:cxn>
                <a:cxn ang="0">
                  <a:pos x="3" y="691"/>
                </a:cxn>
                <a:cxn ang="0">
                  <a:pos x="0" y="328"/>
                </a:cxn>
              </a:cxnLst>
              <a:rect l="0" t="0" r="r" b="b"/>
              <a:pathLst>
                <a:path w="963" h="691">
                  <a:moveTo>
                    <a:pt x="0" y="328"/>
                  </a:moveTo>
                  <a:lnTo>
                    <a:pt x="944" y="0"/>
                  </a:lnTo>
                  <a:lnTo>
                    <a:pt x="963" y="691"/>
                  </a:lnTo>
                  <a:lnTo>
                    <a:pt x="3" y="691"/>
                  </a:lnTo>
                  <a:lnTo>
                    <a:pt x="0" y="328"/>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5" name="Text Box 11">
              <a:extLst>
                <a:ext uri="{FF2B5EF4-FFF2-40B4-BE49-F238E27FC236}">
                  <a16:creationId xmlns="" xmlns:a16="http://schemas.microsoft.com/office/drawing/2014/main" id="{3A8DA3DE-7BC5-EF4E-82A6-359BA8F7CA13}"/>
                </a:ext>
              </a:extLst>
            </p:cNvPr>
            <p:cNvSpPr txBox="1">
              <a:spLocks noChangeAspect="1" noChangeArrowheads="1"/>
            </p:cNvSpPr>
            <p:nvPr/>
          </p:nvSpPr>
          <p:spPr bwMode="auto">
            <a:xfrm>
              <a:off x="3400226" y="3200302"/>
              <a:ext cx="670521" cy="523219"/>
            </a:xfrm>
            <a:prstGeom prst="rect">
              <a:avLst/>
            </a:prstGeom>
            <a:noFill/>
            <a:ln w="9525" cap="flat" cmpd="sng">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sz="1400" dirty="0">
                  <a:solidFill>
                    <a:schemeClr val="bg1">
                      <a:alpha val="70000"/>
                    </a:schemeClr>
                  </a:solidFill>
                  <a:latin typeface="+mj-ea"/>
                  <a:ea typeface="+mj-ea"/>
                </a:rPr>
                <a:t>全额退款</a:t>
              </a:r>
              <a:endParaRPr lang="zh-CN" altLang="zh-CN" sz="1400" dirty="0">
                <a:solidFill>
                  <a:schemeClr val="bg1">
                    <a:alpha val="70000"/>
                  </a:schemeClr>
                </a:solidFill>
                <a:latin typeface="+mj-ea"/>
                <a:ea typeface="+mj-ea"/>
              </a:endParaRPr>
            </a:p>
          </p:txBody>
        </p:sp>
      </p:grpSp>
      <p:grpSp>
        <p:nvGrpSpPr>
          <p:cNvPr id="86" name="组合 85">
            <a:extLst>
              <a:ext uri="{FF2B5EF4-FFF2-40B4-BE49-F238E27FC236}">
                <a16:creationId xmlns="" xmlns:a16="http://schemas.microsoft.com/office/drawing/2014/main" id="{E4C4D881-D39E-3B42-8A9E-4DA38E6CA17B}"/>
              </a:ext>
            </a:extLst>
          </p:cNvPr>
          <p:cNvGrpSpPr/>
          <p:nvPr/>
        </p:nvGrpSpPr>
        <p:grpSpPr>
          <a:xfrm>
            <a:off x="3143457" y="2497819"/>
            <a:ext cx="893740" cy="935542"/>
            <a:chOff x="4172377" y="2499278"/>
            <a:chExt cx="893740" cy="1366131"/>
          </a:xfrm>
        </p:grpSpPr>
        <p:sp>
          <p:nvSpPr>
            <p:cNvPr id="88" name="未知">
              <a:extLst>
                <a:ext uri="{FF2B5EF4-FFF2-40B4-BE49-F238E27FC236}">
                  <a16:creationId xmlns="" xmlns:a16="http://schemas.microsoft.com/office/drawing/2014/main" id="{EDF9AC9B-7235-D84F-B5BA-AECBC53AB3DC}"/>
                </a:ext>
              </a:extLst>
            </p:cNvPr>
            <p:cNvSpPr>
              <a:spLocks noChangeAspect="1"/>
            </p:cNvSpPr>
            <p:nvPr/>
          </p:nvSpPr>
          <p:spPr bwMode="auto">
            <a:xfrm>
              <a:off x="4172377" y="2499278"/>
              <a:ext cx="884900" cy="1366131"/>
            </a:xfrm>
            <a:custGeom>
              <a:avLst/>
              <a:gdLst/>
              <a:ahLst/>
              <a:cxnLst>
                <a:cxn ang="0">
                  <a:pos x="0" y="390"/>
                </a:cxn>
                <a:cxn ang="0">
                  <a:pos x="952" y="0"/>
                </a:cxn>
                <a:cxn ang="0">
                  <a:pos x="960" y="1110"/>
                </a:cxn>
                <a:cxn ang="0">
                  <a:pos x="0" y="1110"/>
                </a:cxn>
                <a:cxn ang="0">
                  <a:pos x="0" y="390"/>
                </a:cxn>
              </a:cxnLst>
              <a:rect l="0" t="0" r="r" b="b"/>
              <a:pathLst>
                <a:path w="960" h="1110">
                  <a:moveTo>
                    <a:pt x="0" y="390"/>
                  </a:moveTo>
                  <a:lnTo>
                    <a:pt x="952" y="0"/>
                  </a:lnTo>
                  <a:lnTo>
                    <a:pt x="960" y="1110"/>
                  </a:lnTo>
                  <a:lnTo>
                    <a:pt x="0" y="1110"/>
                  </a:lnTo>
                  <a:lnTo>
                    <a:pt x="0" y="390"/>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9" name="Text Box 12">
              <a:extLst>
                <a:ext uri="{FF2B5EF4-FFF2-40B4-BE49-F238E27FC236}">
                  <a16:creationId xmlns="" xmlns:a16="http://schemas.microsoft.com/office/drawing/2014/main" id="{1BA53000-1791-AF4E-88FD-8C50148018B2}"/>
                </a:ext>
              </a:extLst>
            </p:cNvPr>
            <p:cNvSpPr txBox="1">
              <a:spLocks noChangeAspect="1" noChangeArrowheads="1"/>
            </p:cNvSpPr>
            <p:nvPr/>
          </p:nvSpPr>
          <p:spPr bwMode="auto">
            <a:xfrm>
              <a:off x="4266758" y="2954113"/>
              <a:ext cx="799359" cy="523220"/>
            </a:xfrm>
            <a:prstGeom prst="rect">
              <a:avLst/>
            </a:prstGeom>
            <a:noFill/>
            <a:ln w="9525" cap="flat" cmpd="sng">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sz="1400" dirty="0">
                  <a:solidFill>
                    <a:schemeClr val="bg1">
                      <a:alpha val="70000"/>
                    </a:schemeClr>
                  </a:solidFill>
                  <a:latin typeface="+mj-ea"/>
                  <a:ea typeface="+mj-ea"/>
                </a:rPr>
                <a:t>部分金额退款</a:t>
              </a:r>
              <a:endParaRPr lang="zh-CN" altLang="zh-CN" sz="1400" dirty="0">
                <a:solidFill>
                  <a:schemeClr val="bg1">
                    <a:alpha val="70000"/>
                  </a:schemeClr>
                </a:solidFill>
                <a:latin typeface="+mj-ea"/>
                <a:ea typeface="+mj-ea"/>
              </a:endParaRPr>
            </a:p>
          </p:txBody>
        </p:sp>
      </p:grpSp>
      <p:sp>
        <p:nvSpPr>
          <p:cNvPr id="91" name="未知">
            <a:extLst>
              <a:ext uri="{FF2B5EF4-FFF2-40B4-BE49-F238E27FC236}">
                <a16:creationId xmlns="" xmlns:a16="http://schemas.microsoft.com/office/drawing/2014/main" id="{1DBA3A9A-4FAF-B249-8160-2C54B9CF6310}"/>
              </a:ext>
            </a:extLst>
          </p:cNvPr>
          <p:cNvSpPr>
            <a:spLocks noChangeAspect="1"/>
          </p:cNvSpPr>
          <p:nvPr/>
        </p:nvSpPr>
        <p:spPr bwMode="auto">
          <a:xfrm>
            <a:off x="4126586" y="2139702"/>
            <a:ext cx="890828" cy="1293095"/>
          </a:xfrm>
          <a:custGeom>
            <a:avLst/>
            <a:gdLst/>
            <a:ahLst/>
            <a:cxnLst>
              <a:cxn ang="0">
                <a:pos x="0" y="381"/>
              </a:cxn>
              <a:cxn ang="0">
                <a:pos x="949" y="0"/>
              </a:cxn>
              <a:cxn ang="0">
                <a:pos x="967" y="1507"/>
              </a:cxn>
              <a:cxn ang="0">
                <a:pos x="7" y="1507"/>
              </a:cxn>
              <a:cxn ang="0">
                <a:pos x="0" y="381"/>
              </a:cxn>
            </a:cxnLst>
            <a:rect l="0" t="0" r="r" b="b"/>
            <a:pathLst>
              <a:path w="967" h="1507">
                <a:moveTo>
                  <a:pt x="0" y="381"/>
                </a:moveTo>
                <a:lnTo>
                  <a:pt x="949" y="0"/>
                </a:lnTo>
                <a:lnTo>
                  <a:pt x="967" y="1507"/>
                </a:lnTo>
                <a:lnTo>
                  <a:pt x="7" y="1507"/>
                </a:lnTo>
                <a:lnTo>
                  <a:pt x="0" y="381"/>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4" name="未知">
            <a:extLst>
              <a:ext uri="{FF2B5EF4-FFF2-40B4-BE49-F238E27FC236}">
                <a16:creationId xmlns="" xmlns:a16="http://schemas.microsoft.com/office/drawing/2014/main" id="{8EF28728-CC8D-D44F-AC0C-31ACD4409086}"/>
              </a:ext>
            </a:extLst>
          </p:cNvPr>
          <p:cNvSpPr>
            <a:spLocks noChangeAspect="1"/>
          </p:cNvSpPr>
          <p:nvPr/>
        </p:nvSpPr>
        <p:spPr bwMode="auto">
          <a:xfrm>
            <a:off x="5120723" y="1722448"/>
            <a:ext cx="906070" cy="1712041"/>
          </a:xfrm>
          <a:custGeom>
            <a:avLst/>
            <a:gdLst/>
            <a:ahLst/>
            <a:cxnLst>
              <a:cxn ang="0">
                <a:pos x="0" y="422"/>
              </a:cxn>
              <a:cxn ang="0">
                <a:pos x="982" y="0"/>
              </a:cxn>
              <a:cxn ang="0">
                <a:pos x="978" y="1953"/>
              </a:cxn>
              <a:cxn ang="0">
                <a:pos x="18" y="1953"/>
              </a:cxn>
              <a:cxn ang="0">
                <a:pos x="0" y="422"/>
              </a:cxn>
            </a:cxnLst>
            <a:rect l="0" t="0" r="r" b="b"/>
            <a:pathLst>
              <a:path w="982" h="1953">
                <a:moveTo>
                  <a:pt x="0" y="422"/>
                </a:moveTo>
                <a:lnTo>
                  <a:pt x="982" y="0"/>
                </a:lnTo>
                <a:lnTo>
                  <a:pt x="978" y="1953"/>
                </a:lnTo>
                <a:lnTo>
                  <a:pt x="18" y="1953"/>
                </a:lnTo>
                <a:lnTo>
                  <a:pt x="0" y="422"/>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04" name="直接连接符 20">
            <a:extLst>
              <a:ext uri="{FF2B5EF4-FFF2-40B4-BE49-F238E27FC236}">
                <a16:creationId xmlns="" xmlns:a16="http://schemas.microsoft.com/office/drawing/2014/main" id="{4A8733D2-A0D4-9C4D-B691-E45C652680F5}"/>
              </a:ext>
            </a:extLst>
          </p:cNvPr>
          <p:cNvCxnSpPr>
            <a:cxnSpLocks/>
          </p:cNvCxnSpPr>
          <p:nvPr/>
        </p:nvCxnSpPr>
        <p:spPr>
          <a:xfrm>
            <a:off x="735205" y="3435846"/>
            <a:ext cx="6443716"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nvGrpSpPr>
          <p:cNvPr id="105" name="Group 5">
            <a:extLst>
              <a:ext uri="{FF2B5EF4-FFF2-40B4-BE49-F238E27FC236}">
                <a16:creationId xmlns="" xmlns:a16="http://schemas.microsoft.com/office/drawing/2014/main" id="{80A572E7-2399-0241-910A-3FA5818C0A0F}"/>
              </a:ext>
            </a:extLst>
          </p:cNvPr>
          <p:cNvGrpSpPr>
            <a:grpSpLocks noChangeAspect="1"/>
          </p:cNvGrpSpPr>
          <p:nvPr/>
        </p:nvGrpSpPr>
        <p:grpSpPr bwMode="auto">
          <a:xfrm>
            <a:off x="7178921" y="2918029"/>
            <a:ext cx="936104" cy="489617"/>
            <a:chOff x="750" y="497"/>
            <a:chExt cx="4254" cy="2225"/>
          </a:xfrm>
          <a:solidFill>
            <a:srgbClr val="FFFFFF">
              <a:alpha val="50000"/>
            </a:srgbClr>
          </a:solidFill>
        </p:grpSpPr>
        <p:sp>
          <p:nvSpPr>
            <p:cNvPr id="106" name="Freeform 6">
              <a:extLst>
                <a:ext uri="{FF2B5EF4-FFF2-40B4-BE49-F238E27FC236}">
                  <a16:creationId xmlns="" xmlns:a16="http://schemas.microsoft.com/office/drawing/2014/main" id="{945BD739-FF99-E344-9FD7-B4EAC7FF6C0D}"/>
                </a:ext>
              </a:extLst>
            </p:cNvPr>
            <p:cNvSpPr>
              <a:spLocks/>
            </p:cNvSpPr>
            <p:nvPr/>
          </p:nvSpPr>
          <p:spPr bwMode="auto">
            <a:xfrm>
              <a:off x="3627" y="707"/>
              <a:ext cx="385" cy="57"/>
            </a:xfrm>
            <a:custGeom>
              <a:avLst/>
              <a:gdLst>
                <a:gd name="T0" fmla="*/ 161 w 163"/>
                <a:gd name="T1" fmla="*/ 9 h 24"/>
                <a:gd name="T2" fmla="*/ 157 w 163"/>
                <a:gd name="T3" fmla="*/ 24 h 24"/>
                <a:gd name="T4" fmla="*/ 0 w 163"/>
                <a:gd name="T5" fmla="*/ 23 h 24"/>
                <a:gd name="T6" fmla="*/ 63 w 163"/>
                <a:gd name="T7" fmla="*/ 5 h 24"/>
                <a:gd name="T8" fmla="*/ 91 w 163"/>
                <a:gd name="T9" fmla="*/ 0 h 24"/>
                <a:gd name="T10" fmla="*/ 132 w 163"/>
                <a:gd name="T11" fmla="*/ 8 h 24"/>
                <a:gd name="T12" fmla="*/ 161 w 163"/>
                <a:gd name="T13" fmla="*/ 9 h 24"/>
              </a:gdLst>
              <a:ahLst/>
              <a:cxnLst>
                <a:cxn ang="0">
                  <a:pos x="T0" y="T1"/>
                </a:cxn>
                <a:cxn ang="0">
                  <a:pos x="T2" y="T3"/>
                </a:cxn>
                <a:cxn ang="0">
                  <a:pos x="T4" y="T5"/>
                </a:cxn>
                <a:cxn ang="0">
                  <a:pos x="T6" y="T7"/>
                </a:cxn>
                <a:cxn ang="0">
                  <a:pos x="T8" y="T9"/>
                </a:cxn>
                <a:cxn ang="0">
                  <a:pos x="T10" y="T11"/>
                </a:cxn>
                <a:cxn ang="0">
                  <a:pos x="T12" y="T13"/>
                </a:cxn>
              </a:cxnLst>
              <a:rect l="0" t="0" r="r" b="b"/>
              <a:pathLst>
                <a:path w="163" h="24">
                  <a:moveTo>
                    <a:pt x="161" y="9"/>
                  </a:moveTo>
                  <a:cubicBezTo>
                    <a:pt x="163" y="17"/>
                    <a:pt x="159" y="20"/>
                    <a:pt x="157" y="24"/>
                  </a:cubicBezTo>
                  <a:cubicBezTo>
                    <a:pt x="107" y="11"/>
                    <a:pt x="56" y="16"/>
                    <a:pt x="0" y="23"/>
                  </a:cubicBezTo>
                  <a:cubicBezTo>
                    <a:pt x="6" y="0"/>
                    <a:pt x="39" y="7"/>
                    <a:pt x="63" y="5"/>
                  </a:cubicBezTo>
                  <a:cubicBezTo>
                    <a:pt x="73" y="4"/>
                    <a:pt x="82" y="0"/>
                    <a:pt x="91" y="0"/>
                  </a:cubicBezTo>
                  <a:cubicBezTo>
                    <a:pt x="106" y="0"/>
                    <a:pt x="119" y="7"/>
                    <a:pt x="132" y="8"/>
                  </a:cubicBezTo>
                  <a:cubicBezTo>
                    <a:pt x="143" y="8"/>
                    <a:pt x="154" y="1"/>
                    <a:pt x="16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7">
              <a:extLst>
                <a:ext uri="{FF2B5EF4-FFF2-40B4-BE49-F238E27FC236}">
                  <a16:creationId xmlns="" xmlns:a16="http://schemas.microsoft.com/office/drawing/2014/main" id="{C9462D62-26FF-A74F-A571-6E5B6E740C09}"/>
                </a:ext>
              </a:extLst>
            </p:cNvPr>
            <p:cNvSpPr>
              <a:spLocks/>
            </p:cNvSpPr>
            <p:nvPr/>
          </p:nvSpPr>
          <p:spPr bwMode="auto">
            <a:xfrm>
              <a:off x="3641" y="804"/>
              <a:ext cx="366" cy="68"/>
            </a:xfrm>
            <a:custGeom>
              <a:avLst/>
              <a:gdLst>
                <a:gd name="T0" fmla="*/ 151 w 155"/>
                <a:gd name="T1" fmla="*/ 9 h 29"/>
                <a:gd name="T2" fmla="*/ 154 w 155"/>
                <a:gd name="T3" fmla="*/ 24 h 29"/>
                <a:gd name="T4" fmla="*/ 111 w 155"/>
                <a:gd name="T5" fmla="*/ 14 h 29"/>
                <a:gd name="T6" fmla="*/ 4 w 155"/>
                <a:gd name="T7" fmla="*/ 26 h 29"/>
                <a:gd name="T8" fmla="*/ 1 w 155"/>
                <a:gd name="T9" fmla="*/ 17 h 29"/>
                <a:gd name="T10" fmla="*/ 98 w 155"/>
                <a:gd name="T11" fmla="*/ 3 h 29"/>
                <a:gd name="T12" fmla="*/ 151 w 155"/>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155" h="29">
                  <a:moveTo>
                    <a:pt x="151" y="9"/>
                  </a:moveTo>
                  <a:cubicBezTo>
                    <a:pt x="152" y="13"/>
                    <a:pt x="155" y="17"/>
                    <a:pt x="154" y="24"/>
                  </a:cubicBezTo>
                  <a:cubicBezTo>
                    <a:pt x="139" y="29"/>
                    <a:pt x="124" y="19"/>
                    <a:pt x="111" y="14"/>
                  </a:cubicBezTo>
                  <a:cubicBezTo>
                    <a:pt x="69" y="12"/>
                    <a:pt x="38" y="17"/>
                    <a:pt x="4" y="26"/>
                  </a:cubicBezTo>
                  <a:cubicBezTo>
                    <a:pt x="4" y="23"/>
                    <a:pt x="0" y="19"/>
                    <a:pt x="1" y="17"/>
                  </a:cubicBezTo>
                  <a:cubicBezTo>
                    <a:pt x="2" y="1"/>
                    <a:pt x="73" y="0"/>
                    <a:pt x="98" y="3"/>
                  </a:cubicBezTo>
                  <a:cubicBezTo>
                    <a:pt x="118" y="5"/>
                    <a:pt x="130" y="7"/>
                    <a:pt x="15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8">
              <a:extLst>
                <a:ext uri="{FF2B5EF4-FFF2-40B4-BE49-F238E27FC236}">
                  <a16:creationId xmlns="" xmlns:a16="http://schemas.microsoft.com/office/drawing/2014/main" id="{551C6490-DF3E-7F47-AA53-B4A5D74AABCA}"/>
                </a:ext>
              </a:extLst>
            </p:cNvPr>
            <p:cNvSpPr>
              <a:spLocks/>
            </p:cNvSpPr>
            <p:nvPr/>
          </p:nvSpPr>
          <p:spPr bwMode="auto">
            <a:xfrm>
              <a:off x="3707" y="1503"/>
              <a:ext cx="282" cy="57"/>
            </a:xfrm>
            <a:custGeom>
              <a:avLst/>
              <a:gdLst>
                <a:gd name="T0" fmla="*/ 112 w 119"/>
                <a:gd name="T1" fmla="*/ 3 h 24"/>
                <a:gd name="T2" fmla="*/ 118 w 119"/>
                <a:gd name="T3" fmla="*/ 16 h 24"/>
                <a:gd name="T4" fmla="*/ 107 w 119"/>
                <a:gd name="T5" fmla="*/ 24 h 24"/>
                <a:gd name="T6" fmla="*/ 0 w 119"/>
                <a:gd name="T7" fmla="*/ 13 h 24"/>
                <a:gd name="T8" fmla="*/ 27 w 119"/>
                <a:gd name="T9" fmla="*/ 3 h 24"/>
                <a:gd name="T10" fmla="*/ 112 w 119"/>
                <a:gd name="T11" fmla="*/ 3 h 24"/>
              </a:gdLst>
              <a:ahLst/>
              <a:cxnLst>
                <a:cxn ang="0">
                  <a:pos x="T0" y="T1"/>
                </a:cxn>
                <a:cxn ang="0">
                  <a:pos x="T2" y="T3"/>
                </a:cxn>
                <a:cxn ang="0">
                  <a:pos x="T4" y="T5"/>
                </a:cxn>
                <a:cxn ang="0">
                  <a:pos x="T6" y="T7"/>
                </a:cxn>
                <a:cxn ang="0">
                  <a:pos x="T8" y="T9"/>
                </a:cxn>
                <a:cxn ang="0">
                  <a:pos x="T10" y="T11"/>
                </a:cxn>
              </a:cxnLst>
              <a:rect l="0" t="0" r="r" b="b"/>
              <a:pathLst>
                <a:path w="119" h="24">
                  <a:moveTo>
                    <a:pt x="112" y="3"/>
                  </a:moveTo>
                  <a:cubicBezTo>
                    <a:pt x="114" y="7"/>
                    <a:pt x="119" y="9"/>
                    <a:pt x="118" y="16"/>
                  </a:cubicBezTo>
                  <a:cubicBezTo>
                    <a:pt x="115" y="20"/>
                    <a:pt x="111" y="21"/>
                    <a:pt x="107" y="24"/>
                  </a:cubicBezTo>
                  <a:cubicBezTo>
                    <a:pt x="81" y="10"/>
                    <a:pt x="25" y="22"/>
                    <a:pt x="0" y="13"/>
                  </a:cubicBezTo>
                  <a:cubicBezTo>
                    <a:pt x="2" y="0"/>
                    <a:pt x="21" y="4"/>
                    <a:pt x="27" y="3"/>
                  </a:cubicBezTo>
                  <a:cubicBezTo>
                    <a:pt x="47" y="0"/>
                    <a:pt x="88" y="10"/>
                    <a:pt x="1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9">
              <a:extLst>
                <a:ext uri="{FF2B5EF4-FFF2-40B4-BE49-F238E27FC236}">
                  <a16:creationId xmlns="" xmlns:a16="http://schemas.microsoft.com/office/drawing/2014/main" id="{FBCF59C6-4A08-734D-ADFF-FDCA29DD6DC3}"/>
                </a:ext>
              </a:extLst>
            </p:cNvPr>
            <p:cNvSpPr>
              <a:spLocks/>
            </p:cNvSpPr>
            <p:nvPr/>
          </p:nvSpPr>
          <p:spPr bwMode="auto">
            <a:xfrm>
              <a:off x="3707" y="1567"/>
              <a:ext cx="291" cy="78"/>
            </a:xfrm>
            <a:custGeom>
              <a:avLst/>
              <a:gdLst>
                <a:gd name="T0" fmla="*/ 115 w 123"/>
                <a:gd name="T1" fmla="*/ 13 h 33"/>
                <a:gd name="T2" fmla="*/ 117 w 123"/>
                <a:gd name="T3" fmla="*/ 33 h 33"/>
                <a:gd name="T4" fmla="*/ 44 w 123"/>
                <a:gd name="T5" fmla="*/ 21 h 33"/>
                <a:gd name="T6" fmla="*/ 0 w 123"/>
                <a:gd name="T7" fmla="*/ 15 h 33"/>
                <a:gd name="T8" fmla="*/ 115 w 123"/>
                <a:gd name="T9" fmla="*/ 13 h 33"/>
              </a:gdLst>
              <a:ahLst/>
              <a:cxnLst>
                <a:cxn ang="0">
                  <a:pos x="T0" y="T1"/>
                </a:cxn>
                <a:cxn ang="0">
                  <a:pos x="T2" y="T3"/>
                </a:cxn>
                <a:cxn ang="0">
                  <a:pos x="T4" y="T5"/>
                </a:cxn>
                <a:cxn ang="0">
                  <a:pos x="T6" y="T7"/>
                </a:cxn>
                <a:cxn ang="0">
                  <a:pos x="T8" y="T9"/>
                </a:cxn>
              </a:cxnLst>
              <a:rect l="0" t="0" r="r" b="b"/>
              <a:pathLst>
                <a:path w="123" h="33">
                  <a:moveTo>
                    <a:pt x="115" y="13"/>
                  </a:moveTo>
                  <a:cubicBezTo>
                    <a:pt x="123" y="18"/>
                    <a:pt x="118" y="30"/>
                    <a:pt x="117" y="33"/>
                  </a:cubicBezTo>
                  <a:cubicBezTo>
                    <a:pt x="93" y="32"/>
                    <a:pt x="70" y="23"/>
                    <a:pt x="44" y="21"/>
                  </a:cubicBezTo>
                  <a:cubicBezTo>
                    <a:pt x="29" y="20"/>
                    <a:pt x="1" y="31"/>
                    <a:pt x="0" y="15"/>
                  </a:cubicBezTo>
                  <a:cubicBezTo>
                    <a:pt x="33" y="0"/>
                    <a:pt x="70" y="20"/>
                    <a:pt x="115"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10">
              <a:extLst>
                <a:ext uri="{FF2B5EF4-FFF2-40B4-BE49-F238E27FC236}">
                  <a16:creationId xmlns="" xmlns:a16="http://schemas.microsoft.com/office/drawing/2014/main" id="{348A2A93-E4F2-3A4D-A285-C654E5329CDE}"/>
                </a:ext>
              </a:extLst>
            </p:cNvPr>
            <p:cNvSpPr>
              <a:spLocks/>
            </p:cNvSpPr>
            <p:nvPr/>
          </p:nvSpPr>
          <p:spPr bwMode="auto">
            <a:xfrm>
              <a:off x="3703" y="2242"/>
              <a:ext cx="304" cy="81"/>
            </a:xfrm>
            <a:custGeom>
              <a:avLst/>
              <a:gdLst>
                <a:gd name="T0" fmla="*/ 120 w 129"/>
                <a:gd name="T1" fmla="*/ 14 h 34"/>
                <a:gd name="T2" fmla="*/ 114 w 129"/>
                <a:gd name="T3" fmla="*/ 34 h 34"/>
                <a:gd name="T4" fmla="*/ 103 w 129"/>
                <a:gd name="T5" fmla="*/ 29 h 34"/>
                <a:gd name="T6" fmla="*/ 0 w 129"/>
                <a:gd name="T7" fmla="*/ 22 h 34"/>
                <a:gd name="T8" fmla="*/ 65 w 129"/>
                <a:gd name="T9" fmla="*/ 14 h 34"/>
                <a:gd name="T10" fmla="*/ 120 w 129"/>
                <a:gd name="T11" fmla="*/ 14 h 34"/>
              </a:gdLst>
              <a:ahLst/>
              <a:cxnLst>
                <a:cxn ang="0">
                  <a:pos x="T0" y="T1"/>
                </a:cxn>
                <a:cxn ang="0">
                  <a:pos x="T2" y="T3"/>
                </a:cxn>
                <a:cxn ang="0">
                  <a:pos x="T4" y="T5"/>
                </a:cxn>
                <a:cxn ang="0">
                  <a:pos x="T6" y="T7"/>
                </a:cxn>
                <a:cxn ang="0">
                  <a:pos x="T8" y="T9"/>
                </a:cxn>
                <a:cxn ang="0">
                  <a:pos x="T10" y="T11"/>
                </a:cxn>
              </a:cxnLst>
              <a:rect l="0" t="0" r="r" b="b"/>
              <a:pathLst>
                <a:path w="129" h="34">
                  <a:moveTo>
                    <a:pt x="120" y="14"/>
                  </a:moveTo>
                  <a:cubicBezTo>
                    <a:pt x="127" y="19"/>
                    <a:pt x="129" y="32"/>
                    <a:pt x="114" y="34"/>
                  </a:cubicBezTo>
                  <a:cubicBezTo>
                    <a:pt x="111" y="34"/>
                    <a:pt x="107" y="30"/>
                    <a:pt x="103" y="29"/>
                  </a:cubicBezTo>
                  <a:cubicBezTo>
                    <a:pt x="75" y="22"/>
                    <a:pt x="26" y="27"/>
                    <a:pt x="0" y="22"/>
                  </a:cubicBezTo>
                  <a:cubicBezTo>
                    <a:pt x="13" y="0"/>
                    <a:pt x="51" y="14"/>
                    <a:pt x="65" y="14"/>
                  </a:cubicBezTo>
                  <a:cubicBezTo>
                    <a:pt x="93" y="13"/>
                    <a:pt x="98" y="19"/>
                    <a:pt x="12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11">
              <a:extLst>
                <a:ext uri="{FF2B5EF4-FFF2-40B4-BE49-F238E27FC236}">
                  <a16:creationId xmlns="" xmlns:a16="http://schemas.microsoft.com/office/drawing/2014/main" id="{E1AD61FF-9FC0-BE47-84B8-90EEB38B2246}"/>
                </a:ext>
              </a:extLst>
            </p:cNvPr>
            <p:cNvSpPr>
              <a:spLocks/>
            </p:cNvSpPr>
            <p:nvPr/>
          </p:nvSpPr>
          <p:spPr bwMode="auto">
            <a:xfrm>
              <a:off x="3689" y="2339"/>
              <a:ext cx="323" cy="95"/>
            </a:xfrm>
            <a:custGeom>
              <a:avLst/>
              <a:gdLst>
                <a:gd name="T0" fmla="*/ 128 w 137"/>
                <a:gd name="T1" fmla="*/ 9 h 40"/>
                <a:gd name="T2" fmla="*/ 137 w 137"/>
                <a:gd name="T3" fmla="*/ 23 h 40"/>
                <a:gd name="T4" fmla="*/ 103 w 137"/>
                <a:gd name="T5" fmla="*/ 31 h 40"/>
                <a:gd name="T6" fmla="*/ 25 w 137"/>
                <a:gd name="T7" fmla="*/ 23 h 40"/>
                <a:gd name="T8" fmla="*/ 0 w 137"/>
                <a:gd name="T9" fmla="*/ 15 h 40"/>
                <a:gd name="T10" fmla="*/ 128 w 137"/>
                <a:gd name="T11" fmla="*/ 9 h 40"/>
              </a:gdLst>
              <a:ahLst/>
              <a:cxnLst>
                <a:cxn ang="0">
                  <a:pos x="T0" y="T1"/>
                </a:cxn>
                <a:cxn ang="0">
                  <a:pos x="T2" y="T3"/>
                </a:cxn>
                <a:cxn ang="0">
                  <a:pos x="T4" y="T5"/>
                </a:cxn>
                <a:cxn ang="0">
                  <a:pos x="T6" y="T7"/>
                </a:cxn>
                <a:cxn ang="0">
                  <a:pos x="T8" y="T9"/>
                </a:cxn>
                <a:cxn ang="0">
                  <a:pos x="T10" y="T11"/>
                </a:cxn>
              </a:cxnLst>
              <a:rect l="0" t="0" r="r" b="b"/>
              <a:pathLst>
                <a:path w="137" h="40">
                  <a:moveTo>
                    <a:pt x="128" y="9"/>
                  </a:moveTo>
                  <a:cubicBezTo>
                    <a:pt x="132" y="13"/>
                    <a:pt x="134" y="18"/>
                    <a:pt x="137" y="23"/>
                  </a:cubicBezTo>
                  <a:cubicBezTo>
                    <a:pt x="132" y="40"/>
                    <a:pt x="121" y="32"/>
                    <a:pt x="103" y="31"/>
                  </a:cubicBezTo>
                  <a:cubicBezTo>
                    <a:pt x="84" y="29"/>
                    <a:pt x="51" y="25"/>
                    <a:pt x="25" y="23"/>
                  </a:cubicBezTo>
                  <a:cubicBezTo>
                    <a:pt x="16" y="22"/>
                    <a:pt x="2" y="27"/>
                    <a:pt x="0" y="15"/>
                  </a:cubicBezTo>
                  <a:cubicBezTo>
                    <a:pt x="32" y="0"/>
                    <a:pt x="88" y="29"/>
                    <a:pt x="1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12">
              <a:extLst>
                <a:ext uri="{FF2B5EF4-FFF2-40B4-BE49-F238E27FC236}">
                  <a16:creationId xmlns="" xmlns:a16="http://schemas.microsoft.com/office/drawing/2014/main" id="{2E436D3F-D394-6A4F-B9C7-5008A380E3BE}"/>
                </a:ext>
              </a:extLst>
            </p:cNvPr>
            <p:cNvSpPr>
              <a:spLocks noEditPoints="1"/>
            </p:cNvSpPr>
            <p:nvPr/>
          </p:nvSpPr>
          <p:spPr bwMode="auto">
            <a:xfrm>
              <a:off x="750" y="497"/>
              <a:ext cx="4254" cy="2225"/>
            </a:xfrm>
            <a:custGeom>
              <a:avLst/>
              <a:gdLst>
                <a:gd name="T0" fmla="*/ 603 w 1801"/>
                <a:gd name="T1" fmla="*/ 98 h 942"/>
                <a:gd name="T2" fmla="*/ 1024 w 1801"/>
                <a:gd name="T3" fmla="*/ 159 h 942"/>
                <a:gd name="T4" fmla="*/ 1393 w 1801"/>
                <a:gd name="T5" fmla="*/ 98 h 942"/>
                <a:gd name="T6" fmla="*/ 1764 w 1801"/>
                <a:gd name="T7" fmla="*/ 758 h 942"/>
                <a:gd name="T8" fmla="*/ 1516 w 1801"/>
                <a:gd name="T9" fmla="*/ 879 h 942"/>
                <a:gd name="T10" fmla="*/ 1235 w 1801"/>
                <a:gd name="T11" fmla="*/ 935 h 942"/>
                <a:gd name="T12" fmla="*/ 912 w 1801"/>
                <a:gd name="T13" fmla="*/ 903 h 942"/>
                <a:gd name="T14" fmla="*/ 591 w 1801"/>
                <a:gd name="T15" fmla="*/ 883 h 942"/>
                <a:gd name="T16" fmla="*/ 229 w 1801"/>
                <a:gd name="T17" fmla="*/ 885 h 942"/>
                <a:gd name="T18" fmla="*/ 274 w 1801"/>
                <a:gd name="T19" fmla="*/ 244 h 942"/>
                <a:gd name="T20" fmla="*/ 1390 w 1801"/>
                <a:gd name="T21" fmla="*/ 692 h 942"/>
                <a:gd name="T22" fmla="*/ 1203 w 1801"/>
                <a:gd name="T23" fmla="*/ 54 h 942"/>
                <a:gd name="T24" fmla="*/ 1297 w 1801"/>
                <a:gd name="T25" fmla="*/ 929 h 942"/>
                <a:gd name="T26" fmla="*/ 1182 w 1801"/>
                <a:gd name="T27" fmla="*/ 883 h 942"/>
                <a:gd name="T28" fmla="*/ 1187 w 1801"/>
                <a:gd name="T29" fmla="*/ 59 h 942"/>
                <a:gd name="T30" fmla="*/ 705 w 1801"/>
                <a:gd name="T31" fmla="*/ 103 h 942"/>
                <a:gd name="T32" fmla="*/ 515 w 1801"/>
                <a:gd name="T33" fmla="*/ 256 h 942"/>
                <a:gd name="T34" fmla="*/ 589 w 1801"/>
                <a:gd name="T35" fmla="*/ 868 h 942"/>
                <a:gd name="T36" fmla="*/ 585 w 1801"/>
                <a:gd name="T37" fmla="*/ 127 h 942"/>
                <a:gd name="T38" fmla="*/ 1029 w 1801"/>
                <a:gd name="T39" fmla="*/ 297 h 942"/>
                <a:gd name="T40" fmla="*/ 809 w 1801"/>
                <a:gd name="T41" fmla="*/ 178 h 942"/>
                <a:gd name="T42" fmla="*/ 820 w 1801"/>
                <a:gd name="T43" fmla="*/ 744 h 942"/>
                <a:gd name="T44" fmla="*/ 603 w 1801"/>
                <a:gd name="T45" fmla="*/ 203 h 942"/>
                <a:gd name="T46" fmla="*/ 274 w 1801"/>
                <a:gd name="T47" fmla="*/ 260 h 942"/>
                <a:gd name="T48" fmla="*/ 83 w 1801"/>
                <a:gd name="T49" fmla="*/ 803 h 942"/>
                <a:gd name="T50" fmla="*/ 395 w 1801"/>
                <a:gd name="T51" fmla="*/ 233 h 942"/>
                <a:gd name="T52" fmla="*/ 1164 w 1801"/>
                <a:gd name="T53" fmla="*/ 268 h 942"/>
                <a:gd name="T54" fmla="*/ 1165 w 1801"/>
                <a:gd name="T55" fmla="*/ 891 h 942"/>
                <a:gd name="T56" fmla="*/ 363 w 1801"/>
                <a:gd name="T57" fmla="*/ 448 h 942"/>
                <a:gd name="T58" fmla="*/ 433 w 1801"/>
                <a:gd name="T59" fmla="*/ 301 h 942"/>
                <a:gd name="T60" fmla="*/ 380 w 1801"/>
                <a:gd name="T61" fmla="*/ 389 h 942"/>
                <a:gd name="T62" fmla="*/ 332 w 1801"/>
                <a:gd name="T63" fmla="*/ 489 h 942"/>
                <a:gd name="T64" fmla="*/ 241 w 1801"/>
                <a:gd name="T65" fmla="*/ 695 h 942"/>
                <a:gd name="T66" fmla="*/ 266 w 1801"/>
                <a:gd name="T67" fmla="*/ 688 h 942"/>
                <a:gd name="T68" fmla="*/ 601 w 1801"/>
                <a:gd name="T69" fmla="*/ 266 h 942"/>
                <a:gd name="T70" fmla="*/ 806 w 1801"/>
                <a:gd name="T71" fmla="*/ 576 h 942"/>
                <a:gd name="T72" fmla="*/ 1043 w 1801"/>
                <a:gd name="T73" fmla="*/ 868 h 942"/>
                <a:gd name="T74" fmla="*/ 1467 w 1801"/>
                <a:gd name="T75" fmla="*/ 397 h 942"/>
                <a:gd name="T76" fmla="*/ 1405 w 1801"/>
                <a:gd name="T77" fmla="*/ 329 h 942"/>
                <a:gd name="T78" fmla="*/ 403 w 1801"/>
                <a:gd name="T79" fmla="*/ 300 h 942"/>
                <a:gd name="T80" fmla="*/ 447 w 1801"/>
                <a:gd name="T81" fmla="*/ 319 h 942"/>
                <a:gd name="T82" fmla="*/ 567 w 1801"/>
                <a:gd name="T83" fmla="*/ 876 h 942"/>
                <a:gd name="T84" fmla="*/ 492 w 1801"/>
                <a:gd name="T85" fmla="*/ 333 h 942"/>
                <a:gd name="T86" fmla="*/ 1393 w 1801"/>
                <a:gd name="T87" fmla="*/ 538 h 942"/>
                <a:gd name="T88" fmla="*/ 1610 w 1801"/>
                <a:gd name="T89" fmla="*/ 888 h 942"/>
                <a:gd name="T90" fmla="*/ 1393 w 1801"/>
                <a:gd name="T91" fmla="*/ 380 h 942"/>
                <a:gd name="T92" fmla="*/ 1579 w 1801"/>
                <a:gd name="T93" fmla="*/ 410 h 942"/>
                <a:gd name="T94" fmla="*/ 1464 w 1801"/>
                <a:gd name="T95" fmla="*/ 503 h 942"/>
                <a:gd name="T96" fmla="*/ 336 w 1801"/>
                <a:gd name="T97" fmla="*/ 548 h 942"/>
                <a:gd name="T98" fmla="*/ 377 w 1801"/>
                <a:gd name="T99" fmla="*/ 645 h 942"/>
                <a:gd name="T100" fmla="*/ 1473 w 1801"/>
                <a:gd name="T101" fmla="*/ 523 h 942"/>
                <a:gd name="T102" fmla="*/ 274 w 1801"/>
                <a:gd name="T103" fmla="*/ 585 h 942"/>
                <a:gd name="T104" fmla="*/ 351 w 1801"/>
                <a:gd name="T105" fmla="*/ 620 h 942"/>
                <a:gd name="T106" fmla="*/ 1702 w 1801"/>
                <a:gd name="T107" fmla="*/ 657 h 942"/>
                <a:gd name="T108" fmla="*/ 198 w 1801"/>
                <a:gd name="T109" fmla="*/ 736 h 942"/>
                <a:gd name="T110" fmla="*/ 1746 w 1801"/>
                <a:gd name="T111" fmla="*/ 801 h 942"/>
                <a:gd name="T112" fmla="*/ 805 w 1801"/>
                <a:gd name="T113" fmla="*/ 818 h 942"/>
                <a:gd name="T114" fmla="*/ 179 w 1801"/>
                <a:gd name="T115" fmla="*/ 783 h 942"/>
                <a:gd name="T116" fmla="*/ 1784 w 1801"/>
                <a:gd name="T117" fmla="*/ 850 h 942"/>
                <a:gd name="T118" fmla="*/ 606 w 1801"/>
                <a:gd name="T119" fmla="*/ 873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1" h="942">
                  <a:moveTo>
                    <a:pt x="418" y="203"/>
                  </a:moveTo>
                  <a:cubicBezTo>
                    <a:pt x="424" y="202"/>
                    <a:pt x="431" y="207"/>
                    <a:pt x="439" y="209"/>
                  </a:cubicBezTo>
                  <a:cubicBezTo>
                    <a:pt x="446" y="193"/>
                    <a:pt x="437" y="167"/>
                    <a:pt x="448" y="154"/>
                  </a:cubicBezTo>
                  <a:cubicBezTo>
                    <a:pt x="483" y="148"/>
                    <a:pt x="521" y="145"/>
                    <a:pt x="559" y="125"/>
                  </a:cubicBezTo>
                  <a:cubicBezTo>
                    <a:pt x="570" y="120"/>
                    <a:pt x="582" y="114"/>
                    <a:pt x="586" y="109"/>
                  </a:cubicBezTo>
                  <a:cubicBezTo>
                    <a:pt x="592" y="108"/>
                    <a:pt x="591" y="104"/>
                    <a:pt x="595" y="109"/>
                  </a:cubicBezTo>
                  <a:cubicBezTo>
                    <a:pt x="598" y="105"/>
                    <a:pt x="601" y="103"/>
                    <a:pt x="603" y="98"/>
                  </a:cubicBezTo>
                  <a:cubicBezTo>
                    <a:pt x="632" y="93"/>
                    <a:pt x="665" y="90"/>
                    <a:pt x="691" y="89"/>
                  </a:cubicBezTo>
                  <a:cubicBezTo>
                    <a:pt x="715" y="89"/>
                    <a:pt x="740" y="91"/>
                    <a:pt x="762" y="98"/>
                  </a:cubicBezTo>
                  <a:cubicBezTo>
                    <a:pt x="775" y="102"/>
                    <a:pt x="791" y="104"/>
                    <a:pt x="803" y="119"/>
                  </a:cubicBezTo>
                  <a:cubicBezTo>
                    <a:pt x="807" y="131"/>
                    <a:pt x="808" y="136"/>
                    <a:pt x="808" y="144"/>
                  </a:cubicBezTo>
                  <a:cubicBezTo>
                    <a:pt x="816" y="144"/>
                    <a:pt x="827" y="139"/>
                    <a:pt x="841" y="138"/>
                  </a:cubicBezTo>
                  <a:cubicBezTo>
                    <a:pt x="864" y="136"/>
                    <a:pt x="896" y="145"/>
                    <a:pt x="926" y="148"/>
                  </a:cubicBezTo>
                  <a:cubicBezTo>
                    <a:pt x="956" y="151"/>
                    <a:pt x="1002" y="136"/>
                    <a:pt x="1024" y="159"/>
                  </a:cubicBezTo>
                  <a:cubicBezTo>
                    <a:pt x="1034" y="169"/>
                    <a:pt x="1041" y="195"/>
                    <a:pt x="1044" y="215"/>
                  </a:cubicBezTo>
                  <a:cubicBezTo>
                    <a:pt x="1046" y="227"/>
                    <a:pt x="1045" y="238"/>
                    <a:pt x="1043" y="248"/>
                  </a:cubicBezTo>
                  <a:cubicBezTo>
                    <a:pt x="1056" y="248"/>
                    <a:pt x="1067" y="236"/>
                    <a:pt x="1081" y="238"/>
                  </a:cubicBezTo>
                  <a:cubicBezTo>
                    <a:pt x="1091" y="180"/>
                    <a:pt x="1074" y="116"/>
                    <a:pt x="1088" y="77"/>
                  </a:cubicBezTo>
                  <a:cubicBezTo>
                    <a:pt x="1125" y="70"/>
                    <a:pt x="1164" y="53"/>
                    <a:pt x="1200" y="37"/>
                  </a:cubicBezTo>
                  <a:cubicBezTo>
                    <a:pt x="1246" y="0"/>
                    <a:pt x="1316" y="6"/>
                    <a:pt x="1369" y="19"/>
                  </a:cubicBezTo>
                  <a:cubicBezTo>
                    <a:pt x="1396" y="33"/>
                    <a:pt x="1390" y="63"/>
                    <a:pt x="1393" y="98"/>
                  </a:cubicBezTo>
                  <a:cubicBezTo>
                    <a:pt x="1398" y="164"/>
                    <a:pt x="1399" y="245"/>
                    <a:pt x="1394" y="307"/>
                  </a:cubicBezTo>
                  <a:cubicBezTo>
                    <a:pt x="1426" y="281"/>
                    <a:pt x="1479" y="261"/>
                    <a:pt x="1529" y="272"/>
                  </a:cubicBezTo>
                  <a:cubicBezTo>
                    <a:pt x="1541" y="292"/>
                    <a:pt x="1549" y="314"/>
                    <a:pt x="1560" y="335"/>
                  </a:cubicBezTo>
                  <a:cubicBezTo>
                    <a:pt x="1565" y="346"/>
                    <a:pt x="1568" y="357"/>
                    <a:pt x="1573" y="369"/>
                  </a:cubicBezTo>
                  <a:cubicBezTo>
                    <a:pt x="1592" y="419"/>
                    <a:pt x="1626" y="465"/>
                    <a:pt x="1649" y="518"/>
                  </a:cubicBezTo>
                  <a:cubicBezTo>
                    <a:pt x="1654" y="530"/>
                    <a:pt x="1663" y="542"/>
                    <a:pt x="1669" y="554"/>
                  </a:cubicBezTo>
                  <a:cubicBezTo>
                    <a:pt x="1700" y="621"/>
                    <a:pt x="1729" y="692"/>
                    <a:pt x="1764" y="758"/>
                  </a:cubicBezTo>
                  <a:cubicBezTo>
                    <a:pt x="1767" y="762"/>
                    <a:pt x="1769" y="767"/>
                    <a:pt x="1775" y="770"/>
                  </a:cubicBezTo>
                  <a:cubicBezTo>
                    <a:pt x="1776" y="774"/>
                    <a:pt x="1773" y="775"/>
                    <a:pt x="1773" y="779"/>
                  </a:cubicBezTo>
                  <a:cubicBezTo>
                    <a:pt x="1785" y="793"/>
                    <a:pt x="1789" y="814"/>
                    <a:pt x="1801" y="827"/>
                  </a:cubicBezTo>
                  <a:cubicBezTo>
                    <a:pt x="1800" y="866"/>
                    <a:pt x="1762" y="912"/>
                    <a:pt x="1723" y="918"/>
                  </a:cubicBezTo>
                  <a:cubicBezTo>
                    <a:pt x="1690" y="924"/>
                    <a:pt x="1662" y="922"/>
                    <a:pt x="1635" y="912"/>
                  </a:cubicBezTo>
                  <a:cubicBezTo>
                    <a:pt x="1623" y="908"/>
                    <a:pt x="1611" y="902"/>
                    <a:pt x="1596" y="905"/>
                  </a:cubicBezTo>
                  <a:cubicBezTo>
                    <a:pt x="1572" y="895"/>
                    <a:pt x="1543" y="889"/>
                    <a:pt x="1516" y="879"/>
                  </a:cubicBezTo>
                  <a:cubicBezTo>
                    <a:pt x="1503" y="874"/>
                    <a:pt x="1486" y="868"/>
                    <a:pt x="1481" y="862"/>
                  </a:cubicBezTo>
                  <a:cubicBezTo>
                    <a:pt x="1473" y="854"/>
                    <a:pt x="1469" y="831"/>
                    <a:pt x="1463" y="817"/>
                  </a:cubicBezTo>
                  <a:cubicBezTo>
                    <a:pt x="1457" y="804"/>
                    <a:pt x="1447" y="790"/>
                    <a:pt x="1441" y="774"/>
                  </a:cubicBezTo>
                  <a:cubicBezTo>
                    <a:pt x="1429" y="743"/>
                    <a:pt x="1418" y="721"/>
                    <a:pt x="1403" y="692"/>
                  </a:cubicBezTo>
                  <a:cubicBezTo>
                    <a:pt x="1401" y="739"/>
                    <a:pt x="1402" y="819"/>
                    <a:pt x="1403" y="882"/>
                  </a:cubicBezTo>
                  <a:cubicBezTo>
                    <a:pt x="1404" y="933"/>
                    <a:pt x="1345" y="939"/>
                    <a:pt x="1299" y="941"/>
                  </a:cubicBezTo>
                  <a:cubicBezTo>
                    <a:pt x="1277" y="942"/>
                    <a:pt x="1258" y="936"/>
                    <a:pt x="1235" y="935"/>
                  </a:cubicBezTo>
                  <a:cubicBezTo>
                    <a:pt x="1221" y="922"/>
                    <a:pt x="1193" y="899"/>
                    <a:pt x="1171" y="902"/>
                  </a:cubicBezTo>
                  <a:cubicBezTo>
                    <a:pt x="1161" y="903"/>
                    <a:pt x="1155" y="913"/>
                    <a:pt x="1144" y="915"/>
                  </a:cubicBezTo>
                  <a:cubicBezTo>
                    <a:pt x="1119" y="917"/>
                    <a:pt x="1095" y="920"/>
                    <a:pt x="1081" y="900"/>
                  </a:cubicBezTo>
                  <a:cubicBezTo>
                    <a:pt x="1067" y="900"/>
                    <a:pt x="1051" y="890"/>
                    <a:pt x="1041" y="882"/>
                  </a:cubicBezTo>
                  <a:cubicBezTo>
                    <a:pt x="1030" y="880"/>
                    <a:pt x="1023" y="893"/>
                    <a:pt x="1017" y="897"/>
                  </a:cubicBezTo>
                  <a:cubicBezTo>
                    <a:pt x="1000" y="906"/>
                    <a:pt x="977" y="904"/>
                    <a:pt x="956" y="905"/>
                  </a:cubicBezTo>
                  <a:cubicBezTo>
                    <a:pt x="942" y="905"/>
                    <a:pt x="927" y="904"/>
                    <a:pt x="912" y="903"/>
                  </a:cubicBezTo>
                  <a:cubicBezTo>
                    <a:pt x="891" y="901"/>
                    <a:pt x="872" y="892"/>
                    <a:pt x="850" y="899"/>
                  </a:cubicBezTo>
                  <a:cubicBezTo>
                    <a:pt x="834" y="893"/>
                    <a:pt x="822" y="892"/>
                    <a:pt x="809" y="885"/>
                  </a:cubicBezTo>
                  <a:cubicBezTo>
                    <a:pt x="796" y="905"/>
                    <a:pt x="740" y="906"/>
                    <a:pt x="726" y="902"/>
                  </a:cubicBezTo>
                  <a:cubicBezTo>
                    <a:pt x="721" y="901"/>
                    <a:pt x="730" y="906"/>
                    <a:pt x="724" y="906"/>
                  </a:cubicBezTo>
                  <a:cubicBezTo>
                    <a:pt x="704" y="899"/>
                    <a:pt x="641" y="896"/>
                    <a:pt x="606" y="886"/>
                  </a:cubicBezTo>
                  <a:cubicBezTo>
                    <a:pt x="600" y="888"/>
                    <a:pt x="602" y="901"/>
                    <a:pt x="597" y="899"/>
                  </a:cubicBezTo>
                  <a:cubicBezTo>
                    <a:pt x="590" y="898"/>
                    <a:pt x="591" y="890"/>
                    <a:pt x="591" y="883"/>
                  </a:cubicBezTo>
                  <a:cubicBezTo>
                    <a:pt x="588" y="891"/>
                    <a:pt x="577" y="897"/>
                    <a:pt x="574" y="900"/>
                  </a:cubicBezTo>
                  <a:cubicBezTo>
                    <a:pt x="541" y="895"/>
                    <a:pt x="496" y="909"/>
                    <a:pt x="456" y="894"/>
                  </a:cubicBezTo>
                  <a:cubicBezTo>
                    <a:pt x="428" y="866"/>
                    <a:pt x="399" y="840"/>
                    <a:pt x="360" y="823"/>
                  </a:cubicBezTo>
                  <a:cubicBezTo>
                    <a:pt x="367" y="754"/>
                    <a:pt x="366" y="687"/>
                    <a:pt x="370" y="612"/>
                  </a:cubicBezTo>
                  <a:cubicBezTo>
                    <a:pt x="344" y="672"/>
                    <a:pt x="320" y="731"/>
                    <a:pt x="294" y="786"/>
                  </a:cubicBezTo>
                  <a:cubicBezTo>
                    <a:pt x="280" y="816"/>
                    <a:pt x="271" y="848"/>
                    <a:pt x="256" y="876"/>
                  </a:cubicBezTo>
                  <a:cubicBezTo>
                    <a:pt x="247" y="885"/>
                    <a:pt x="237" y="877"/>
                    <a:pt x="229" y="885"/>
                  </a:cubicBezTo>
                  <a:cubicBezTo>
                    <a:pt x="201" y="876"/>
                    <a:pt x="167" y="870"/>
                    <a:pt x="151" y="845"/>
                  </a:cubicBezTo>
                  <a:cubicBezTo>
                    <a:pt x="102" y="822"/>
                    <a:pt x="52" y="805"/>
                    <a:pt x="3" y="788"/>
                  </a:cubicBezTo>
                  <a:cubicBezTo>
                    <a:pt x="0" y="782"/>
                    <a:pt x="5" y="770"/>
                    <a:pt x="4" y="771"/>
                  </a:cubicBezTo>
                  <a:cubicBezTo>
                    <a:pt x="40" y="694"/>
                    <a:pt x="81" y="620"/>
                    <a:pt x="119" y="545"/>
                  </a:cubicBezTo>
                  <a:cubicBezTo>
                    <a:pt x="120" y="512"/>
                    <a:pt x="140" y="493"/>
                    <a:pt x="151" y="465"/>
                  </a:cubicBezTo>
                  <a:cubicBezTo>
                    <a:pt x="172" y="417"/>
                    <a:pt x="196" y="378"/>
                    <a:pt x="219" y="329"/>
                  </a:cubicBezTo>
                  <a:cubicBezTo>
                    <a:pt x="229" y="308"/>
                    <a:pt x="254" y="256"/>
                    <a:pt x="274" y="244"/>
                  </a:cubicBezTo>
                  <a:cubicBezTo>
                    <a:pt x="287" y="235"/>
                    <a:pt x="312" y="231"/>
                    <a:pt x="330" y="228"/>
                  </a:cubicBezTo>
                  <a:cubicBezTo>
                    <a:pt x="341" y="227"/>
                    <a:pt x="348" y="223"/>
                    <a:pt x="357" y="221"/>
                  </a:cubicBezTo>
                  <a:cubicBezTo>
                    <a:pt x="379" y="215"/>
                    <a:pt x="403" y="218"/>
                    <a:pt x="418" y="203"/>
                  </a:cubicBezTo>
                  <a:close/>
                  <a:moveTo>
                    <a:pt x="1297" y="929"/>
                  </a:moveTo>
                  <a:cubicBezTo>
                    <a:pt x="1327" y="927"/>
                    <a:pt x="1379" y="920"/>
                    <a:pt x="1388" y="899"/>
                  </a:cubicBezTo>
                  <a:cubicBezTo>
                    <a:pt x="1392" y="889"/>
                    <a:pt x="1389" y="861"/>
                    <a:pt x="1390" y="845"/>
                  </a:cubicBezTo>
                  <a:cubicBezTo>
                    <a:pt x="1392" y="802"/>
                    <a:pt x="1391" y="739"/>
                    <a:pt x="1390" y="692"/>
                  </a:cubicBezTo>
                  <a:cubicBezTo>
                    <a:pt x="1389" y="667"/>
                    <a:pt x="1384" y="635"/>
                    <a:pt x="1384" y="601"/>
                  </a:cubicBezTo>
                  <a:cubicBezTo>
                    <a:pt x="1383" y="539"/>
                    <a:pt x="1378" y="485"/>
                    <a:pt x="1381" y="418"/>
                  </a:cubicBezTo>
                  <a:cubicBezTo>
                    <a:pt x="1385" y="279"/>
                    <a:pt x="1390" y="165"/>
                    <a:pt x="1379" y="53"/>
                  </a:cubicBezTo>
                  <a:cubicBezTo>
                    <a:pt x="1371" y="52"/>
                    <a:pt x="1375" y="43"/>
                    <a:pt x="1373" y="41"/>
                  </a:cubicBezTo>
                  <a:cubicBezTo>
                    <a:pt x="1353" y="27"/>
                    <a:pt x="1334" y="28"/>
                    <a:pt x="1309" y="24"/>
                  </a:cubicBezTo>
                  <a:cubicBezTo>
                    <a:pt x="1295" y="21"/>
                    <a:pt x="1278" y="19"/>
                    <a:pt x="1269" y="21"/>
                  </a:cubicBezTo>
                  <a:cubicBezTo>
                    <a:pt x="1246" y="24"/>
                    <a:pt x="1212" y="33"/>
                    <a:pt x="1203" y="54"/>
                  </a:cubicBezTo>
                  <a:cubicBezTo>
                    <a:pt x="1195" y="76"/>
                    <a:pt x="1203" y="142"/>
                    <a:pt x="1205" y="165"/>
                  </a:cubicBezTo>
                  <a:cubicBezTo>
                    <a:pt x="1207" y="200"/>
                    <a:pt x="1207" y="233"/>
                    <a:pt x="1211" y="271"/>
                  </a:cubicBezTo>
                  <a:cubicBezTo>
                    <a:pt x="1215" y="316"/>
                    <a:pt x="1224" y="363"/>
                    <a:pt x="1225" y="415"/>
                  </a:cubicBezTo>
                  <a:cubicBezTo>
                    <a:pt x="1225" y="495"/>
                    <a:pt x="1231" y="588"/>
                    <a:pt x="1225" y="670"/>
                  </a:cubicBezTo>
                  <a:cubicBezTo>
                    <a:pt x="1223" y="685"/>
                    <a:pt x="1226" y="700"/>
                    <a:pt x="1226" y="717"/>
                  </a:cubicBezTo>
                  <a:cubicBezTo>
                    <a:pt x="1226" y="782"/>
                    <a:pt x="1220" y="846"/>
                    <a:pt x="1217" y="906"/>
                  </a:cubicBezTo>
                  <a:cubicBezTo>
                    <a:pt x="1236" y="921"/>
                    <a:pt x="1265" y="931"/>
                    <a:pt x="1297" y="929"/>
                  </a:cubicBezTo>
                  <a:close/>
                  <a:moveTo>
                    <a:pt x="1096" y="98"/>
                  </a:moveTo>
                  <a:cubicBezTo>
                    <a:pt x="1095" y="145"/>
                    <a:pt x="1097" y="205"/>
                    <a:pt x="1096" y="236"/>
                  </a:cubicBezTo>
                  <a:cubicBezTo>
                    <a:pt x="1118" y="243"/>
                    <a:pt x="1147" y="246"/>
                    <a:pt x="1171" y="250"/>
                  </a:cubicBezTo>
                  <a:cubicBezTo>
                    <a:pt x="1172" y="255"/>
                    <a:pt x="1176" y="257"/>
                    <a:pt x="1178" y="260"/>
                  </a:cubicBezTo>
                  <a:cubicBezTo>
                    <a:pt x="1184" y="288"/>
                    <a:pt x="1181" y="323"/>
                    <a:pt x="1181" y="356"/>
                  </a:cubicBezTo>
                  <a:cubicBezTo>
                    <a:pt x="1180" y="446"/>
                    <a:pt x="1189" y="547"/>
                    <a:pt x="1185" y="644"/>
                  </a:cubicBezTo>
                  <a:cubicBezTo>
                    <a:pt x="1182" y="719"/>
                    <a:pt x="1184" y="792"/>
                    <a:pt x="1182" y="883"/>
                  </a:cubicBezTo>
                  <a:cubicBezTo>
                    <a:pt x="1190" y="886"/>
                    <a:pt x="1190" y="895"/>
                    <a:pt x="1203" y="895"/>
                  </a:cubicBezTo>
                  <a:cubicBezTo>
                    <a:pt x="1218" y="796"/>
                    <a:pt x="1211" y="701"/>
                    <a:pt x="1211" y="580"/>
                  </a:cubicBezTo>
                  <a:cubicBezTo>
                    <a:pt x="1211" y="565"/>
                    <a:pt x="1215" y="550"/>
                    <a:pt x="1215" y="535"/>
                  </a:cubicBezTo>
                  <a:cubicBezTo>
                    <a:pt x="1217" y="492"/>
                    <a:pt x="1215" y="448"/>
                    <a:pt x="1214" y="406"/>
                  </a:cubicBezTo>
                  <a:cubicBezTo>
                    <a:pt x="1212" y="354"/>
                    <a:pt x="1202" y="303"/>
                    <a:pt x="1199" y="251"/>
                  </a:cubicBezTo>
                  <a:cubicBezTo>
                    <a:pt x="1195" y="201"/>
                    <a:pt x="1193" y="149"/>
                    <a:pt x="1191" y="98"/>
                  </a:cubicBezTo>
                  <a:cubicBezTo>
                    <a:pt x="1191" y="85"/>
                    <a:pt x="1195" y="71"/>
                    <a:pt x="1187" y="59"/>
                  </a:cubicBezTo>
                  <a:cubicBezTo>
                    <a:pt x="1155" y="71"/>
                    <a:pt x="1126" y="81"/>
                    <a:pt x="1096" y="98"/>
                  </a:cubicBezTo>
                  <a:close/>
                  <a:moveTo>
                    <a:pt x="647" y="200"/>
                  </a:moveTo>
                  <a:cubicBezTo>
                    <a:pt x="675" y="206"/>
                    <a:pt x="698" y="209"/>
                    <a:pt x="723" y="209"/>
                  </a:cubicBezTo>
                  <a:cubicBezTo>
                    <a:pt x="739" y="209"/>
                    <a:pt x="763" y="202"/>
                    <a:pt x="770" y="204"/>
                  </a:cubicBezTo>
                  <a:cubicBezTo>
                    <a:pt x="775" y="202"/>
                    <a:pt x="788" y="196"/>
                    <a:pt x="791" y="192"/>
                  </a:cubicBezTo>
                  <a:cubicBezTo>
                    <a:pt x="791" y="169"/>
                    <a:pt x="791" y="143"/>
                    <a:pt x="785" y="121"/>
                  </a:cubicBezTo>
                  <a:cubicBezTo>
                    <a:pt x="762" y="115"/>
                    <a:pt x="736" y="104"/>
                    <a:pt x="705" y="103"/>
                  </a:cubicBezTo>
                  <a:cubicBezTo>
                    <a:pt x="676" y="102"/>
                    <a:pt x="616" y="105"/>
                    <a:pt x="605" y="119"/>
                  </a:cubicBezTo>
                  <a:cubicBezTo>
                    <a:pt x="597" y="128"/>
                    <a:pt x="601" y="146"/>
                    <a:pt x="601" y="162"/>
                  </a:cubicBezTo>
                  <a:cubicBezTo>
                    <a:pt x="602" y="176"/>
                    <a:pt x="597" y="186"/>
                    <a:pt x="603" y="197"/>
                  </a:cubicBezTo>
                  <a:cubicBezTo>
                    <a:pt x="612" y="185"/>
                    <a:pt x="635" y="197"/>
                    <a:pt x="647" y="200"/>
                  </a:cubicBezTo>
                  <a:close/>
                  <a:moveTo>
                    <a:pt x="454" y="175"/>
                  </a:moveTo>
                  <a:cubicBezTo>
                    <a:pt x="453" y="188"/>
                    <a:pt x="450" y="203"/>
                    <a:pt x="451" y="216"/>
                  </a:cubicBezTo>
                  <a:cubicBezTo>
                    <a:pt x="476" y="221"/>
                    <a:pt x="497" y="240"/>
                    <a:pt x="515" y="256"/>
                  </a:cubicBezTo>
                  <a:cubicBezTo>
                    <a:pt x="520" y="273"/>
                    <a:pt x="505" y="297"/>
                    <a:pt x="500" y="318"/>
                  </a:cubicBezTo>
                  <a:cubicBezTo>
                    <a:pt x="531" y="312"/>
                    <a:pt x="552" y="321"/>
                    <a:pt x="574" y="330"/>
                  </a:cubicBezTo>
                  <a:cubicBezTo>
                    <a:pt x="575" y="345"/>
                    <a:pt x="573" y="362"/>
                    <a:pt x="579" y="374"/>
                  </a:cubicBezTo>
                  <a:cubicBezTo>
                    <a:pt x="584" y="457"/>
                    <a:pt x="592" y="550"/>
                    <a:pt x="586" y="636"/>
                  </a:cubicBezTo>
                  <a:cubicBezTo>
                    <a:pt x="586" y="650"/>
                    <a:pt x="583" y="663"/>
                    <a:pt x="582" y="676"/>
                  </a:cubicBezTo>
                  <a:cubicBezTo>
                    <a:pt x="579" y="724"/>
                    <a:pt x="585" y="778"/>
                    <a:pt x="583" y="824"/>
                  </a:cubicBezTo>
                  <a:cubicBezTo>
                    <a:pt x="583" y="839"/>
                    <a:pt x="574" y="858"/>
                    <a:pt x="589" y="868"/>
                  </a:cubicBezTo>
                  <a:cubicBezTo>
                    <a:pt x="585" y="854"/>
                    <a:pt x="595" y="822"/>
                    <a:pt x="586" y="809"/>
                  </a:cubicBezTo>
                  <a:cubicBezTo>
                    <a:pt x="586" y="805"/>
                    <a:pt x="593" y="807"/>
                    <a:pt x="591" y="801"/>
                  </a:cubicBezTo>
                  <a:cubicBezTo>
                    <a:pt x="592" y="728"/>
                    <a:pt x="589" y="643"/>
                    <a:pt x="592" y="568"/>
                  </a:cubicBezTo>
                  <a:cubicBezTo>
                    <a:pt x="595" y="507"/>
                    <a:pt x="592" y="448"/>
                    <a:pt x="591" y="392"/>
                  </a:cubicBezTo>
                  <a:cubicBezTo>
                    <a:pt x="590" y="346"/>
                    <a:pt x="590" y="296"/>
                    <a:pt x="591" y="250"/>
                  </a:cubicBezTo>
                  <a:cubicBezTo>
                    <a:pt x="591" y="207"/>
                    <a:pt x="590" y="169"/>
                    <a:pt x="586" y="125"/>
                  </a:cubicBezTo>
                  <a:cubicBezTo>
                    <a:pt x="586" y="126"/>
                    <a:pt x="586" y="127"/>
                    <a:pt x="585" y="127"/>
                  </a:cubicBezTo>
                  <a:cubicBezTo>
                    <a:pt x="554" y="147"/>
                    <a:pt x="490" y="160"/>
                    <a:pt x="454" y="175"/>
                  </a:cubicBezTo>
                  <a:close/>
                  <a:moveTo>
                    <a:pt x="944" y="892"/>
                  </a:moveTo>
                  <a:cubicBezTo>
                    <a:pt x="981" y="896"/>
                    <a:pt x="1011" y="889"/>
                    <a:pt x="1023" y="868"/>
                  </a:cubicBezTo>
                  <a:cubicBezTo>
                    <a:pt x="1029" y="822"/>
                    <a:pt x="1024" y="774"/>
                    <a:pt x="1023" y="727"/>
                  </a:cubicBezTo>
                  <a:cubicBezTo>
                    <a:pt x="1020" y="629"/>
                    <a:pt x="1024" y="539"/>
                    <a:pt x="1029" y="457"/>
                  </a:cubicBezTo>
                  <a:cubicBezTo>
                    <a:pt x="1032" y="414"/>
                    <a:pt x="1026" y="369"/>
                    <a:pt x="1026" y="321"/>
                  </a:cubicBezTo>
                  <a:cubicBezTo>
                    <a:pt x="1026" y="313"/>
                    <a:pt x="1029" y="305"/>
                    <a:pt x="1029" y="297"/>
                  </a:cubicBezTo>
                  <a:cubicBezTo>
                    <a:pt x="1029" y="289"/>
                    <a:pt x="1026" y="281"/>
                    <a:pt x="1026" y="272"/>
                  </a:cubicBezTo>
                  <a:cubicBezTo>
                    <a:pt x="1027" y="250"/>
                    <a:pt x="1036" y="205"/>
                    <a:pt x="1021" y="181"/>
                  </a:cubicBezTo>
                  <a:cubicBezTo>
                    <a:pt x="1015" y="171"/>
                    <a:pt x="993" y="162"/>
                    <a:pt x="976" y="160"/>
                  </a:cubicBezTo>
                  <a:cubicBezTo>
                    <a:pt x="950" y="158"/>
                    <a:pt x="929" y="160"/>
                    <a:pt x="903" y="157"/>
                  </a:cubicBezTo>
                  <a:cubicBezTo>
                    <a:pt x="873" y="154"/>
                    <a:pt x="851" y="148"/>
                    <a:pt x="835" y="151"/>
                  </a:cubicBezTo>
                  <a:cubicBezTo>
                    <a:pt x="829" y="152"/>
                    <a:pt x="812" y="158"/>
                    <a:pt x="809" y="165"/>
                  </a:cubicBezTo>
                  <a:cubicBezTo>
                    <a:pt x="807" y="169"/>
                    <a:pt x="809" y="172"/>
                    <a:pt x="809" y="178"/>
                  </a:cubicBezTo>
                  <a:cubicBezTo>
                    <a:pt x="809" y="191"/>
                    <a:pt x="811" y="210"/>
                    <a:pt x="811" y="224"/>
                  </a:cubicBezTo>
                  <a:cubicBezTo>
                    <a:pt x="811" y="230"/>
                    <a:pt x="806" y="236"/>
                    <a:pt x="806" y="242"/>
                  </a:cubicBezTo>
                  <a:cubicBezTo>
                    <a:pt x="806" y="260"/>
                    <a:pt x="808" y="282"/>
                    <a:pt x="808" y="300"/>
                  </a:cubicBezTo>
                  <a:cubicBezTo>
                    <a:pt x="808" y="348"/>
                    <a:pt x="817" y="404"/>
                    <a:pt x="817" y="459"/>
                  </a:cubicBezTo>
                  <a:cubicBezTo>
                    <a:pt x="817" y="486"/>
                    <a:pt x="814" y="513"/>
                    <a:pt x="815" y="539"/>
                  </a:cubicBezTo>
                  <a:cubicBezTo>
                    <a:pt x="816" y="567"/>
                    <a:pt x="822" y="594"/>
                    <a:pt x="821" y="620"/>
                  </a:cubicBezTo>
                  <a:cubicBezTo>
                    <a:pt x="821" y="659"/>
                    <a:pt x="820" y="702"/>
                    <a:pt x="820" y="744"/>
                  </a:cubicBezTo>
                  <a:cubicBezTo>
                    <a:pt x="819" y="790"/>
                    <a:pt x="810" y="836"/>
                    <a:pt x="824" y="874"/>
                  </a:cubicBezTo>
                  <a:cubicBezTo>
                    <a:pt x="856" y="879"/>
                    <a:pt x="902" y="889"/>
                    <a:pt x="944" y="892"/>
                  </a:cubicBezTo>
                  <a:close/>
                  <a:moveTo>
                    <a:pt x="603" y="247"/>
                  </a:moveTo>
                  <a:cubicBezTo>
                    <a:pt x="624" y="248"/>
                    <a:pt x="645" y="262"/>
                    <a:pt x="670" y="266"/>
                  </a:cubicBezTo>
                  <a:cubicBezTo>
                    <a:pt x="701" y="272"/>
                    <a:pt x="772" y="276"/>
                    <a:pt x="794" y="259"/>
                  </a:cubicBezTo>
                  <a:cubicBezTo>
                    <a:pt x="792" y="237"/>
                    <a:pt x="792" y="229"/>
                    <a:pt x="796" y="210"/>
                  </a:cubicBezTo>
                  <a:cubicBezTo>
                    <a:pt x="736" y="228"/>
                    <a:pt x="664" y="220"/>
                    <a:pt x="603" y="203"/>
                  </a:cubicBezTo>
                  <a:cubicBezTo>
                    <a:pt x="599" y="218"/>
                    <a:pt x="602" y="230"/>
                    <a:pt x="603" y="247"/>
                  </a:cubicBezTo>
                  <a:close/>
                  <a:moveTo>
                    <a:pt x="498" y="256"/>
                  </a:moveTo>
                  <a:cubicBezTo>
                    <a:pt x="473" y="247"/>
                    <a:pt x="454" y="226"/>
                    <a:pt x="421" y="222"/>
                  </a:cubicBezTo>
                  <a:cubicBezTo>
                    <a:pt x="415" y="230"/>
                    <a:pt x="409" y="236"/>
                    <a:pt x="406" y="247"/>
                  </a:cubicBezTo>
                  <a:cubicBezTo>
                    <a:pt x="445" y="247"/>
                    <a:pt x="467" y="271"/>
                    <a:pt x="498" y="289"/>
                  </a:cubicBezTo>
                  <a:cubicBezTo>
                    <a:pt x="501" y="275"/>
                    <a:pt x="506" y="267"/>
                    <a:pt x="498" y="256"/>
                  </a:cubicBezTo>
                  <a:close/>
                  <a:moveTo>
                    <a:pt x="274" y="260"/>
                  </a:moveTo>
                  <a:cubicBezTo>
                    <a:pt x="227" y="335"/>
                    <a:pt x="190" y="418"/>
                    <a:pt x="151" y="498"/>
                  </a:cubicBezTo>
                  <a:cubicBezTo>
                    <a:pt x="149" y="504"/>
                    <a:pt x="143" y="508"/>
                    <a:pt x="141" y="513"/>
                  </a:cubicBezTo>
                  <a:cubicBezTo>
                    <a:pt x="135" y="525"/>
                    <a:pt x="135" y="539"/>
                    <a:pt x="130" y="551"/>
                  </a:cubicBezTo>
                  <a:cubicBezTo>
                    <a:pt x="113" y="595"/>
                    <a:pt x="80" y="636"/>
                    <a:pt x="66" y="680"/>
                  </a:cubicBezTo>
                  <a:cubicBezTo>
                    <a:pt x="45" y="708"/>
                    <a:pt x="34" y="738"/>
                    <a:pt x="21" y="773"/>
                  </a:cubicBezTo>
                  <a:cubicBezTo>
                    <a:pt x="34" y="785"/>
                    <a:pt x="58" y="791"/>
                    <a:pt x="72" y="798"/>
                  </a:cubicBezTo>
                  <a:cubicBezTo>
                    <a:pt x="76" y="800"/>
                    <a:pt x="79" y="802"/>
                    <a:pt x="83" y="803"/>
                  </a:cubicBezTo>
                  <a:cubicBezTo>
                    <a:pt x="106" y="812"/>
                    <a:pt x="127" y="821"/>
                    <a:pt x="147" y="821"/>
                  </a:cubicBezTo>
                  <a:cubicBezTo>
                    <a:pt x="151" y="814"/>
                    <a:pt x="151" y="808"/>
                    <a:pt x="148" y="800"/>
                  </a:cubicBezTo>
                  <a:cubicBezTo>
                    <a:pt x="151" y="794"/>
                    <a:pt x="157" y="800"/>
                    <a:pt x="159" y="794"/>
                  </a:cubicBezTo>
                  <a:cubicBezTo>
                    <a:pt x="197" y="708"/>
                    <a:pt x="239" y="627"/>
                    <a:pt x="270" y="533"/>
                  </a:cubicBezTo>
                  <a:cubicBezTo>
                    <a:pt x="308" y="445"/>
                    <a:pt x="344" y="341"/>
                    <a:pt x="389" y="260"/>
                  </a:cubicBezTo>
                  <a:cubicBezTo>
                    <a:pt x="385" y="259"/>
                    <a:pt x="381" y="256"/>
                    <a:pt x="382" y="250"/>
                  </a:cubicBezTo>
                  <a:cubicBezTo>
                    <a:pt x="390" y="248"/>
                    <a:pt x="397" y="245"/>
                    <a:pt x="395" y="233"/>
                  </a:cubicBezTo>
                  <a:cubicBezTo>
                    <a:pt x="365" y="230"/>
                    <a:pt x="310" y="242"/>
                    <a:pt x="274" y="260"/>
                  </a:cubicBezTo>
                  <a:close/>
                  <a:moveTo>
                    <a:pt x="1170" y="797"/>
                  </a:moveTo>
                  <a:cubicBezTo>
                    <a:pt x="1172" y="717"/>
                    <a:pt x="1176" y="626"/>
                    <a:pt x="1174" y="550"/>
                  </a:cubicBezTo>
                  <a:cubicBezTo>
                    <a:pt x="1174" y="527"/>
                    <a:pt x="1170" y="502"/>
                    <a:pt x="1168" y="486"/>
                  </a:cubicBezTo>
                  <a:cubicBezTo>
                    <a:pt x="1168" y="477"/>
                    <a:pt x="1170" y="473"/>
                    <a:pt x="1170" y="462"/>
                  </a:cubicBezTo>
                  <a:cubicBezTo>
                    <a:pt x="1170" y="432"/>
                    <a:pt x="1170" y="401"/>
                    <a:pt x="1170" y="365"/>
                  </a:cubicBezTo>
                  <a:cubicBezTo>
                    <a:pt x="1170" y="339"/>
                    <a:pt x="1175" y="280"/>
                    <a:pt x="1164" y="268"/>
                  </a:cubicBezTo>
                  <a:cubicBezTo>
                    <a:pt x="1159" y="262"/>
                    <a:pt x="1112" y="251"/>
                    <a:pt x="1097" y="251"/>
                  </a:cubicBezTo>
                  <a:cubicBezTo>
                    <a:pt x="1094" y="251"/>
                    <a:pt x="1085" y="254"/>
                    <a:pt x="1082" y="257"/>
                  </a:cubicBezTo>
                  <a:cubicBezTo>
                    <a:pt x="1084" y="279"/>
                    <a:pt x="1079" y="304"/>
                    <a:pt x="1079" y="329"/>
                  </a:cubicBezTo>
                  <a:cubicBezTo>
                    <a:pt x="1079" y="354"/>
                    <a:pt x="1079" y="380"/>
                    <a:pt x="1079" y="406"/>
                  </a:cubicBezTo>
                  <a:cubicBezTo>
                    <a:pt x="1079" y="458"/>
                    <a:pt x="1083" y="507"/>
                    <a:pt x="1085" y="559"/>
                  </a:cubicBezTo>
                  <a:cubicBezTo>
                    <a:pt x="1090" y="673"/>
                    <a:pt x="1083" y="783"/>
                    <a:pt x="1081" y="889"/>
                  </a:cubicBezTo>
                  <a:cubicBezTo>
                    <a:pt x="1098" y="911"/>
                    <a:pt x="1141" y="900"/>
                    <a:pt x="1165" y="891"/>
                  </a:cubicBezTo>
                  <a:cubicBezTo>
                    <a:pt x="1173" y="862"/>
                    <a:pt x="1169" y="832"/>
                    <a:pt x="1170" y="797"/>
                  </a:cubicBezTo>
                  <a:close/>
                  <a:moveTo>
                    <a:pt x="359" y="606"/>
                  </a:moveTo>
                  <a:cubicBezTo>
                    <a:pt x="361" y="598"/>
                    <a:pt x="366" y="593"/>
                    <a:pt x="368" y="585"/>
                  </a:cubicBezTo>
                  <a:cubicBezTo>
                    <a:pt x="364" y="586"/>
                    <a:pt x="360" y="586"/>
                    <a:pt x="356" y="585"/>
                  </a:cubicBezTo>
                  <a:cubicBezTo>
                    <a:pt x="353" y="561"/>
                    <a:pt x="326" y="567"/>
                    <a:pt x="316" y="553"/>
                  </a:cubicBezTo>
                  <a:cubicBezTo>
                    <a:pt x="320" y="550"/>
                    <a:pt x="319" y="543"/>
                    <a:pt x="326" y="542"/>
                  </a:cubicBezTo>
                  <a:cubicBezTo>
                    <a:pt x="334" y="507"/>
                    <a:pt x="361" y="490"/>
                    <a:pt x="363" y="448"/>
                  </a:cubicBezTo>
                  <a:cubicBezTo>
                    <a:pt x="380" y="432"/>
                    <a:pt x="402" y="457"/>
                    <a:pt x="420" y="463"/>
                  </a:cubicBezTo>
                  <a:cubicBezTo>
                    <a:pt x="422" y="456"/>
                    <a:pt x="426" y="452"/>
                    <a:pt x="429" y="445"/>
                  </a:cubicBezTo>
                  <a:cubicBezTo>
                    <a:pt x="411" y="432"/>
                    <a:pt x="394" y="433"/>
                    <a:pt x="380" y="423"/>
                  </a:cubicBezTo>
                  <a:cubicBezTo>
                    <a:pt x="377" y="397"/>
                    <a:pt x="400" y="399"/>
                    <a:pt x="403" y="372"/>
                  </a:cubicBezTo>
                  <a:cubicBezTo>
                    <a:pt x="413" y="360"/>
                    <a:pt x="419" y="345"/>
                    <a:pt x="423" y="330"/>
                  </a:cubicBezTo>
                  <a:cubicBezTo>
                    <a:pt x="426" y="319"/>
                    <a:pt x="428" y="299"/>
                    <a:pt x="432" y="307"/>
                  </a:cubicBezTo>
                  <a:cubicBezTo>
                    <a:pt x="435" y="305"/>
                    <a:pt x="430" y="302"/>
                    <a:pt x="433" y="301"/>
                  </a:cubicBezTo>
                  <a:cubicBezTo>
                    <a:pt x="453" y="295"/>
                    <a:pt x="468" y="310"/>
                    <a:pt x="486" y="318"/>
                  </a:cubicBezTo>
                  <a:cubicBezTo>
                    <a:pt x="487" y="313"/>
                    <a:pt x="491" y="311"/>
                    <a:pt x="491" y="306"/>
                  </a:cubicBezTo>
                  <a:cubicBezTo>
                    <a:pt x="472" y="279"/>
                    <a:pt x="436" y="263"/>
                    <a:pt x="403" y="259"/>
                  </a:cubicBezTo>
                  <a:cubicBezTo>
                    <a:pt x="403" y="266"/>
                    <a:pt x="393" y="272"/>
                    <a:pt x="397" y="279"/>
                  </a:cubicBezTo>
                  <a:cubicBezTo>
                    <a:pt x="406" y="282"/>
                    <a:pt x="432" y="297"/>
                    <a:pt x="411" y="312"/>
                  </a:cubicBezTo>
                  <a:cubicBezTo>
                    <a:pt x="412" y="321"/>
                    <a:pt x="406" y="323"/>
                    <a:pt x="407" y="332"/>
                  </a:cubicBezTo>
                  <a:cubicBezTo>
                    <a:pt x="396" y="349"/>
                    <a:pt x="388" y="374"/>
                    <a:pt x="380" y="389"/>
                  </a:cubicBezTo>
                  <a:cubicBezTo>
                    <a:pt x="375" y="398"/>
                    <a:pt x="375" y="414"/>
                    <a:pt x="363" y="418"/>
                  </a:cubicBezTo>
                  <a:cubicBezTo>
                    <a:pt x="357" y="416"/>
                    <a:pt x="354" y="411"/>
                    <a:pt x="350" y="406"/>
                  </a:cubicBezTo>
                  <a:cubicBezTo>
                    <a:pt x="345" y="408"/>
                    <a:pt x="340" y="410"/>
                    <a:pt x="332" y="409"/>
                  </a:cubicBezTo>
                  <a:cubicBezTo>
                    <a:pt x="329" y="416"/>
                    <a:pt x="326" y="421"/>
                    <a:pt x="326" y="430"/>
                  </a:cubicBezTo>
                  <a:cubicBezTo>
                    <a:pt x="336" y="433"/>
                    <a:pt x="350" y="440"/>
                    <a:pt x="348" y="453"/>
                  </a:cubicBezTo>
                  <a:cubicBezTo>
                    <a:pt x="348" y="458"/>
                    <a:pt x="338" y="463"/>
                    <a:pt x="335" y="471"/>
                  </a:cubicBezTo>
                  <a:cubicBezTo>
                    <a:pt x="332" y="477"/>
                    <a:pt x="333" y="484"/>
                    <a:pt x="332" y="489"/>
                  </a:cubicBezTo>
                  <a:cubicBezTo>
                    <a:pt x="325" y="510"/>
                    <a:pt x="313" y="536"/>
                    <a:pt x="306" y="550"/>
                  </a:cubicBezTo>
                  <a:cubicBezTo>
                    <a:pt x="304" y="551"/>
                    <a:pt x="300" y="551"/>
                    <a:pt x="298" y="553"/>
                  </a:cubicBezTo>
                  <a:cubicBezTo>
                    <a:pt x="293" y="549"/>
                    <a:pt x="289" y="544"/>
                    <a:pt x="282" y="542"/>
                  </a:cubicBezTo>
                  <a:cubicBezTo>
                    <a:pt x="277" y="550"/>
                    <a:pt x="275" y="559"/>
                    <a:pt x="271" y="568"/>
                  </a:cubicBezTo>
                  <a:cubicBezTo>
                    <a:pt x="282" y="571"/>
                    <a:pt x="292" y="577"/>
                    <a:pt x="291" y="588"/>
                  </a:cubicBezTo>
                  <a:cubicBezTo>
                    <a:pt x="270" y="614"/>
                    <a:pt x="257" y="656"/>
                    <a:pt x="253" y="689"/>
                  </a:cubicBezTo>
                  <a:cubicBezTo>
                    <a:pt x="249" y="693"/>
                    <a:pt x="245" y="695"/>
                    <a:pt x="241" y="695"/>
                  </a:cubicBezTo>
                  <a:cubicBezTo>
                    <a:pt x="234" y="692"/>
                    <a:pt x="231" y="684"/>
                    <a:pt x="223" y="682"/>
                  </a:cubicBezTo>
                  <a:cubicBezTo>
                    <a:pt x="219" y="696"/>
                    <a:pt x="207" y="711"/>
                    <a:pt x="206" y="723"/>
                  </a:cubicBezTo>
                  <a:cubicBezTo>
                    <a:pt x="241" y="714"/>
                    <a:pt x="264" y="741"/>
                    <a:pt x="294" y="753"/>
                  </a:cubicBezTo>
                  <a:cubicBezTo>
                    <a:pt x="297" y="747"/>
                    <a:pt x="302" y="742"/>
                    <a:pt x="304" y="735"/>
                  </a:cubicBezTo>
                  <a:cubicBezTo>
                    <a:pt x="294" y="719"/>
                    <a:pt x="278" y="710"/>
                    <a:pt x="259" y="703"/>
                  </a:cubicBezTo>
                  <a:cubicBezTo>
                    <a:pt x="259" y="701"/>
                    <a:pt x="258" y="700"/>
                    <a:pt x="257" y="698"/>
                  </a:cubicBezTo>
                  <a:cubicBezTo>
                    <a:pt x="260" y="695"/>
                    <a:pt x="260" y="688"/>
                    <a:pt x="266" y="688"/>
                  </a:cubicBezTo>
                  <a:cubicBezTo>
                    <a:pt x="266" y="685"/>
                    <a:pt x="266" y="682"/>
                    <a:pt x="266" y="679"/>
                  </a:cubicBezTo>
                  <a:cubicBezTo>
                    <a:pt x="286" y="663"/>
                    <a:pt x="288" y="630"/>
                    <a:pt x="306" y="612"/>
                  </a:cubicBezTo>
                  <a:cubicBezTo>
                    <a:pt x="306" y="599"/>
                    <a:pt x="309" y="589"/>
                    <a:pt x="318" y="585"/>
                  </a:cubicBezTo>
                  <a:cubicBezTo>
                    <a:pt x="334" y="586"/>
                    <a:pt x="343" y="598"/>
                    <a:pt x="359" y="606"/>
                  </a:cubicBezTo>
                  <a:close/>
                  <a:moveTo>
                    <a:pt x="738" y="285"/>
                  </a:moveTo>
                  <a:cubicBezTo>
                    <a:pt x="691" y="287"/>
                    <a:pt x="645" y="270"/>
                    <a:pt x="601" y="262"/>
                  </a:cubicBezTo>
                  <a:cubicBezTo>
                    <a:pt x="601" y="263"/>
                    <a:pt x="601" y="265"/>
                    <a:pt x="601" y="266"/>
                  </a:cubicBezTo>
                  <a:cubicBezTo>
                    <a:pt x="605" y="427"/>
                    <a:pt x="599" y="604"/>
                    <a:pt x="603" y="744"/>
                  </a:cubicBezTo>
                  <a:cubicBezTo>
                    <a:pt x="606" y="740"/>
                    <a:pt x="620" y="744"/>
                    <a:pt x="620" y="744"/>
                  </a:cubicBezTo>
                  <a:cubicBezTo>
                    <a:pt x="626" y="742"/>
                    <a:pt x="629" y="747"/>
                    <a:pt x="638" y="748"/>
                  </a:cubicBezTo>
                  <a:cubicBezTo>
                    <a:pt x="643" y="750"/>
                    <a:pt x="650" y="747"/>
                    <a:pt x="656" y="748"/>
                  </a:cubicBezTo>
                  <a:cubicBezTo>
                    <a:pt x="660" y="749"/>
                    <a:pt x="663" y="752"/>
                    <a:pt x="667" y="753"/>
                  </a:cubicBezTo>
                  <a:cubicBezTo>
                    <a:pt x="711" y="761"/>
                    <a:pt x="762" y="754"/>
                    <a:pt x="808" y="748"/>
                  </a:cubicBezTo>
                  <a:cubicBezTo>
                    <a:pt x="807" y="692"/>
                    <a:pt x="810" y="637"/>
                    <a:pt x="806" y="576"/>
                  </a:cubicBezTo>
                  <a:cubicBezTo>
                    <a:pt x="803" y="528"/>
                    <a:pt x="806" y="478"/>
                    <a:pt x="803" y="430"/>
                  </a:cubicBezTo>
                  <a:cubicBezTo>
                    <a:pt x="800" y="382"/>
                    <a:pt x="793" y="323"/>
                    <a:pt x="796" y="275"/>
                  </a:cubicBezTo>
                  <a:cubicBezTo>
                    <a:pt x="775" y="275"/>
                    <a:pt x="757" y="284"/>
                    <a:pt x="738" y="285"/>
                  </a:cubicBezTo>
                  <a:close/>
                  <a:moveTo>
                    <a:pt x="1040" y="269"/>
                  </a:moveTo>
                  <a:cubicBezTo>
                    <a:pt x="1039" y="300"/>
                    <a:pt x="1044" y="307"/>
                    <a:pt x="1038" y="327"/>
                  </a:cubicBezTo>
                  <a:cubicBezTo>
                    <a:pt x="1040" y="366"/>
                    <a:pt x="1046" y="408"/>
                    <a:pt x="1043" y="451"/>
                  </a:cubicBezTo>
                  <a:cubicBezTo>
                    <a:pt x="1033" y="587"/>
                    <a:pt x="1037" y="739"/>
                    <a:pt x="1043" y="868"/>
                  </a:cubicBezTo>
                  <a:cubicBezTo>
                    <a:pt x="1049" y="871"/>
                    <a:pt x="1056" y="881"/>
                    <a:pt x="1065" y="877"/>
                  </a:cubicBezTo>
                  <a:cubicBezTo>
                    <a:pt x="1078" y="767"/>
                    <a:pt x="1075" y="662"/>
                    <a:pt x="1073" y="551"/>
                  </a:cubicBezTo>
                  <a:cubicBezTo>
                    <a:pt x="1072" y="517"/>
                    <a:pt x="1067" y="483"/>
                    <a:pt x="1065" y="448"/>
                  </a:cubicBezTo>
                  <a:cubicBezTo>
                    <a:pt x="1063" y="389"/>
                    <a:pt x="1070" y="325"/>
                    <a:pt x="1067" y="268"/>
                  </a:cubicBezTo>
                  <a:cubicBezTo>
                    <a:pt x="1053" y="266"/>
                    <a:pt x="1050" y="273"/>
                    <a:pt x="1041" y="268"/>
                  </a:cubicBezTo>
                  <a:cubicBezTo>
                    <a:pt x="1041" y="266"/>
                    <a:pt x="1039" y="267"/>
                    <a:pt x="1040" y="269"/>
                  </a:cubicBezTo>
                  <a:close/>
                  <a:moveTo>
                    <a:pt x="1467" y="397"/>
                  </a:moveTo>
                  <a:cubicBezTo>
                    <a:pt x="1496" y="392"/>
                    <a:pt x="1534" y="379"/>
                    <a:pt x="1547" y="359"/>
                  </a:cubicBezTo>
                  <a:cubicBezTo>
                    <a:pt x="1559" y="341"/>
                    <a:pt x="1543" y="327"/>
                    <a:pt x="1537" y="315"/>
                  </a:cubicBezTo>
                  <a:cubicBezTo>
                    <a:pt x="1531" y="303"/>
                    <a:pt x="1528" y="286"/>
                    <a:pt x="1516" y="283"/>
                  </a:cubicBezTo>
                  <a:cubicBezTo>
                    <a:pt x="1510" y="282"/>
                    <a:pt x="1493" y="283"/>
                    <a:pt x="1481" y="285"/>
                  </a:cubicBezTo>
                  <a:cubicBezTo>
                    <a:pt x="1469" y="286"/>
                    <a:pt x="1454" y="288"/>
                    <a:pt x="1446" y="291"/>
                  </a:cubicBezTo>
                  <a:cubicBezTo>
                    <a:pt x="1429" y="296"/>
                    <a:pt x="1417" y="310"/>
                    <a:pt x="1406" y="315"/>
                  </a:cubicBezTo>
                  <a:cubicBezTo>
                    <a:pt x="1410" y="320"/>
                    <a:pt x="1401" y="324"/>
                    <a:pt x="1405" y="329"/>
                  </a:cubicBezTo>
                  <a:cubicBezTo>
                    <a:pt x="1400" y="329"/>
                    <a:pt x="1397" y="333"/>
                    <a:pt x="1394" y="336"/>
                  </a:cubicBezTo>
                  <a:cubicBezTo>
                    <a:pt x="1395" y="363"/>
                    <a:pt x="1412" y="382"/>
                    <a:pt x="1422" y="404"/>
                  </a:cubicBezTo>
                  <a:cubicBezTo>
                    <a:pt x="1435" y="397"/>
                    <a:pt x="1450" y="400"/>
                    <a:pt x="1467" y="397"/>
                  </a:cubicBezTo>
                  <a:close/>
                  <a:moveTo>
                    <a:pt x="388" y="292"/>
                  </a:moveTo>
                  <a:cubicBezTo>
                    <a:pt x="371" y="325"/>
                    <a:pt x="355" y="359"/>
                    <a:pt x="339" y="392"/>
                  </a:cubicBezTo>
                  <a:cubicBezTo>
                    <a:pt x="350" y="388"/>
                    <a:pt x="350" y="396"/>
                    <a:pt x="359" y="397"/>
                  </a:cubicBezTo>
                  <a:cubicBezTo>
                    <a:pt x="378" y="369"/>
                    <a:pt x="393" y="332"/>
                    <a:pt x="403" y="300"/>
                  </a:cubicBezTo>
                  <a:cubicBezTo>
                    <a:pt x="400" y="295"/>
                    <a:pt x="397" y="291"/>
                    <a:pt x="388" y="292"/>
                  </a:cubicBezTo>
                  <a:close/>
                  <a:moveTo>
                    <a:pt x="447" y="319"/>
                  </a:moveTo>
                  <a:cubicBezTo>
                    <a:pt x="438" y="329"/>
                    <a:pt x="435" y="344"/>
                    <a:pt x="424" y="366"/>
                  </a:cubicBezTo>
                  <a:cubicBezTo>
                    <a:pt x="416" y="383"/>
                    <a:pt x="401" y="399"/>
                    <a:pt x="403" y="410"/>
                  </a:cubicBezTo>
                  <a:cubicBezTo>
                    <a:pt x="405" y="422"/>
                    <a:pt x="423" y="423"/>
                    <a:pt x="430" y="433"/>
                  </a:cubicBezTo>
                  <a:cubicBezTo>
                    <a:pt x="452" y="406"/>
                    <a:pt x="462" y="367"/>
                    <a:pt x="479" y="335"/>
                  </a:cubicBezTo>
                  <a:cubicBezTo>
                    <a:pt x="472" y="326"/>
                    <a:pt x="459" y="318"/>
                    <a:pt x="447" y="319"/>
                  </a:cubicBezTo>
                  <a:close/>
                  <a:moveTo>
                    <a:pt x="492" y="333"/>
                  </a:moveTo>
                  <a:cubicBezTo>
                    <a:pt x="481" y="368"/>
                    <a:pt x="456" y="403"/>
                    <a:pt x="445" y="438"/>
                  </a:cubicBezTo>
                  <a:cubicBezTo>
                    <a:pt x="437" y="466"/>
                    <a:pt x="445" y="513"/>
                    <a:pt x="447" y="548"/>
                  </a:cubicBezTo>
                  <a:cubicBezTo>
                    <a:pt x="449" y="581"/>
                    <a:pt x="444" y="615"/>
                    <a:pt x="445" y="644"/>
                  </a:cubicBezTo>
                  <a:cubicBezTo>
                    <a:pt x="448" y="710"/>
                    <a:pt x="450" y="788"/>
                    <a:pt x="447" y="858"/>
                  </a:cubicBezTo>
                  <a:cubicBezTo>
                    <a:pt x="449" y="863"/>
                    <a:pt x="459" y="865"/>
                    <a:pt x="456" y="877"/>
                  </a:cubicBezTo>
                  <a:cubicBezTo>
                    <a:pt x="490" y="894"/>
                    <a:pt x="531" y="886"/>
                    <a:pt x="567" y="876"/>
                  </a:cubicBezTo>
                  <a:cubicBezTo>
                    <a:pt x="576" y="837"/>
                    <a:pt x="568" y="796"/>
                    <a:pt x="568" y="754"/>
                  </a:cubicBezTo>
                  <a:cubicBezTo>
                    <a:pt x="569" y="691"/>
                    <a:pt x="577" y="625"/>
                    <a:pt x="576" y="548"/>
                  </a:cubicBezTo>
                  <a:cubicBezTo>
                    <a:pt x="575" y="527"/>
                    <a:pt x="576" y="505"/>
                    <a:pt x="574" y="486"/>
                  </a:cubicBezTo>
                  <a:cubicBezTo>
                    <a:pt x="574" y="480"/>
                    <a:pt x="570" y="475"/>
                    <a:pt x="570" y="470"/>
                  </a:cubicBezTo>
                  <a:cubicBezTo>
                    <a:pt x="568" y="455"/>
                    <a:pt x="573" y="439"/>
                    <a:pt x="571" y="424"/>
                  </a:cubicBezTo>
                  <a:cubicBezTo>
                    <a:pt x="568" y="395"/>
                    <a:pt x="562" y="368"/>
                    <a:pt x="559" y="336"/>
                  </a:cubicBezTo>
                  <a:cubicBezTo>
                    <a:pt x="539" y="327"/>
                    <a:pt x="512" y="327"/>
                    <a:pt x="492" y="333"/>
                  </a:cubicBezTo>
                  <a:close/>
                  <a:moveTo>
                    <a:pt x="1426" y="416"/>
                  </a:moveTo>
                  <a:cubicBezTo>
                    <a:pt x="1427" y="428"/>
                    <a:pt x="1433" y="434"/>
                    <a:pt x="1437" y="442"/>
                  </a:cubicBezTo>
                  <a:cubicBezTo>
                    <a:pt x="1444" y="443"/>
                    <a:pt x="1445" y="437"/>
                    <a:pt x="1452" y="438"/>
                  </a:cubicBezTo>
                  <a:cubicBezTo>
                    <a:pt x="1498" y="454"/>
                    <a:pt x="1610" y="417"/>
                    <a:pt x="1558" y="362"/>
                  </a:cubicBezTo>
                  <a:cubicBezTo>
                    <a:pt x="1536" y="402"/>
                    <a:pt x="1477" y="409"/>
                    <a:pt x="1426" y="416"/>
                  </a:cubicBezTo>
                  <a:close/>
                  <a:moveTo>
                    <a:pt x="1396" y="503"/>
                  </a:moveTo>
                  <a:cubicBezTo>
                    <a:pt x="1396" y="514"/>
                    <a:pt x="1393" y="526"/>
                    <a:pt x="1393" y="538"/>
                  </a:cubicBezTo>
                  <a:cubicBezTo>
                    <a:pt x="1393" y="562"/>
                    <a:pt x="1395" y="590"/>
                    <a:pt x="1396" y="618"/>
                  </a:cubicBezTo>
                  <a:cubicBezTo>
                    <a:pt x="1396" y="635"/>
                    <a:pt x="1396" y="654"/>
                    <a:pt x="1399" y="665"/>
                  </a:cubicBezTo>
                  <a:cubicBezTo>
                    <a:pt x="1401" y="673"/>
                    <a:pt x="1411" y="681"/>
                    <a:pt x="1417" y="691"/>
                  </a:cubicBezTo>
                  <a:cubicBezTo>
                    <a:pt x="1430" y="712"/>
                    <a:pt x="1442" y="742"/>
                    <a:pt x="1455" y="773"/>
                  </a:cubicBezTo>
                  <a:cubicBezTo>
                    <a:pt x="1464" y="794"/>
                    <a:pt x="1478" y="842"/>
                    <a:pt x="1493" y="855"/>
                  </a:cubicBezTo>
                  <a:cubicBezTo>
                    <a:pt x="1502" y="862"/>
                    <a:pt x="1523" y="864"/>
                    <a:pt x="1534" y="870"/>
                  </a:cubicBezTo>
                  <a:cubicBezTo>
                    <a:pt x="1557" y="881"/>
                    <a:pt x="1587" y="883"/>
                    <a:pt x="1610" y="888"/>
                  </a:cubicBezTo>
                  <a:cubicBezTo>
                    <a:pt x="1599" y="872"/>
                    <a:pt x="1594" y="853"/>
                    <a:pt x="1588" y="833"/>
                  </a:cubicBezTo>
                  <a:cubicBezTo>
                    <a:pt x="1584" y="818"/>
                    <a:pt x="1575" y="805"/>
                    <a:pt x="1570" y="791"/>
                  </a:cubicBezTo>
                  <a:cubicBezTo>
                    <a:pt x="1568" y="785"/>
                    <a:pt x="1569" y="779"/>
                    <a:pt x="1567" y="773"/>
                  </a:cubicBezTo>
                  <a:cubicBezTo>
                    <a:pt x="1556" y="740"/>
                    <a:pt x="1538" y="707"/>
                    <a:pt x="1525" y="674"/>
                  </a:cubicBezTo>
                  <a:cubicBezTo>
                    <a:pt x="1511" y="640"/>
                    <a:pt x="1500" y="606"/>
                    <a:pt x="1485" y="574"/>
                  </a:cubicBezTo>
                  <a:cubicBezTo>
                    <a:pt x="1455" y="509"/>
                    <a:pt x="1428" y="443"/>
                    <a:pt x="1396" y="380"/>
                  </a:cubicBezTo>
                  <a:cubicBezTo>
                    <a:pt x="1396" y="379"/>
                    <a:pt x="1393" y="378"/>
                    <a:pt x="1393" y="380"/>
                  </a:cubicBezTo>
                  <a:cubicBezTo>
                    <a:pt x="1392" y="413"/>
                    <a:pt x="1395" y="458"/>
                    <a:pt x="1396" y="503"/>
                  </a:cubicBezTo>
                  <a:close/>
                  <a:moveTo>
                    <a:pt x="1443" y="454"/>
                  </a:moveTo>
                  <a:cubicBezTo>
                    <a:pt x="1451" y="465"/>
                    <a:pt x="1454" y="481"/>
                    <a:pt x="1461" y="492"/>
                  </a:cubicBezTo>
                  <a:cubicBezTo>
                    <a:pt x="1461" y="489"/>
                    <a:pt x="1462" y="487"/>
                    <a:pt x="1466" y="488"/>
                  </a:cubicBezTo>
                  <a:cubicBezTo>
                    <a:pt x="1476" y="489"/>
                    <a:pt x="1491" y="488"/>
                    <a:pt x="1502" y="488"/>
                  </a:cubicBezTo>
                  <a:cubicBezTo>
                    <a:pt x="1534" y="486"/>
                    <a:pt x="1574" y="457"/>
                    <a:pt x="1584" y="435"/>
                  </a:cubicBezTo>
                  <a:cubicBezTo>
                    <a:pt x="1588" y="426"/>
                    <a:pt x="1588" y="415"/>
                    <a:pt x="1579" y="410"/>
                  </a:cubicBezTo>
                  <a:cubicBezTo>
                    <a:pt x="1554" y="454"/>
                    <a:pt x="1488" y="454"/>
                    <a:pt x="1443" y="454"/>
                  </a:cubicBezTo>
                  <a:close/>
                  <a:moveTo>
                    <a:pt x="1464" y="503"/>
                  </a:moveTo>
                  <a:cubicBezTo>
                    <a:pt x="1467" y="504"/>
                    <a:pt x="1466" y="510"/>
                    <a:pt x="1469" y="512"/>
                  </a:cubicBezTo>
                  <a:cubicBezTo>
                    <a:pt x="1488" y="513"/>
                    <a:pt x="1508" y="518"/>
                    <a:pt x="1526" y="516"/>
                  </a:cubicBezTo>
                  <a:cubicBezTo>
                    <a:pt x="1563" y="513"/>
                    <a:pt x="1589" y="484"/>
                    <a:pt x="1607" y="456"/>
                  </a:cubicBezTo>
                  <a:cubicBezTo>
                    <a:pt x="1600" y="452"/>
                    <a:pt x="1601" y="442"/>
                    <a:pt x="1594" y="439"/>
                  </a:cubicBezTo>
                  <a:cubicBezTo>
                    <a:pt x="1569" y="483"/>
                    <a:pt x="1522" y="507"/>
                    <a:pt x="1464" y="503"/>
                  </a:cubicBezTo>
                  <a:close/>
                  <a:moveTo>
                    <a:pt x="285" y="533"/>
                  </a:moveTo>
                  <a:cubicBezTo>
                    <a:pt x="291" y="533"/>
                    <a:pt x="294" y="538"/>
                    <a:pt x="300" y="535"/>
                  </a:cubicBezTo>
                  <a:cubicBezTo>
                    <a:pt x="304" y="525"/>
                    <a:pt x="318" y="503"/>
                    <a:pt x="324" y="485"/>
                  </a:cubicBezTo>
                  <a:cubicBezTo>
                    <a:pt x="329" y="471"/>
                    <a:pt x="342" y="441"/>
                    <a:pt x="318" y="442"/>
                  </a:cubicBezTo>
                  <a:cubicBezTo>
                    <a:pt x="311" y="477"/>
                    <a:pt x="296" y="500"/>
                    <a:pt x="285" y="533"/>
                  </a:cubicBezTo>
                  <a:close/>
                  <a:moveTo>
                    <a:pt x="382" y="460"/>
                  </a:moveTo>
                  <a:cubicBezTo>
                    <a:pt x="364" y="482"/>
                    <a:pt x="349" y="518"/>
                    <a:pt x="336" y="548"/>
                  </a:cubicBezTo>
                  <a:cubicBezTo>
                    <a:pt x="348" y="558"/>
                    <a:pt x="361" y="565"/>
                    <a:pt x="371" y="576"/>
                  </a:cubicBezTo>
                  <a:cubicBezTo>
                    <a:pt x="387" y="546"/>
                    <a:pt x="401" y="513"/>
                    <a:pt x="412" y="479"/>
                  </a:cubicBezTo>
                  <a:cubicBezTo>
                    <a:pt x="406" y="468"/>
                    <a:pt x="393" y="462"/>
                    <a:pt x="382" y="460"/>
                  </a:cubicBezTo>
                  <a:close/>
                  <a:moveTo>
                    <a:pt x="418" y="494"/>
                  </a:moveTo>
                  <a:cubicBezTo>
                    <a:pt x="416" y="499"/>
                    <a:pt x="417" y="505"/>
                    <a:pt x="415" y="510"/>
                  </a:cubicBezTo>
                  <a:cubicBezTo>
                    <a:pt x="407" y="532"/>
                    <a:pt x="393" y="552"/>
                    <a:pt x="386" y="573"/>
                  </a:cubicBezTo>
                  <a:cubicBezTo>
                    <a:pt x="380" y="592"/>
                    <a:pt x="378" y="621"/>
                    <a:pt x="377" y="645"/>
                  </a:cubicBezTo>
                  <a:cubicBezTo>
                    <a:pt x="374" y="709"/>
                    <a:pt x="381" y="752"/>
                    <a:pt x="371" y="809"/>
                  </a:cubicBezTo>
                  <a:cubicBezTo>
                    <a:pt x="391" y="825"/>
                    <a:pt x="412" y="841"/>
                    <a:pt x="435" y="855"/>
                  </a:cubicBezTo>
                  <a:cubicBezTo>
                    <a:pt x="438" y="814"/>
                    <a:pt x="438" y="775"/>
                    <a:pt x="438" y="730"/>
                  </a:cubicBezTo>
                  <a:cubicBezTo>
                    <a:pt x="438" y="687"/>
                    <a:pt x="433" y="646"/>
                    <a:pt x="433" y="614"/>
                  </a:cubicBezTo>
                  <a:cubicBezTo>
                    <a:pt x="434" y="570"/>
                    <a:pt x="438" y="510"/>
                    <a:pt x="432" y="465"/>
                  </a:cubicBezTo>
                  <a:cubicBezTo>
                    <a:pt x="430" y="476"/>
                    <a:pt x="422" y="484"/>
                    <a:pt x="418" y="494"/>
                  </a:cubicBezTo>
                  <a:close/>
                  <a:moveTo>
                    <a:pt x="1473" y="523"/>
                  </a:moveTo>
                  <a:cubicBezTo>
                    <a:pt x="1501" y="584"/>
                    <a:pt x="1527" y="649"/>
                    <a:pt x="1553" y="712"/>
                  </a:cubicBezTo>
                  <a:cubicBezTo>
                    <a:pt x="1607" y="718"/>
                    <a:pt x="1672" y="688"/>
                    <a:pt x="1696" y="641"/>
                  </a:cubicBezTo>
                  <a:cubicBezTo>
                    <a:pt x="1669" y="583"/>
                    <a:pt x="1643" y="525"/>
                    <a:pt x="1613" y="471"/>
                  </a:cubicBezTo>
                  <a:cubicBezTo>
                    <a:pt x="1589" y="511"/>
                    <a:pt x="1530" y="544"/>
                    <a:pt x="1473" y="523"/>
                  </a:cubicBezTo>
                  <a:close/>
                  <a:moveTo>
                    <a:pt x="227" y="673"/>
                  </a:moveTo>
                  <a:cubicBezTo>
                    <a:pt x="231" y="674"/>
                    <a:pt x="236" y="676"/>
                    <a:pt x="241" y="677"/>
                  </a:cubicBezTo>
                  <a:cubicBezTo>
                    <a:pt x="249" y="643"/>
                    <a:pt x="263" y="616"/>
                    <a:pt x="274" y="585"/>
                  </a:cubicBezTo>
                  <a:cubicBezTo>
                    <a:pt x="270" y="585"/>
                    <a:pt x="269" y="581"/>
                    <a:pt x="265" y="582"/>
                  </a:cubicBezTo>
                  <a:cubicBezTo>
                    <a:pt x="254" y="614"/>
                    <a:pt x="239" y="642"/>
                    <a:pt x="227" y="673"/>
                  </a:cubicBezTo>
                  <a:close/>
                  <a:moveTo>
                    <a:pt x="330" y="601"/>
                  </a:moveTo>
                  <a:cubicBezTo>
                    <a:pt x="314" y="610"/>
                    <a:pt x="305" y="633"/>
                    <a:pt x="303" y="650"/>
                  </a:cubicBezTo>
                  <a:cubicBezTo>
                    <a:pt x="295" y="661"/>
                    <a:pt x="281" y="676"/>
                    <a:pt x="277" y="695"/>
                  </a:cubicBezTo>
                  <a:cubicBezTo>
                    <a:pt x="287" y="706"/>
                    <a:pt x="301" y="712"/>
                    <a:pt x="309" y="724"/>
                  </a:cubicBezTo>
                  <a:cubicBezTo>
                    <a:pt x="325" y="691"/>
                    <a:pt x="338" y="656"/>
                    <a:pt x="351" y="620"/>
                  </a:cubicBezTo>
                  <a:cubicBezTo>
                    <a:pt x="345" y="613"/>
                    <a:pt x="338" y="607"/>
                    <a:pt x="330" y="601"/>
                  </a:cubicBezTo>
                  <a:close/>
                  <a:moveTo>
                    <a:pt x="1561" y="727"/>
                  </a:moveTo>
                  <a:cubicBezTo>
                    <a:pt x="1562" y="734"/>
                    <a:pt x="1565" y="739"/>
                    <a:pt x="1567" y="744"/>
                  </a:cubicBezTo>
                  <a:cubicBezTo>
                    <a:pt x="1568" y="740"/>
                    <a:pt x="1571" y="737"/>
                    <a:pt x="1575" y="736"/>
                  </a:cubicBezTo>
                  <a:cubicBezTo>
                    <a:pt x="1588" y="737"/>
                    <a:pt x="1609" y="736"/>
                    <a:pt x="1622" y="735"/>
                  </a:cubicBezTo>
                  <a:cubicBezTo>
                    <a:pt x="1652" y="732"/>
                    <a:pt x="1682" y="709"/>
                    <a:pt x="1698" y="691"/>
                  </a:cubicBezTo>
                  <a:cubicBezTo>
                    <a:pt x="1706" y="681"/>
                    <a:pt x="1714" y="664"/>
                    <a:pt x="1702" y="657"/>
                  </a:cubicBezTo>
                  <a:cubicBezTo>
                    <a:pt x="1668" y="701"/>
                    <a:pt x="1622" y="725"/>
                    <a:pt x="1561" y="727"/>
                  </a:cubicBezTo>
                  <a:close/>
                  <a:moveTo>
                    <a:pt x="1714" y="686"/>
                  </a:moveTo>
                  <a:cubicBezTo>
                    <a:pt x="1690" y="728"/>
                    <a:pt x="1630" y="762"/>
                    <a:pt x="1567" y="745"/>
                  </a:cubicBezTo>
                  <a:cubicBezTo>
                    <a:pt x="1574" y="769"/>
                    <a:pt x="1582" y="790"/>
                    <a:pt x="1611" y="776"/>
                  </a:cubicBezTo>
                  <a:cubicBezTo>
                    <a:pt x="1664" y="788"/>
                    <a:pt x="1720" y="764"/>
                    <a:pt x="1735" y="720"/>
                  </a:cubicBezTo>
                  <a:cubicBezTo>
                    <a:pt x="1727" y="710"/>
                    <a:pt x="1727" y="692"/>
                    <a:pt x="1714" y="686"/>
                  </a:cubicBezTo>
                  <a:close/>
                  <a:moveTo>
                    <a:pt x="198" y="736"/>
                  </a:moveTo>
                  <a:cubicBezTo>
                    <a:pt x="192" y="747"/>
                    <a:pt x="188" y="759"/>
                    <a:pt x="183" y="771"/>
                  </a:cubicBezTo>
                  <a:cubicBezTo>
                    <a:pt x="205" y="775"/>
                    <a:pt x="217" y="773"/>
                    <a:pt x="238" y="780"/>
                  </a:cubicBezTo>
                  <a:cubicBezTo>
                    <a:pt x="249" y="789"/>
                    <a:pt x="258" y="801"/>
                    <a:pt x="273" y="808"/>
                  </a:cubicBezTo>
                  <a:cubicBezTo>
                    <a:pt x="275" y="792"/>
                    <a:pt x="283" y="786"/>
                    <a:pt x="286" y="770"/>
                  </a:cubicBezTo>
                  <a:cubicBezTo>
                    <a:pt x="267" y="752"/>
                    <a:pt x="235" y="732"/>
                    <a:pt x="198" y="736"/>
                  </a:cubicBezTo>
                  <a:close/>
                  <a:moveTo>
                    <a:pt x="1649" y="841"/>
                  </a:moveTo>
                  <a:cubicBezTo>
                    <a:pt x="1685" y="844"/>
                    <a:pt x="1727" y="826"/>
                    <a:pt x="1746" y="801"/>
                  </a:cubicBezTo>
                  <a:cubicBezTo>
                    <a:pt x="1763" y="779"/>
                    <a:pt x="1759" y="763"/>
                    <a:pt x="1746" y="739"/>
                  </a:cubicBezTo>
                  <a:cubicBezTo>
                    <a:pt x="1744" y="739"/>
                    <a:pt x="1743" y="739"/>
                    <a:pt x="1741" y="739"/>
                  </a:cubicBezTo>
                  <a:cubicBezTo>
                    <a:pt x="1713" y="789"/>
                    <a:pt x="1644" y="794"/>
                    <a:pt x="1588" y="794"/>
                  </a:cubicBezTo>
                  <a:cubicBezTo>
                    <a:pt x="1596" y="808"/>
                    <a:pt x="1602" y="824"/>
                    <a:pt x="1611" y="836"/>
                  </a:cubicBezTo>
                  <a:cubicBezTo>
                    <a:pt x="1622" y="834"/>
                    <a:pt x="1636" y="840"/>
                    <a:pt x="1649" y="841"/>
                  </a:cubicBezTo>
                  <a:close/>
                  <a:moveTo>
                    <a:pt x="600" y="808"/>
                  </a:moveTo>
                  <a:cubicBezTo>
                    <a:pt x="659" y="823"/>
                    <a:pt x="733" y="828"/>
                    <a:pt x="805" y="818"/>
                  </a:cubicBezTo>
                  <a:cubicBezTo>
                    <a:pt x="806" y="797"/>
                    <a:pt x="807" y="783"/>
                    <a:pt x="808" y="764"/>
                  </a:cubicBezTo>
                  <a:cubicBezTo>
                    <a:pt x="735" y="773"/>
                    <a:pt x="656" y="770"/>
                    <a:pt x="605" y="756"/>
                  </a:cubicBezTo>
                  <a:cubicBezTo>
                    <a:pt x="599" y="772"/>
                    <a:pt x="601" y="787"/>
                    <a:pt x="600" y="808"/>
                  </a:cubicBezTo>
                  <a:close/>
                  <a:moveTo>
                    <a:pt x="171" y="801"/>
                  </a:moveTo>
                  <a:cubicBezTo>
                    <a:pt x="212" y="803"/>
                    <a:pt x="234" y="829"/>
                    <a:pt x="260" y="839"/>
                  </a:cubicBezTo>
                  <a:cubicBezTo>
                    <a:pt x="261" y="834"/>
                    <a:pt x="264" y="831"/>
                    <a:pt x="265" y="826"/>
                  </a:cubicBezTo>
                  <a:cubicBezTo>
                    <a:pt x="248" y="797"/>
                    <a:pt x="218" y="786"/>
                    <a:pt x="179" y="783"/>
                  </a:cubicBezTo>
                  <a:cubicBezTo>
                    <a:pt x="178" y="782"/>
                    <a:pt x="178" y="781"/>
                    <a:pt x="177" y="782"/>
                  </a:cubicBezTo>
                  <a:cubicBezTo>
                    <a:pt x="175" y="788"/>
                    <a:pt x="172" y="794"/>
                    <a:pt x="171" y="801"/>
                  </a:cubicBezTo>
                  <a:close/>
                  <a:moveTo>
                    <a:pt x="1748" y="818"/>
                  </a:moveTo>
                  <a:cubicBezTo>
                    <a:pt x="1714" y="855"/>
                    <a:pt x="1666" y="857"/>
                    <a:pt x="1614" y="852"/>
                  </a:cubicBezTo>
                  <a:cubicBezTo>
                    <a:pt x="1627" y="872"/>
                    <a:pt x="1631" y="896"/>
                    <a:pt x="1652" y="905"/>
                  </a:cubicBezTo>
                  <a:cubicBezTo>
                    <a:pt x="1666" y="910"/>
                    <a:pt x="1687" y="907"/>
                    <a:pt x="1702" y="906"/>
                  </a:cubicBezTo>
                  <a:cubicBezTo>
                    <a:pt x="1739" y="903"/>
                    <a:pt x="1774" y="880"/>
                    <a:pt x="1784" y="850"/>
                  </a:cubicBezTo>
                  <a:cubicBezTo>
                    <a:pt x="1792" y="827"/>
                    <a:pt x="1776" y="807"/>
                    <a:pt x="1766" y="788"/>
                  </a:cubicBezTo>
                  <a:cubicBezTo>
                    <a:pt x="1762" y="799"/>
                    <a:pt x="1754" y="811"/>
                    <a:pt x="1748" y="818"/>
                  </a:cubicBezTo>
                  <a:close/>
                  <a:moveTo>
                    <a:pt x="159" y="839"/>
                  </a:moveTo>
                  <a:cubicBezTo>
                    <a:pt x="178" y="859"/>
                    <a:pt x="237" y="889"/>
                    <a:pt x="253" y="850"/>
                  </a:cubicBezTo>
                  <a:cubicBezTo>
                    <a:pt x="225" y="836"/>
                    <a:pt x="204" y="814"/>
                    <a:pt x="165" y="811"/>
                  </a:cubicBezTo>
                  <a:cubicBezTo>
                    <a:pt x="158" y="820"/>
                    <a:pt x="160" y="831"/>
                    <a:pt x="159" y="839"/>
                  </a:cubicBezTo>
                  <a:close/>
                  <a:moveTo>
                    <a:pt x="606" y="873"/>
                  </a:moveTo>
                  <a:cubicBezTo>
                    <a:pt x="627" y="876"/>
                    <a:pt x="662" y="885"/>
                    <a:pt x="695" y="889"/>
                  </a:cubicBezTo>
                  <a:cubicBezTo>
                    <a:pt x="725" y="893"/>
                    <a:pt x="787" y="897"/>
                    <a:pt x="800" y="874"/>
                  </a:cubicBezTo>
                  <a:cubicBezTo>
                    <a:pt x="806" y="865"/>
                    <a:pt x="802" y="841"/>
                    <a:pt x="803" y="833"/>
                  </a:cubicBezTo>
                  <a:cubicBezTo>
                    <a:pt x="733" y="836"/>
                    <a:pt x="659" y="841"/>
                    <a:pt x="601" y="821"/>
                  </a:cubicBezTo>
                  <a:cubicBezTo>
                    <a:pt x="599" y="839"/>
                    <a:pt x="599" y="860"/>
                    <a:pt x="606" y="8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13">
              <a:extLst>
                <a:ext uri="{FF2B5EF4-FFF2-40B4-BE49-F238E27FC236}">
                  <a16:creationId xmlns="" xmlns:a16="http://schemas.microsoft.com/office/drawing/2014/main" id="{8267B826-B2DA-3843-ADA3-85636DA34011}"/>
                </a:ext>
              </a:extLst>
            </p:cNvPr>
            <p:cNvSpPr>
              <a:spLocks noEditPoints="1"/>
            </p:cNvSpPr>
            <p:nvPr/>
          </p:nvSpPr>
          <p:spPr bwMode="auto">
            <a:xfrm>
              <a:off x="2718" y="988"/>
              <a:ext cx="382" cy="1460"/>
            </a:xfrm>
            <a:custGeom>
              <a:avLst/>
              <a:gdLst>
                <a:gd name="T0" fmla="*/ 146 w 162"/>
                <a:gd name="T1" fmla="*/ 598 h 618"/>
                <a:gd name="T2" fmla="*/ 23 w 162"/>
                <a:gd name="T3" fmla="*/ 598 h 618"/>
                <a:gd name="T4" fmla="*/ 11 w 162"/>
                <a:gd name="T5" fmla="*/ 481 h 618"/>
                <a:gd name="T6" fmla="*/ 16 w 162"/>
                <a:gd name="T7" fmla="*/ 352 h 618"/>
                <a:gd name="T8" fmla="*/ 13 w 162"/>
                <a:gd name="T9" fmla="*/ 321 h 618"/>
                <a:gd name="T10" fmla="*/ 8 w 162"/>
                <a:gd name="T11" fmla="*/ 178 h 618"/>
                <a:gd name="T12" fmla="*/ 6 w 162"/>
                <a:gd name="T13" fmla="*/ 93 h 618"/>
                <a:gd name="T14" fmla="*/ 13 w 162"/>
                <a:gd name="T15" fmla="*/ 27 h 618"/>
                <a:gd name="T16" fmla="*/ 38 w 162"/>
                <a:gd name="T17" fmla="*/ 5 h 618"/>
                <a:gd name="T18" fmla="*/ 63 w 162"/>
                <a:gd name="T19" fmla="*/ 8 h 618"/>
                <a:gd name="T20" fmla="*/ 152 w 162"/>
                <a:gd name="T21" fmla="*/ 40 h 618"/>
                <a:gd name="T22" fmla="*/ 152 w 162"/>
                <a:gd name="T23" fmla="*/ 125 h 618"/>
                <a:gd name="T24" fmla="*/ 152 w 162"/>
                <a:gd name="T25" fmla="*/ 434 h 618"/>
                <a:gd name="T26" fmla="*/ 146 w 162"/>
                <a:gd name="T27" fmla="*/ 598 h 618"/>
                <a:gd name="T28" fmla="*/ 44 w 162"/>
                <a:gd name="T29" fmla="*/ 587 h 618"/>
                <a:gd name="T30" fmla="*/ 102 w 162"/>
                <a:gd name="T31" fmla="*/ 592 h 618"/>
                <a:gd name="T32" fmla="*/ 137 w 162"/>
                <a:gd name="T33" fmla="*/ 569 h 618"/>
                <a:gd name="T34" fmla="*/ 138 w 162"/>
                <a:gd name="T35" fmla="*/ 510 h 618"/>
                <a:gd name="T36" fmla="*/ 138 w 162"/>
                <a:gd name="T37" fmla="*/ 401 h 618"/>
                <a:gd name="T38" fmla="*/ 140 w 162"/>
                <a:gd name="T39" fmla="*/ 127 h 618"/>
                <a:gd name="T40" fmla="*/ 140 w 162"/>
                <a:gd name="T41" fmla="*/ 52 h 618"/>
                <a:gd name="T42" fmla="*/ 110 w 162"/>
                <a:gd name="T43" fmla="*/ 25 h 618"/>
                <a:gd name="T44" fmla="*/ 37 w 162"/>
                <a:gd name="T45" fmla="*/ 30 h 618"/>
                <a:gd name="T46" fmla="*/ 20 w 162"/>
                <a:gd name="T47" fmla="*/ 67 h 618"/>
                <a:gd name="T48" fmla="*/ 19 w 162"/>
                <a:gd name="T49" fmla="*/ 80 h 618"/>
                <a:gd name="T50" fmla="*/ 25 w 162"/>
                <a:gd name="T51" fmla="*/ 283 h 618"/>
                <a:gd name="T52" fmla="*/ 20 w 162"/>
                <a:gd name="T53" fmla="*/ 560 h 618"/>
                <a:gd name="T54" fmla="*/ 23 w 162"/>
                <a:gd name="T55" fmla="*/ 575 h 618"/>
                <a:gd name="T56" fmla="*/ 41 w 162"/>
                <a:gd name="T57" fmla="*/ 593 h 618"/>
                <a:gd name="T58" fmla="*/ 44 w 162"/>
                <a:gd name="T59" fmla="*/ 58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618">
                  <a:moveTo>
                    <a:pt x="146" y="598"/>
                  </a:moveTo>
                  <a:cubicBezTo>
                    <a:pt x="116" y="618"/>
                    <a:pt x="60" y="613"/>
                    <a:pt x="23" y="598"/>
                  </a:cubicBezTo>
                  <a:cubicBezTo>
                    <a:pt x="2" y="571"/>
                    <a:pt x="9" y="525"/>
                    <a:pt x="11" y="481"/>
                  </a:cubicBezTo>
                  <a:cubicBezTo>
                    <a:pt x="13" y="440"/>
                    <a:pt x="15" y="393"/>
                    <a:pt x="16" y="352"/>
                  </a:cubicBezTo>
                  <a:cubicBezTo>
                    <a:pt x="16" y="342"/>
                    <a:pt x="13" y="331"/>
                    <a:pt x="13" y="321"/>
                  </a:cubicBezTo>
                  <a:cubicBezTo>
                    <a:pt x="13" y="268"/>
                    <a:pt x="11" y="224"/>
                    <a:pt x="8" y="178"/>
                  </a:cubicBezTo>
                  <a:cubicBezTo>
                    <a:pt x="6" y="148"/>
                    <a:pt x="5" y="123"/>
                    <a:pt x="6" y="93"/>
                  </a:cubicBezTo>
                  <a:cubicBezTo>
                    <a:pt x="8" y="74"/>
                    <a:pt x="0" y="46"/>
                    <a:pt x="13" y="27"/>
                  </a:cubicBezTo>
                  <a:cubicBezTo>
                    <a:pt x="18" y="18"/>
                    <a:pt x="32" y="6"/>
                    <a:pt x="38" y="5"/>
                  </a:cubicBezTo>
                  <a:cubicBezTo>
                    <a:pt x="43" y="5"/>
                    <a:pt x="54" y="8"/>
                    <a:pt x="63" y="8"/>
                  </a:cubicBezTo>
                  <a:cubicBezTo>
                    <a:pt x="98" y="8"/>
                    <a:pt x="138" y="0"/>
                    <a:pt x="152" y="40"/>
                  </a:cubicBezTo>
                  <a:cubicBezTo>
                    <a:pt x="162" y="68"/>
                    <a:pt x="153" y="99"/>
                    <a:pt x="152" y="125"/>
                  </a:cubicBezTo>
                  <a:cubicBezTo>
                    <a:pt x="148" y="217"/>
                    <a:pt x="152" y="337"/>
                    <a:pt x="152" y="434"/>
                  </a:cubicBezTo>
                  <a:cubicBezTo>
                    <a:pt x="152" y="493"/>
                    <a:pt x="158" y="548"/>
                    <a:pt x="146" y="598"/>
                  </a:cubicBezTo>
                  <a:close/>
                  <a:moveTo>
                    <a:pt x="44" y="587"/>
                  </a:moveTo>
                  <a:cubicBezTo>
                    <a:pt x="54" y="593"/>
                    <a:pt x="82" y="600"/>
                    <a:pt x="102" y="592"/>
                  </a:cubicBezTo>
                  <a:cubicBezTo>
                    <a:pt x="119" y="600"/>
                    <a:pt x="134" y="590"/>
                    <a:pt x="137" y="569"/>
                  </a:cubicBezTo>
                  <a:cubicBezTo>
                    <a:pt x="139" y="553"/>
                    <a:pt x="138" y="531"/>
                    <a:pt x="138" y="510"/>
                  </a:cubicBezTo>
                  <a:cubicBezTo>
                    <a:pt x="139" y="475"/>
                    <a:pt x="138" y="439"/>
                    <a:pt x="138" y="401"/>
                  </a:cubicBezTo>
                  <a:cubicBezTo>
                    <a:pt x="141" y="295"/>
                    <a:pt x="136" y="227"/>
                    <a:pt x="140" y="127"/>
                  </a:cubicBezTo>
                  <a:cubicBezTo>
                    <a:pt x="141" y="100"/>
                    <a:pt x="145" y="72"/>
                    <a:pt x="140" y="52"/>
                  </a:cubicBezTo>
                  <a:cubicBezTo>
                    <a:pt x="137" y="41"/>
                    <a:pt x="123" y="32"/>
                    <a:pt x="110" y="25"/>
                  </a:cubicBezTo>
                  <a:cubicBezTo>
                    <a:pt x="88" y="14"/>
                    <a:pt x="50" y="28"/>
                    <a:pt x="37" y="30"/>
                  </a:cubicBezTo>
                  <a:cubicBezTo>
                    <a:pt x="22" y="31"/>
                    <a:pt x="22" y="55"/>
                    <a:pt x="20" y="67"/>
                  </a:cubicBezTo>
                  <a:cubicBezTo>
                    <a:pt x="20" y="71"/>
                    <a:pt x="19" y="75"/>
                    <a:pt x="19" y="80"/>
                  </a:cubicBezTo>
                  <a:cubicBezTo>
                    <a:pt x="16" y="145"/>
                    <a:pt x="20" y="218"/>
                    <a:pt x="25" y="283"/>
                  </a:cubicBezTo>
                  <a:cubicBezTo>
                    <a:pt x="31" y="373"/>
                    <a:pt x="21" y="480"/>
                    <a:pt x="20" y="560"/>
                  </a:cubicBezTo>
                  <a:cubicBezTo>
                    <a:pt x="23" y="564"/>
                    <a:pt x="25" y="571"/>
                    <a:pt x="23" y="575"/>
                  </a:cubicBezTo>
                  <a:cubicBezTo>
                    <a:pt x="31" y="579"/>
                    <a:pt x="34" y="588"/>
                    <a:pt x="41" y="593"/>
                  </a:cubicBezTo>
                  <a:cubicBezTo>
                    <a:pt x="42" y="591"/>
                    <a:pt x="40" y="586"/>
                    <a:pt x="44" y="5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4" name="Text Box 12">
            <a:extLst>
              <a:ext uri="{FF2B5EF4-FFF2-40B4-BE49-F238E27FC236}">
                <a16:creationId xmlns="" xmlns:a16="http://schemas.microsoft.com/office/drawing/2014/main" id="{F48DCB8C-D14A-B14E-BBC6-6890DA1091A2}"/>
              </a:ext>
            </a:extLst>
          </p:cNvPr>
          <p:cNvSpPr txBox="1">
            <a:spLocks noChangeAspect="1" noChangeArrowheads="1"/>
          </p:cNvSpPr>
          <p:nvPr/>
        </p:nvSpPr>
        <p:spPr bwMode="auto">
          <a:xfrm>
            <a:off x="5077491" y="2448550"/>
            <a:ext cx="932871" cy="523220"/>
          </a:xfrm>
          <a:prstGeom prst="rect">
            <a:avLst/>
          </a:prstGeom>
          <a:noFill/>
          <a:ln w="9525" cap="flat" cmpd="sng">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sz="1400" dirty="0">
                <a:solidFill>
                  <a:schemeClr val="bg1">
                    <a:alpha val="70000"/>
                  </a:schemeClr>
                </a:solidFill>
                <a:latin typeface="+mj-ea"/>
                <a:ea typeface="+mj-ea"/>
              </a:rPr>
              <a:t>更换以前年度发票</a:t>
            </a:r>
            <a:endParaRPr lang="zh-CN" altLang="zh-CN" sz="1400" dirty="0">
              <a:solidFill>
                <a:schemeClr val="bg1">
                  <a:alpha val="70000"/>
                </a:schemeClr>
              </a:solidFill>
              <a:latin typeface="+mj-ea"/>
              <a:ea typeface="+mj-ea"/>
            </a:endParaRPr>
          </a:p>
        </p:txBody>
      </p:sp>
      <p:sp>
        <p:nvSpPr>
          <p:cNvPr id="115" name="Text Box 12">
            <a:extLst>
              <a:ext uri="{FF2B5EF4-FFF2-40B4-BE49-F238E27FC236}">
                <a16:creationId xmlns="" xmlns:a16="http://schemas.microsoft.com/office/drawing/2014/main" id="{DAC5DEF7-689B-DA43-835D-C9F6AD4C15CB}"/>
              </a:ext>
            </a:extLst>
          </p:cNvPr>
          <p:cNvSpPr txBox="1">
            <a:spLocks noChangeAspect="1" noChangeArrowheads="1"/>
          </p:cNvSpPr>
          <p:nvPr/>
        </p:nvSpPr>
        <p:spPr bwMode="auto">
          <a:xfrm>
            <a:off x="4072932" y="2642590"/>
            <a:ext cx="923960" cy="523220"/>
          </a:xfrm>
          <a:prstGeom prst="rect">
            <a:avLst/>
          </a:prstGeom>
          <a:noFill/>
          <a:ln w="9525" cap="flat" cmpd="sng">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sz="1400" dirty="0">
                <a:solidFill>
                  <a:schemeClr val="bg1">
                    <a:alpha val="70000"/>
                  </a:schemeClr>
                </a:solidFill>
                <a:latin typeface="+mj-ea"/>
                <a:ea typeface="+mj-ea"/>
              </a:rPr>
              <a:t>费用之间互相转换</a:t>
            </a:r>
            <a:endParaRPr lang="zh-CN" altLang="zh-CN" sz="1400" dirty="0">
              <a:solidFill>
                <a:schemeClr val="bg1">
                  <a:alpha val="70000"/>
                </a:schemeClr>
              </a:solidFill>
              <a:latin typeface="+mj-ea"/>
              <a:ea typeface="+mj-ea"/>
            </a:endParaRPr>
          </a:p>
        </p:txBody>
      </p:sp>
      <p:sp>
        <p:nvSpPr>
          <p:cNvPr id="116" name="未知">
            <a:extLst>
              <a:ext uri="{FF2B5EF4-FFF2-40B4-BE49-F238E27FC236}">
                <a16:creationId xmlns="" xmlns:a16="http://schemas.microsoft.com/office/drawing/2014/main" id="{4D6FA6BC-BB62-4C4C-AC2D-72B6A667BAF4}"/>
              </a:ext>
            </a:extLst>
          </p:cNvPr>
          <p:cNvSpPr>
            <a:spLocks noChangeAspect="1"/>
          </p:cNvSpPr>
          <p:nvPr/>
        </p:nvSpPr>
        <p:spPr bwMode="auto">
          <a:xfrm>
            <a:off x="6138688" y="1203604"/>
            <a:ext cx="906070" cy="2229194"/>
          </a:xfrm>
          <a:custGeom>
            <a:avLst/>
            <a:gdLst/>
            <a:ahLst/>
            <a:cxnLst>
              <a:cxn ang="0">
                <a:pos x="0" y="422"/>
              </a:cxn>
              <a:cxn ang="0">
                <a:pos x="982" y="0"/>
              </a:cxn>
              <a:cxn ang="0">
                <a:pos x="978" y="1953"/>
              </a:cxn>
              <a:cxn ang="0">
                <a:pos x="18" y="1953"/>
              </a:cxn>
              <a:cxn ang="0">
                <a:pos x="0" y="422"/>
              </a:cxn>
            </a:cxnLst>
            <a:rect l="0" t="0" r="r" b="b"/>
            <a:pathLst>
              <a:path w="982" h="1953">
                <a:moveTo>
                  <a:pt x="0" y="422"/>
                </a:moveTo>
                <a:lnTo>
                  <a:pt x="982" y="0"/>
                </a:lnTo>
                <a:lnTo>
                  <a:pt x="978" y="1953"/>
                </a:lnTo>
                <a:lnTo>
                  <a:pt x="18" y="1953"/>
                </a:lnTo>
                <a:lnTo>
                  <a:pt x="0" y="422"/>
                </a:lnTo>
                <a:close/>
              </a:path>
            </a:pathLst>
          </a:cu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7" name="Text Box 12">
            <a:extLst>
              <a:ext uri="{FF2B5EF4-FFF2-40B4-BE49-F238E27FC236}">
                <a16:creationId xmlns="" xmlns:a16="http://schemas.microsoft.com/office/drawing/2014/main" id="{7BEB3574-3585-AA4B-AB86-77B09968036F}"/>
              </a:ext>
            </a:extLst>
          </p:cNvPr>
          <p:cNvSpPr txBox="1">
            <a:spLocks noChangeAspect="1" noChangeArrowheads="1"/>
          </p:cNvSpPr>
          <p:nvPr/>
        </p:nvSpPr>
        <p:spPr bwMode="auto">
          <a:xfrm>
            <a:off x="6174452" y="2059583"/>
            <a:ext cx="923960" cy="523220"/>
          </a:xfrm>
          <a:prstGeom prst="rect">
            <a:avLst/>
          </a:prstGeom>
          <a:noFill/>
          <a:ln w="9525" cap="flat" cmpd="sng">
            <a:noFill/>
            <a:miter lim="800000"/>
            <a:headEnd/>
            <a:tailEnd/>
          </a:ln>
          <a:effectLst/>
        </p:spPr>
        <p:txBody>
          <a:bodyPr wrap="square">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sz="1400" dirty="0">
                <a:solidFill>
                  <a:schemeClr val="bg1">
                    <a:alpha val="70000"/>
                  </a:schemeClr>
                </a:solidFill>
                <a:latin typeface="+mj-ea"/>
                <a:ea typeface="+mj-ea"/>
              </a:rPr>
              <a:t>票据丢失处理方式</a:t>
            </a:r>
            <a:endParaRPr lang="zh-CN" altLang="zh-CN" sz="1400" dirty="0">
              <a:solidFill>
                <a:schemeClr val="bg1">
                  <a:alpha val="70000"/>
                </a:schemeClr>
              </a:solidFill>
              <a:latin typeface="+mj-ea"/>
              <a:ea typeface="+mj-ea"/>
            </a:endParaRPr>
          </a:p>
        </p:txBody>
      </p:sp>
      <p:sp>
        <p:nvSpPr>
          <p:cNvPr id="25" name="Text Box 11">
            <a:extLst>
              <a:ext uri="{FF2B5EF4-FFF2-40B4-BE49-F238E27FC236}">
                <a16:creationId xmlns="" xmlns:a16="http://schemas.microsoft.com/office/drawing/2014/main" id="{2C73B335-58DC-6A4D-8ADE-1C7398A589C0}"/>
              </a:ext>
            </a:extLst>
          </p:cNvPr>
          <p:cNvSpPr txBox="1">
            <a:spLocks noChangeAspect="1" noChangeArrowheads="1"/>
          </p:cNvSpPr>
          <p:nvPr/>
        </p:nvSpPr>
        <p:spPr bwMode="auto">
          <a:xfrm>
            <a:off x="2362466" y="2475591"/>
            <a:ext cx="334484" cy="584775"/>
          </a:xfrm>
          <a:prstGeom prst="rect">
            <a:avLst/>
          </a:prstGeom>
          <a:noFill/>
          <a:ln w="9525" cap="flat" cmpd="sng">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zh-CN" sz="3200" dirty="0">
                <a:solidFill>
                  <a:schemeClr val="bg1">
                    <a:alpha val="70000"/>
                  </a:schemeClr>
                </a:solidFill>
                <a:latin typeface="+mj-ea"/>
                <a:ea typeface="+mj-ea"/>
              </a:rPr>
              <a:t>1</a:t>
            </a:r>
          </a:p>
        </p:txBody>
      </p:sp>
      <p:sp>
        <p:nvSpPr>
          <p:cNvPr id="26" name="Text Box 11">
            <a:extLst>
              <a:ext uri="{FF2B5EF4-FFF2-40B4-BE49-F238E27FC236}">
                <a16:creationId xmlns="" xmlns:a16="http://schemas.microsoft.com/office/drawing/2014/main" id="{043BD51C-92F5-6D4B-88B7-44C30FD2A66B}"/>
              </a:ext>
            </a:extLst>
          </p:cNvPr>
          <p:cNvSpPr txBox="1">
            <a:spLocks noChangeAspect="1" noChangeArrowheads="1"/>
          </p:cNvSpPr>
          <p:nvPr/>
        </p:nvSpPr>
        <p:spPr bwMode="auto">
          <a:xfrm>
            <a:off x="3251423" y="2201474"/>
            <a:ext cx="334484" cy="584775"/>
          </a:xfrm>
          <a:prstGeom prst="rect">
            <a:avLst/>
          </a:prstGeom>
          <a:noFill/>
          <a:ln w="9525" cap="flat" cmpd="sng">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en-US" altLang="zh-CN" sz="3200" dirty="0">
                <a:solidFill>
                  <a:schemeClr val="bg1">
                    <a:alpha val="70000"/>
                  </a:schemeClr>
                </a:solidFill>
                <a:latin typeface="+mj-ea"/>
                <a:ea typeface="+mj-ea"/>
              </a:rPr>
              <a:t>2</a:t>
            </a:r>
            <a:endParaRPr lang="zh-CN" altLang="zh-CN" sz="3200" dirty="0">
              <a:solidFill>
                <a:schemeClr val="bg1">
                  <a:alpha val="70000"/>
                </a:schemeClr>
              </a:solidFill>
              <a:latin typeface="+mj-ea"/>
              <a:ea typeface="+mj-ea"/>
            </a:endParaRPr>
          </a:p>
        </p:txBody>
      </p:sp>
      <p:sp>
        <p:nvSpPr>
          <p:cNvPr id="27" name="Text Box 11">
            <a:extLst>
              <a:ext uri="{FF2B5EF4-FFF2-40B4-BE49-F238E27FC236}">
                <a16:creationId xmlns="" xmlns:a16="http://schemas.microsoft.com/office/drawing/2014/main" id="{24BC548E-9B2A-4B48-BA0E-615F970C1C3B}"/>
              </a:ext>
            </a:extLst>
          </p:cNvPr>
          <p:cNvSpPr txBox="1">
            <a:spLocks noChangeAspect="1" noChangeArrowheads="1"/>
          </p:cNvSpPr>
          <p:nvPr/>
        </p:nvSpPr>
        <p:spPr bwMode="auto">
          <a:xfrm>
            <a:off x="4283968" y="1851670"/>
            <a:ext cx="334484" cy="584775"/>
          </a:xfrm>
          <a:prstGeom prst="rect">
            <a:avLst/>
          </a:prstGeom>
          <a:noFill/>
          <a:ln w="9525" cap="flat" cmpd="sng">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en-US" altLang="zh-CN" sz="3200" dirty="0">
                <a:solidFill>
                  <a:schemeClr val="bg1">
                    <a:alpha val="70000"/>
                  </a:schemeClr>
                </a:solidFill>
                <a:latin typeface="+mj-ea"/>
                <a:ea typeface="+mj-ea"/>
              </a:rPr>
              <a:t>3</a:t>
            </a:r>
            <a:endParaRPr lang="zh-CN" altLang="zh-CN" sz="3200" dirty="0">
              <a:solidFill>
                <a:schemeClr val="bg1">
                  <a:alpha val="70000"/>
                </a:schemeClr>
              </a:solidFill>
              <a:latin typeface="+mj-ea"/>
              <a:ea typeface="+mj-ea"/>
            </a:endParaRPr>
          </a:p>
        </p:txBody>
      </p:sp>
      <p:sp>
        <p:nvSpPr>
          <p:cNvPr id="28" name="Text Box 11">
            <a:extLst>
              <a:ext uri="{FF2B5EF4-FFF2-40B4-BE49-F238E27FC236}">
                <a16:creationId xmlns="" xmlns:a16="http://schemas.microsoft.com/office/drawing/2014/main" id="{A3C0036C-1A13-6345-A1EE-6B2DF19B8E1D}"/>
              </a:ext>
            </a:extLst>
          </p:cNvPr>
          <p:cNvSpPr txBox="1">
            <a:spLocks noChangeAspect="1" noChangeArrowheads="1"/>
          </p:cNvSpPr>
          <p:nvPr/>
        </p:nvSpPr>
        <p:spPr bwMode="auto">
          <a:xfrm>
            <a:off x="5239274" y="1452519"/>
            <a:ext cx="334484" cy="584775"/>
          </a:xfrm>
          <a:prstGeom prst="rect">
            <a:avLst/>
          </a:prstGeom>
          <a:noFill/>
          <a:ln w="9525" cap="flat" cmpd="sng">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en-US" altLang="zh-CN" sz="3200" dirty="0">
                <a:solidFill>
                  <a:schemeClr val="bg1">
                    <a:alpha val="70000"/>
                  </a:schemeClr>
                </a:solidFill>
                <a:latin typeface="+mj-ea"/>
                <a:ea typeface="+mj-ea"/>
              </a:rPr>
              <a:t>4</a:t>
            </a:r>
            <a:endParaRPr lang="zh-CN" altLang="zh-CN" sz="3200" dirty="0">
              <a:solidFill>
                <a:schemeClr val="bg1">
                  <a:alpha val="70000"/>
                </a:schemeClr>
              </a:solidFill>
              <a:latin typeface="+mj-ea"/>
              <a:ea typeface="+mj-ea"/>
            </a:endParaRPr>
          </a:p>
        </p:txBody>
      </p:sp>
      <p:sp>
        <p:nvSpPr>
          <p:cNvPr id="29" name="Text Box 11">
            <a:extLst>
              <a:ext uri="{FF2B5EF4-FFF2-40B4-BE49-F238E27FC236}">
                <a16:creationId xmlns="" xmlns:a16="http://schemas.microsoft.com/office/drawing/2014/main" id="{26739A50-9CD0-754F-8AD1-26682FC354D0}"/>
              </a:ext>
            </a:extLst>
          </p:cNvPr>
          <p:cNvSpPr txBox="1">
            <a:spLocks noChangeAspect="1" noChangeArrowheads="1"/>
          </p:cNvSpPr>
          <p:nvPr/>
        </p:nvSpPr>
        <p:spPr bwMode="auto">
          <a:xfrm>
            <a:off x="6325748" y="993779"/>
            <a:ext cx="334484" cy="584775"/>
          </a:xfrm>
          <a:prstGeom prst="rect">
            <a:avLst/>
          </a:prstGeom>
          <a:noFill/>
          <a:ln w="9525" cap="flat" cmpd="sng">
            <a:noFill/>
            <a:miter lim="800000"/>
            <a:headEnd/>
            <a:tailEnd/>
          </a:ln>
          <a:effectLst/>
        </p:spPr>
        <p:txBody>
          <a:bodyPr>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lang="en-US" altLang="zh-CN" sz="3200" dirty="0">
                <a:solidFill>
                  <a:schemeClr val="bg1">
                    <a:alpha val="70000"/>
                  </a:schemeClr>
                </a:solidFill>
                <a:latin typeface="+mj-ea"/>
                <a:ea typeface="+mj-ea"/>
              </a:rPr>
              <a:t>5</a:t>
            </a:r>
            <a:endParaRPr lang="zh-CN" altLang="zh-CN" sz="3200" dirty="0">
              <a:solidFill>
                <a:schemeClr val="bg1">
                  <a:alpha val="70000"/>
                </a:schemeClr>
              </a:solidFill>
              <a:latin typeface="+mj-ea"/>
              <a:ea typeface="+mj-ea"/>
            </a:endParaRPr>
          </a:p>
        </p:txBody>
      </p:sp>
    </p:spTree>
    <p:extLst>
      <p:ext uri="{BB962C8B-B14F-4D97-AF65-F5344CB8AC3E}">
        <p14:creationId xmlns:p14="http://schemas.microsoft.com/office/powerpoint/2010/main" val="14096166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a:extLst>
              <a:ext uri="{FF2B5EF4-FFF2-40B4-BE49-F238E27FC236}">
                <a16:creationId xmlns="" xmlns:a16="http://schemas.microsoft.com/office/drawing/2014/main" id="{AE5A88D8-3750-7F46-B4F9-59A8AB3BC035}"/>
              </a:ext>
            </a:extLst>
          </p:cNvPr>
          <p:cNvSpPr txBox="1">
            <a:spLocks/>
          </p:cNvSpPr>
          <p:nvPr/>
        </p:nvSpPr>
        <p:spPr>
          <a:xfrm>
            <a:off x="1043608" y="589552"/>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答疑</a:t>
            </a:r>
            <a:r>
              <a:rPr lang="en-US" altLang="zh-CN" dirty="0"/>
              <a:t>-</a:t>
            </a:r>
            <a:r>
              <a:rPr lang="zh-CN" altLang="en-US" dirty="0"/>
              <a:t>全额</a:t>
            </a:r>
            <a:r>
              <a:rPr lang="en-US" altLang="zh-CN" dirty="0"/>
              <a:t>/</a:t>
            </a:r>
            <a:r>
              <a:rPr lang="zh-CN" altLang="en-US" dirty="0"/>
              <a:t>部分退费</a:t>
            </a:r>
          </a:p>
        </p:txBody>
      </p:sp>
      <p:grpSp>
        <p:nvGrpSpPr>
          <p:cNvPr id="26" name="组合 25">
            <a:extLst>
              <a:ext uri="{FF2B5EF4-FFF2-40B4-BE49-F238E27FC236}">
                <a16:creationId xmlns="" xmlns:a16="http://schemas.microsoft.com/office/drawing/2014/main" id="{C336280B-A6C6-F54A-BACD-F63052962CB9}"/>
              </a:ext>
            </a:extLst>
          </p:cNvPr>
          <p:cNvGrpSpPr/>
          <p:nvPr/>
        </p:nvGrpSpPr>
        <p:grpSpPr>
          <a:xfrm>
            <a:off x="611560" y="1240381"/>
            <a:ext cx="2880319" cy="1911805"/>
            <a:chOff x="5220072" y="1600666"/>
            <a:chExt cx="2880319" cy="1911805"/>
          </a:xfrm>
        </p:grpSpPr>
        <p:sp>
          <p:nvSpPr>
            <p:cNvPr id="27" name="TextBox 42">
              <a:extLst>
                <a:ext uri="{FF2B5EF4-FFF2-40B4-BE49-F238E27FC236}">
                  <a16:creationId xmlns="" xmlns:a16="http://schemas.microsoft.com/office/drawing/2014/main" id="{7C23DA0F-8C12-BE4C-93C7-5479A58C4DD2}"/>
                </a:ext>
              </a:extLst>
            </p:cNvPr>
            <p:cNvSpPr txBox="1"/>
            <p:nvPr/>
          </p:nvSpPr>
          <p:spPr>
            <a:xfrm>
              <a:off x="5220072" y="1600666"/>
              <a:ext cx="2880319" cy="1911805"/>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000" dirty="0"/>
                <a:t>一、全额退费办理流程：</a:t>
              </a:r>
              <a:endParaRPr lang="en-US" altLang="zh-CN" sz="1000" dirty="0"/>
            </a:p>
            <a:p>
              <a:pPr algn="l">
                <a:lnSpc>
                  <a:spcPct val="150000"/>
                </a:lnSpc>
              </a:pPr>
              <a:r>
                <a:rPr lang="en-US" altLang="zh-CN" sz="1000" dirty="0"/>
                <a:t>1</a:t>
              </a:r>
              <a:r>
                <a:rPr lang="zh-CN" altLang="en-US" sz="1000" dirty="0"/>
                <a:t>、</a:t>
              </a:r>
              <a:r>
                <a:rPr lang="zh-CN" altLang="en-US" sz="1000" dirty="0">
                  <a:latin typeface="宋体" panose="02010600030101010101" pitchFamily="2" charset="-122"/>
                  <a:cs typeface="宋体" panose="02010600030101010101" pitchFamily="2" charset="-122"/>
                  <a:sym typeface="+mn-ea"/>
                </a:rPr>
                <a:t>业主联（发票联）收回，并作废</a:t>
              </a:r>
              <a:r>
                <a:rPr lang="en-US" altLang="zh-CN" sz="1000" dirty="0">
                  <a:latin typeface="宋体" panose="02010600030101010101" pitchFamily="2" charset="-122"/>
                  <a:cs typeface="宋体" panose="02010600030101010101" pitchFamily="2" charset="-122"/>
                  <a:sym typeface="+mn-ea"/>
                </a:rPr>
                <a:t>/</a:t>
              </a:r>
              <a:r>
                <a:rPr lang="zh-CN" altLang="en-US" sz="1000" dirty="0">
                  <a:latin typeface="宋体" panose="02010600030101010101" pitchFamily="2" charset="-122"/>
                  <a:cs typeface="宋体" panose="02010600030101010101" pitchFamily="2" charset="-122"/>
                  <a:sym typeface="+mn-ea"/>
                </a:rPr>
                <a:t>冲正</a:t>
              </a:r>
              <a:endParaRPr lang="en-US" altLang="zh-CN" sz="1000" dirty="0">
                <a:latin typeface="宋体" panose="02010600030101010101" pitchFamily="2" charset="-122"/>
                <a:cs typeface="宋体" panose="02010600030101010101" pitchFamily="2" charset="-122"/>
                <a:sym typeface="+mn-ea"/>
              </a:endParaRPr>
            </a:p>
            <a:p>
              <a:pPr algn="l">
                <a:lnSpc>
                  <a:spcPct val="150000"/>
                </a:lnSpc>
              </a:pPr>
              <a:r>
                <a:rPr lang="en-US" altLang="zh-CN" sz="1000" dirty="0"/>
                <a:t>2</a:t>
              </a:r>
              <a:r>
                <a:rPr lang="zh-CN" altLang="en-US" sz="1000" dirty="0"/>
                <a:t>、</a:t>
              </a:r>
              <a:r>
                <a:rPr lang="zh-CN" altLang="en-US" sz="1000" dirty="0">
                  <a:latin typeface="+mj-ea"/>
                  <a:ea typeface="+mj-ea"/>
                  <a:cs typeface="宋体" panose="02010600030101010101" pitchFamily="2" charset="-122"/>
                  <a:sym typeface="+mn-ea"/>
                </a:rPr>
                <a:t>将“业主联（发票联）复印件”和“负数发票第一联（记账联）”两张发票粘贴单贴好，项目负责人签字</a:t>
              </a:r>
            </a:p>
            <a:p>
              <a:pPr algn="l">
                <a:lnSpc>
                  <a:spcPct val="150000"/>
                </a:lnSpc>
              </a:pPr>
              <a:r>
                <a:rPr lang="en-US" altLang="zh-CN" sz="1000" dirty="0"/>
                <a:t>3</a:t>
              </a:r>
              <a:r>
                <a:rPr lang="zh-CN" altLang="en-US" sz="1000" dirty="0"/>
                <a:t>、</a:t>
              </a:r>
              <a:r>
                <a:rPr lang="zh-CN" altLang="en-US" sz="1000" spc="150" dirty="0">
                  <a:solidFill>
                    <a:srgbClr val="000000">
                      <a:lumMod val="100000"/>
                    </a:srgbClr>
                  </a:solidFill>
                  <a:latin typeface="宋体" panose="02010600030101010101" pitchFamily="2" charset="-122"/>
                  <a:sym typeface="+mn-ea"/>
                </a:rPr>
                <a:t> </a:t>
              </a:r>
              <a:r>
                <a:rPr lang="zh-CN" altLang="en-US" sz="1000" dirty="0">
                  <a:latin typeface="宋体" panose="02010600030101010101" pitchFamily="2" charset="-122"/>
                  <a:cs typeface="宋体" panose="02010600030101010101" pitchFamily="2" charset="-122"/>
                  <a:sym typeface="+mn-ea"/>
                </a:rPr>
                <a:t>“负数发票第二联”（发票联）“业主联（发票联）原件”作为作废发票附件需于次月首次邮寄发票时一并寄回财务部（杨琦收）</a:t>
              </a:r>
              <a:endParaRPr lang="zh-CN" altLang="en-US" sz="1000" dirty="0"/>
            </a:p>
          </p:txBody>
        </p:sp>
        <p:grpSp>
          <p:nvGrpSpPr>
            <p:cNvPr id="28" name="组合 27">
              <a:extLst>
                <a:ext uri="{FF2B5EF4-FFF2-40B4-BE49-F238E27FC236}">
                  <a16:creationId xmlns="" xmlns:a16="http://schemas.microsoft.com/office/drawing/2014/main" id="{5F391CC9-F7CD-3B44-B98E-76D2822D2FBE}"/>
                </a:ext>
              </a:extLst>
            </p:cNvPr>
            <p:cNvGrpSpPr/>
            <p:nvPr/>
          </p:nvGrpSpPr>
          <p:grpSpPr>
            <a:xfrm>
              <a:off x="5259220" y="1849201"/>
              <a:ext cx="2841171" cy="1621741"/>
              <a:chOff x="5259220" y="1849201"/>
              <a:chExt cx="2841171" cy="1621741"/>
            </a:xfrm>
          </p:grpSpPr>
          <p:cxnSp>
            <p:nvCxnSpPr>
              <p:cNvPr id="29" name="直接连接符 44">
                <a:extLst>
                  <a:ext uri="{FF2B5EF4-FFF2-40B4-BE49-F238E27FC236}">
                    <a16:creationId xmlns="" xmlns:a16="http://schemas.microsoft.com/office/drawing/2014/main" id="{0CBA691C-F61E-2449-8231-E489318A4D9F}"/>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0" name="直接连接符 45">
                <a:extLst>
                  <a:ext uri="{FF2B5EF4-FFF2-40B4-BE49-F238E27FC236}">
                    <a16:creationId xmlns="" xmlns:a16="http://schemas.microsoft.com/office/drawing/2014/main" id="{5F4FCE40-304E-C64A-A885-AD2392C48971}"/>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1" name="直接连接符 46">
                <a:extLst>
                  <a:ext uri="{FF2B5EF4-FFF2-40B4-BE49-F238E27FC236}">
                    <a16:creationId xmlns="" xmlns:a16="http://schemas.microsoft.com/office/drawing/2014/main" id="{C02906E8-923E-A54D-BC69-C61B9F0D2983}"/>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2" name="直接连接符 47">
                <a:extLst>
                  <a:ext uri="{FF2B5EF4-FFF2-40B4-BE49-F238E27FC236}">
                    <a16:creationId xmlns="" xmlns:a16="http://schemas.microsoft.com/office/drawing/2014/main" id="{2B0A56A3-039D-8D49-9FD3-FAC942ED5ECC}"/>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3" name="直接连接符 48">
                <a:extLst>
                  <a:ext uri="{FF2B5EF4-FFF2-40B4-BE49-F238E27FC236}">
                    <a16:creationId xmlns="" xmlns:a16="http://schemas.microsoft.com/office/drawing/2014/main" id="{6BDDFC33-3B49-184D-9063-A4DAED3398BF}"/>
                  </a:ext>
                </a:extLst>
              </p:cNvPr>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49">
                <a:extLst>
                  <a:ext uri="{FF2B5EF4-FFF2-40B4-BE49-F238E27FC236}">
                    <a16:creationId xmlns="" xmlns:a16="http://schemas.microsoft.com/office/drawing/2014/main" id="{0D851012-C85F-6D47-8E01-9C677D612A5C}"/>
                  </a:ext>
                </a:extLst>
              </p:cNvPr>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50">
                <a:extLst>
                  <a:ext uri="{FF2B5EF4-FFF2-40B4-BE49-F238E27FC236}">
                    <a16:creationId xmlns="" xmlns:a16="http://schemas.microsoft.com/office/drawing/2014/main" id="{0C1D2A1B-2DD9-4548-98A7-AD0E62BF06EF}"/>
                  </a:ext>
                </a:extLst>
              </p:cNvPr>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51">
                <a:extLst>
                  <a:ext uri="{FF2B5EF4-FFF2-40B4-BE49-F238E27FC236}">
                    <a16:creationId xmlns="" xmlns:a16="http://schemas.microsoft.com/office/drawing/2014/main" id="{AA0F6C6F-116A-7641-B1C2-D568C3ADE566}"/>
                  </a:ext>
                </a:extLst>
              </p:cNvPr>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grpSp>
        <p:nvGrpSpPr>
          <p:cNvPr id="38" name="组合 37">
            <a:extLst>
              <a:ext uri="{FF2B5EF4-FFF2-40B4-BE49-F238E27FC236}">
                <a16:creationId xmlns="" xmlns:a16="http://schemas.microsoft.com/office/drawing/2014/main" id="{D5730D49-7835-1048-B2D3-87F3A5F1B0C4}"/>
              </a:ext>
            </a:extLst>
          </p:cNvPr>
          <p:cNvGrpSpPr/>
          <p:nvPr/>
        </p:nvGrpSpPr>
        <p:grpSpPr>
          <a:xfrm>
            <a:off x="3818384" y="326008"/>
            <a:ext cx="4152826" cy="1911805"/>
            <a:chOff x="5220072" y="1600666"/>
            <a:chExt cx="2880319" cy="1911805"/>
          </a:xfrm>
        </p:grpSpPr>
        <p:sp>
          <p:nvSpPr>
            <p:cNvPr id="39" name="TextBox 26">
              <a:extLst>
                <a:ext uri="{FF2B5EF4-FFF2-40B4-BE49-F238E27FC236}">
                  <a16:creationId xmlns="" xmlns:a16="http://schemas.microsoft.com/office/drawing/2014/main" id="{05F035BD-8EBB-3647-95F9-A0D774FA34A6}"/>
                </a:ext>
              </a:extLst>
            </p:cNvPr>
            <p:cNvSpPr txBox="1"/>
            <p:nvPr/>
          </p:nvSpPr>
          <p:spPr>
            <a:xfrm>
              <a:off x="5220072" y="1600666"/>
              <a:ext cx="2880319" cy="1911805"/>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000" dirty="0"/>
                <a:t>二、部分退费办理流程：</a:t>
              </a:r>
              <a:endParaRPr lang="en-US" altLang="zh-CN" sz="1000" dirty="0"/>
            </a:p>
            <a:p>
              <a:pPr algn="l">
                <a:lnSpc>
                  <a:spcPct val="150000"/>
                </a:lnSpc>
              </a:pPr>
              <a:r>
                <a:rPr lang="en-US" altLang="zh-CN" sz="1000" dirty="0"/>
                <a:t>1</a:t>
              </a:r>
              <a:r>
                <a:rPr lang="zh-CN" altLang="en-US" sz="1000" dirty="0"/>
                <a:t>、</a:t>
              </a:r>
              <a:r>
                <a:rPr lang="zh-CN" altLang="en-US" sz="1000" dirty="0">
                  <a:latin typeface="宋体" panose="02010600030101010101" pitchFamily="2" charset="-122"/>
                  <a:cs typeface="宋体" panose="02010600030101010101" pitchFamily="2" charset="-122"/>
                  <a:sym typeface="+mn-ea"/>
                </a:rPr>
                <a:t>业主联（发票联）收回，并作废</a:t>
              </a:r>
              <a:r>
                <a:rPr lang="en-US" altLang="zh-CN" sz="1000" dirty="0">
                  <a:latin typeface="宋体" panose="02010600030101010101" pitchFamily="2" charset="-122"/>
                  <a:cs typeface="宋体" panose="02010600030101010101" pitchFamily="2" charset="-122"/>
                  <a:sym typeface="+mn-ea"/>
                </a:rPr>
                <a:t>/</a:t>
              </a:r>
              <a:r>
                <a:rPr lang="zh-CN" altLang="en-US" sz="1000" dirty="0">
                  <a:latin typeface="宋体" panose="02010600030101010101" pitchFamily="2" charset="-122"/>
                  <a:cs typeface="宋体" panose="02010600030101010101" pitchFamily="2" charset="-122"/>
                  <a:sym typeface="+mn-ea"/>
                </a:rPr>
                <a:t>冲正</a:t>
              </a:r>
              <a:endParaRPr lang="en-US" altLang="zh-CN" sz="1000" dirty="0">
                <a:latin typeface="宋体" panose="02010600030101010101" pitchFamily="2" charset="-122"/>
                <a:cs typeface="宋体" panose="02010600030101010101" pitchFamily="2" charset="-122"/>
                <a:sym typeface="+mn-ea"/>
              </a:endParaRPr>
            </a:p>
            <a:p>
              <a:pPr algn="l">
                <a:lnSpc>
                  <a:spcPct val="150000"/>
                </a:lnSpc>
              </a:pPr>
              <a:r>
                <a:rPr lang="en-US" altLang="zh-CN" sz="1000" dirty="0"/>
                <a:t>2</a:t>
              </a:r>
              <a:r>
                <a:rPr lang="zh-CN" altLang="en-US" sz="1000" dirty="0"/>
                <a:t>、</a:t>
              </a:r>
              <a:r>
                <a:rPr lang="zh-CN" altLang="en-US" sz="1000" dirty="0">
                  <a:latin typeface="宋体" panose="02010600030101010101" pitchFamily="2" charset="-122"/>
                  <a:cs typeface="宋体" panose="02010600030101010101" pitchFamily="2" charset="-122"/>
                  <a:sym typeface="+mn-ea"/>
                </a:rPr>
                <a:t>开具业主使用期间金额发票</a:t>
              </a:r>
              <a:endParaRPr lang="en-US" altLang="zh-CN" sz="1000" dirty="0">
                <a:latin typeface="宋体" panose="02010600030101010101" pitchFamily="2" charset="-122"/>
                <a:cs typeface="宋体" panose="02010600030101010101" pitchFamily="2" charset="-122"/>
                <a:sym typeface="+mn-ea"/>
              </a:endParaRPr>
            </a:p>
            <a:p>
              <a:pPr algn="l">
                <a:lnSpc>
                  <a:spcPct val="150000"/>
                </a:lnSpc>
              </a:pPr>
              <a:r>
                <a:rPr lang="en-US" altLang="zh-CN" sz="1000" dirty="0">
                  <a:latin typeface="+mj-ea"/>
                  <a:ea typeface="+mj-ea"/>
                  <a:sym typeface="+mn-ea"/>
                </a:rPr>
                <a:t>3</a:t>
              </a:r>
              <a:r>
                <a:rPr lang="zh-CN" altLang="en-US" sz="1000" dirty="0">
                  <a:latin typeface="+mj-ea"/>
                  <a:ea typeface="+mj-ea"/>
                  <a:sym typeface="+mn-ea"/>
                </a:rPr>
                <a:t>、</a:t>
              </a:r>
              <a:r>
                <a:rPr lang="zh-CN" altLang="en-US" sz="1000" dirty="0">
                  <a:latin typeface="宋体" panose="02010600030101010101" pitchFamily="2" charset="-122"/>
                  <a:cs typeface="宋体" panose="02010600030101010101" pitchFamily="2" charset="-122"/>
                  <a:sym typeface="+mn-ea"/>
                </a:rPr>
                <a:t>剩余金额做退款处理，需附</a:t>
              </a:r>
              <a:r>
                <a:rPr lang="zh-CN" altLang="en-US" sz="1000" dirty="0">
                  <a:latin typeface="宋体" panose="02010600030101010101" pitchFamily="2" charset="-122"/>
                  <a:sym typeface="+mn-ea"/>
                </a:rPr>
                <a:t>“业主联（发票联）复印件”、“新开使用期间发票第一联原件”和“负数发票第一联原件”三张发票粘贴单贴好，项目负责人签字后发起金蝶请款流程</a:t>
              </a:r>
              <a:endParaRPr lang="en-US" altLang="zh-CN" sz="1000" dirty="0">
                <a:latin typeface="+mj-ea"/>
                <a:ea typeface="+mj-ea"/>
                <a:cs typeface="宋体" panose="02010600030101010101" pitchFamily="2" charset="-122"/>
                <a:sym typeface="+mn-ea"/>
              </a:endParaRPr>
            </a:p>
            <a:p>
              <a:pPr algn="l">
                <a:lnSpc>
                  <a:spcPct val="150000"/>
                </a:lnSpc>
              </a:pPr>
              <a:r>
                <a:rPr lang="en-US" altLang="zh-CN" sz="1000" dirty="0">
                  <a:latin typeface="+mj-ea"/>
                  <a:ea typeface="+mj-ea"/>
                  <a:sym typeface="+mn-ea"/>
                </a:rPr>
                <a:t>4</a:t>
              </a:r>
              <a:r>
                <a:rPr lang="zh-CN" altLang="en-US" sz="1000" dirty="0">
                  <a:latin typeface="+mj-ea"/>
                  <a:ea typeface="+mj-ea"/>
                  <a:sym typeface="+mn-ea"/>
                </a:rPr>
                <a:t>、</a:t>
              </a:r>
              <a:r>
                <a:rPr lang="zh-CN" altLang="en-US" sz="1000" dirty="0">
                  <a:latin typeface="宋体" panose="02010600030101010101" pitchFamily="2" charset="-122"/>
                  <a:cs typeface="宋体" panose="02010600030101010101" pitchFamily="2" charset="-122"/>
                  <a:sym typeface="+mn-ea"/>
                </a:rPr>
                <a:t> “负数发票第二联”（发票联）“业主联（发票联）原件”作为作废发票附件需于次月首次邮寄发票时一并寄回财务部（杨琦收）</a:t>
              </a:r>
              <a:r>
                <a:rPr lang="zh-CN" altLang="en-US" sz="1000" dirty="0"/>
                <a:t>。</a:t>
              </a:r>
            </a:p>
          </p:txBody>
        </p:sp>
        <p:grpSp>
          <p:nvGrpSpPr>
            <p:cNvPr id="40" name="组合 39">
              <a:extLst>
                <a:ext uri="{FF2B5EF4-FFF2-40B4-BE49-F238E27FC236}">
                  <a16:creationId xmlns="" xmlns:a16="http://schemas.microsoft.com/office/drawing/2014/main" id="{0750AD9D-0F7E-B84B-B409-4B68FB8575FD}"/>
                </a:ext>
              </a:extLst>
            </p:cNvPr>
            <p:cNvGrpSpPr/>
            <p:nvPr/>
          </p:nvGrpSpPr>
          <p:grpSpPr>
            <a:xfrm>
              <a:off x="5259220" y="1849201"/>
              <a:ext cx="2841171" cy="1621741"/>
              <a:chOff x="5259220" y="1849201"/>
              <a:chExt cx="2841171" cy="1621741"/>
            </a:xfrm>
          </p:grpSpPr>
          <p:cxnSp>
            <p:nvCxnSpPr>
              <p:cNvPr id="41" name="直接连接符 18">
                <a:extLst>
                  <a:ext uri="{FF2B5EF4-FFF2-40B4-BE49-F238E27FC236}">
                    <a16:creationId xmlns="" xmlns:a16="http://schemas.microsoft.com/office/drawing/2014/main" id="{1EF2C9BC-B635-0C45-8B0B-64E92FF85ADE}"/>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2" name="直接连接符 19">
                <a:extLst>
                  <a:ext uri="{FF2B5EF4-FFF2-40B4-BE49-F238E27FC236}">
                    <a16:creationId xmlns="" xmlns:a16="http://schemas.microsoft.com/office/drawing/2014/main" id="{B53233E4-542B-5344-8867-E5FA46F12C3B}"/>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3" name="直接连接符 20">
                <a:extLst>
                  <a:ext uri="{FF2B5EF4-FFF2-40B4-BE49-F238E27FC236}">
                    <a16:creationId xmlns="" xmlns:a16="http://schemas.microsoft.com/office/drawing/2014/main" id="{1B2EA7CB-336D-B64E-A1E7-D2CA2A9997D9}"/>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4" name="直接连接符 21">
                <a:extLst>
                  <a:ext uri="{FF2B5EF4-FFF2-40B4-BE49-F238E27FC236}">
                    <a16:creationId xmlns="" xmlns:a16="http://schemas.microsoft.com/office/drawing/2014/main" id="{000F6B29-4AEE-6249-ABCB-58694D955E3C}"/>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5" name="直接连接符 22">
                <a:extLst>
                  <a:ext uri="{FF2B5EF4-FFF2-40B4-BE49-F238E27FC236}">
                    <a16:creationId xmlns="" xmlns:a16="http://schemas.microsoft.com/office/drawing/2014/main" id="{03C40839-CDF7-4849-8BDA-A6186EA95FC7}"/>
                  </a:ext>
                </a:extLst>
              </p:cNvPr>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23">
                <a:extLst>
                  <a:ext uri="{FF2B5EF4-FFF2-40B4-BE49-F238E27FC236}">
                    <a16:creationId xmlns="" xmlns:a16="http://schemas.microsoft.com/office/drawing/2014/main" id="{1D3898BC-D58F-AE45-B972-4D16DE6FA101}"/>
                  </a:ext>
                </a:extLst>
              </p:cNvPr>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7" name="直接连接符 24">
                <a:extLst>
                  <a:ext uri="{FF2B5EF4-FFF2-40B4-BE49-F238E27FC236}">
                    <a16:creationId xmlns="" xmlns:a16="http://schemas.microsoft.com/office/drawing/2014/main" id="{CDA35484-B463-4E47-9A51-CB8BD19044D4}"/>
                  </a:ext>
                </a:extLst>
              </p:cNvPr>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8" name="直接连接符 25">
                <a:extLst>
                  <a:ext uri="{FF2B5EF4-FFF2-40B4-BE49-F238E27FC236}">
                    <a16:creationId xmlns="" xmlns:a16="http://schemas.microsoft.com/office/drawing/2014/main" id="{9114EA6C-0913-9343-A0CF-9B8A1CE05414}"/>
                  </a:ext>
                </a:extLst>
              </p:cNvPr>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pic>
        <p:nvPicPr>
          <p:cNvPr id="3" name="图片 2">
            <a:extLst>
              <a:ext uri="{FF2B5EF4-FFF2-40B4-BE49-F238E27FC236}">
                <a16:creationId xmlns="" xmlns:a16="http://schemas.microsoft.com/office/drawing/2014/main" id="{1DBA9E3B-4612-0144-8091-3E4A16944A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74827" y="2271384"/>
            <a:ext cx="4884047" cy="2576789"/>
          </a:xfrm>
          <a:prstGeom prst="rect">
            <a:avLst/>
          </a:prstGeom>
        </p:spPr>
      </p:pic>
    </p:spTree>
    <p:extLst>
      <p:ext uri="{BB962C8B-B14F-4D97-AF65-F5344CB8AC3E}">
        <p14:creationId xmlns:p14="http://schemas.microsoft.com/office/powerpoint/2010/main" val="19878434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3">
            <a:extLst>
              <a:ext uri="{FF2B5EF4-FFF2-40B4-BE49-F238E27FC236}">
                <a16:creationId xmlns="" xmlns:a16="http://schemas.microsoft.com/office/drawing/2014/main" id="{AE5A88D8-3750-7F46-B4F9-59A8AB3BC035}"/>
              </a:ext>
            </a:extLst>
          </p:cNvPr>
          <p:cNvSpPr txBox="1">
            <a:spLocks/>
          </p:cNvSpPr>
          <p:nvPr/>
        </p:nvSpPr>
        <p:spPr>
          <a:xfrm>
            <a:off x="1043608" y="589552"/>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答疑</a:t>
            </a:r>
            <a:r>
              <a:rPr lang="en-US" altLang="zh-CN" dirty="0"/>
              <a:t>-</a:t>
            </a:r>
            <a:r>
              <a:rPr lang="zh-CN" altLang="en-US" dirty="0"/>
              <a:t>费用转移</a:t>
            </a:r>
            <a:r>
              <a:rPr lang="en-US" altLang="zh-CN" dirty="0"/>
              <a:t>/</a:t>
            </a:r>
            <a:r>
              <a:rPr lang="zh-CN" altLang="en-US" dirty="0"/>
              <a:t>以前年度换票</a:t>
            </a:r>
          </a:p>
        </p:txBody>
      </p:sp>
      <p:grpSp>
        <p:nvGrpSpPr>
          <p:cNvPr id="49" name="组合 48">
            <a:extLst>
              <a:ext uri="{FF2B5EF4-FFF2-40B4-BE49-F238E27FC236}">
                <a16:creationId xmlns="" xmlns:a16="http://schemas.microsoft.com/office/drawing/2014/main" id="{E643482E-6524-1445-B168-F29406C65571}"/>
              </a:ext>
            </a:extLst>
          </p:cNvPr>
          <p:cNvGrpSpPr/>
          <p:nvPr/>
        </p:nvGrpSpPr>
        <p:grpSpPr>
          <a:xfrm>
            <a:off x="4513391" y="344547"/>
            <a:ext cx="3616799" cy="1911805"/>
            <a:chOff x="5220072" y="1600666"/>
            <a:chExt cx="2880319" cy="1911805"/>
          </a:xfrm>
        </p:grpSpPr>
        <p:sp>
          <p:nvSpPr>
            <p:cNvPr id="50" name="TextBox 42">
              <a:extLst>
                <a:ext uri="{FF2B5EF4-FFF2-40B4-BE49-F238E27FC236}">
                  <a16:creationId xmlns="" xmlns:a16="http://schemas.microsoft.com/office/drawing/2014/main" id="{06113770-4E64-CE47-9719-845463F07CE5}"/>
                </a:ext>
              </a:extLst>
            </p:cNvPr>
            <p:cNvSpPr txBox="1"/>
            <p:nvPr/>
          </p:nvSpPr>
          <p:spPr>
            <a:xfrm>
              <a:off x="5220072" y="1600666"/>
              <a:ext cx="2880319" cy="1911805"/>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000" dirty="0"/>
                <a:t>四、以前年度发票更换办理流程：</a:t>
              </a:r>
              <a:endParaRPr lang="en-US" altLang="zh-CN" sz="1000" dirty="0"/>
            </a:p>
            <a:p>
              <a:pPr algn="l">
                <a:lnSpc>
                  <a:spcPct val="150000"/>
                </a:lnSpc>
              </a:pPr>
              <a:r>
                <a:rPr lang="en-US" altLang="zh-CN" sz="1000" dirty="0"/>
                <a:t>1</a:t>
              </a:r>
              <a:r>
                <a:rPr lang="zh-CN" altLang="en-US" sz="1000" dirty="0"/>
                <a:t>、需发起</a:t>
              </a:r>
              <a:r>
                <a:rPr lang="zh-CN" altLang="en-US" sz="1000" dirty="0">
                  <a:latin typeface="+mj-ea"/>
                  <a:ea typeface="+mj-ea"/>
                  <a:cs typeface="宋体" panose="02010600030101010101" pitchFamily="2" charset="-122"/>
                  <a:sym typeface="+mn-ea"/>
                </a:rPr>
                <a:t>OA请示（请示名称：）</a:t>
              </a:r>
              <a:endParaRPr lang="en-US" altLang="zh-CN" sz="1000" dirty="0">
                <a:latin typeface="+mj-ea"/>
                <a:ea typeface="+mj-ea"/>
                <a:cs typeface="宋体" panose="02010600030101010101" pitchFamily="2" charset="-122"/>
                <a:sym typeface="+mn-ea"/>
              </a:endParaRPr>
            </a:p>
            <a:p>
              <a:pPr algn="l">
                <a:lnSpc>
                  <a:spcPct val="150000"/>
                </a:lnSpc>
              </a:pPr>
              <a:r>
                <a:rPr lang="en-US" altLang="zh-CN" sz="1000" dirty="0">
                  <a:latin typeface="+mj-ea"/>
                  <a:ea typeface="+mj-ea"/>
                  <a:sym typeface="+mn-ea"/>
                </a:rPr>
                <a:t>2</a:t>
              </a:r>
              <a:r>
                <a:rPr lang="zh-CN" altLang="en-US" sz="1000" dirty="0">
                  <a:latin typeface="+mj-ea"/>
                  <a:ea typeface="+mj-ea"/>
                  <a:sym typeface="+mn-ea"/>
                </a:rPr>
                <a:t>、</a:t>
              </a:r>
              <a:r>
                <a:rPr lang="zh-CN" altLang="en-US" sz="1000" dirty="0">
                  <a:latin typeface="+mj-ea"/>
                  <a:ea typeface="+mj-ea"/>
                  <a:cs typeface="宋体" panose="02010600030101010101" pitchFamily="2" charset="-122"/>
                  <a:sym typeface="+mn-ea"/>
                </a:rPr>
                <a:t>将收回的“业主联（发票联）复印件”、“新开的正确发票第一联（记账联）原件”、“负数发票第一联（记账联）原件”三张发票粘贴单贴好，项目负责人签字</a:t>
              </a:r>
              <a:endParaRPr lang="en-US" altLang="zh-CN" sz="1000" dirty="0">
                <a:latin typeface="+mj-ea"/>
                <a:ea typeface="+mj-ea"/>
                <a:cs typeface="宋体" panose="02010600030101010101" pitchFamily="2" charset="-122"/>
                <a:sym typeface="+mn-ea"/>
              </a:endParaRPr>
            </a:p>
            <a:p>
              <a:pPr algn="l">
                <a:lnSpc>
                  <a:spcPct val="150000"/>
                </a:lnSpc>
              </a:pPr>
              <a:r>
                <a:rPr lang="en-US" altLang="zh-CN" sz="1000" dirty="0">
                  <a:latin typeface="+mj-ea"/>
                  <a:ea typeface="+mj-ea"/>
                  <a:sym typeface="+mn-ea"/>
                </a:rPr>
                <a:t>3</a:t>
              </a:r>
              <a:r>
                <a:rPr lang="zh-CN" altLang="en-US" sz="1000" dirty="0">
                  <a:latin typeface="+mj-ea"/>
                  <a:ea typeface="+mj-ea"/>
                  <a:sym typeface="+mn-ea"/>
                </a:rPr>
                <a:t>、</a:t>
              </a:r>
              <a:r>
                <a:rPr lang="zh-CN" altLang="en-US" sz="1000" dirty="0">
                  <a:latin typeface="宋体" panose="02010600030101010101" pitchFamily="2" charset="-122"/>
                  <a:cs typeface="宋体" panose="02010600030101010101" pitchFamily="2" charset="-122"/>
                  <a:sym typeface="+mn-ea"/>
                </a:rPr>
                <a:t> “负数发票第二联”（发票联）“业主联（发票联）原件”作为作废发票附件需于次月首次邮寄发票时一并寄回财务部（杨琦收）</a:t>
              </a:r>
              <a:endParaRPr lang="zh-CN" altLang="en-US" sz="1000" dirty="0"/>
            </a:p>
          </p:txBody>
        </p:sp>
        <p:grpSp>
          <p:nvGrpSpPr>
            <p:cNvPr id="51" name="组合 50">
              <a:extLst>
                <a:ext uri="{FF2B5EF4-FFF2-40B4-BE49-F238E27FC236}">
                  <a16:creationId xmlns="" xmlns:a16="http://schemas.microsoft.com/office/drawing/2014/main" id="{23E482E2-F7AD-C84F-BE57-D68139688099}"/>
                </a:ext>
              </a:extLst>
            </p:cNvPr>
            <p:cNvGrpSpPr/>
            <p:nvPr/>
          </p:nvGrpSpPr>
          <p:grpSpPr>
            <a:xfrm>
              <a:off x="5259220" y="1849201"/>
              <a:ext cx="2841171" cy="1621741"/>
              <a:chOff x="5259220" y="1849201"/>
              <a:chExt cx="2841171" cy="1621741"/>
            </a:xfrm>
          </p:grpSpPr>
          <p:cxnSp>
            <p:nvCxnSpPr>
              <p:cNvPr id="52" name="直接连接符 44">
                <a:extLst>
                  <a:ext uri="{FF2B5EF4-FFF2-40B4-BE49-F238E27FC236}">
                    <a16:creationId xmlns="" xmlns:a16="http://schemas.microsoft.com/office/drawing/2014/main" id="{13554D91-E4E0-E04B-8FC0-48AEDBDD5CF8}"/>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3" name="直接连接符 45">
                <a:extLst>
                  <a:ext uri="{FF2B5EF4-FFF2-40B4-BE49-F238E27FC236}">
                    <a16:creationId xmlns="" xmlns:a16="http://schemas.microsoft.com/office/drawing/2014/main" id="{65D89BBA-2B4C-9242-90C7-A359C0F566AA}"/>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4" name="直接连接符 46">
                <a:extLst>
                  <a:ext uri="{FF2B5EF4-FFF2-40B4-BE49-F238E27FC236}">
                    <a16:creationId xmlns="" xmlns:a16="http://schemas.microsoft.com/office/drawing/2014/main" id="{C2837514-BE08-BB41-9E03-AE262FBE6BD5}"/>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5" name="直接连接符 47">
                <a:extLst>
                  <a:ext uri="{FF2B5EF4-FFF2-40B4-BE49-F238E27FC236}">
                    <a16:creationId xmlns="" xmlns:a16="http://schemas.microsoft.com/office/drawing/2014/main" id="{D359F38D-4916-3149-94A0-3C6E91751C91}"/>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6" name="直接连接符 48">
                <a:extLst>
                  <a:ext uri="{FF2B5EF4-FFF2-40B4-BE49-F238E27FC236}">
                    <a16:creationId xmlns="" xmlns:a16="http://schemas.microsoft.com/office/drawing/2014/main" id="{0EDEE246-AF9B-9A42-82A2-2D6B950DFC14}"/>
                  </a:ext>
                </a:extLst>
              </p:cNvPr>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7" name="直接连接符 49">
                <a:extLst>
                  <a:ext uri="{FF2B5EF4-FFF2-40B4-BE49-F238E27FC236}">
                    <a16:creationId xmlns="" xmlns:a16="http://schemas.microsoft.com/office/drawing/2014/main" id="{BE13B8FD-B1A3-7F4D-9ADE-7A39BA0FA1A2}"/>
                  </a:ext>
                </a:extLst>
              </p:cNvPr>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8" name="直接连接符 50">
                <a:extLst>
                  <a:ext uri="{FF2B5EF4-FFF2-40B4-BE49-F238E27FC236}">
                    <a16:creationId xmlns="" xmlns:a16="http://schemas.microsoft.com/office/drawing/2014/main" id="{6F920F8A-512E-5F4D-B8CE-BB58C29837F4}"/>
                  </a:ext>
                </a:extLst>
              </p:cNvPr>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9" name="直接连接符 51">
                <a:extLst>
                  <a:ext uri="{FF2B5EF4-FFF2-40B4-BE49-F238E27FC236}">
                    <a16:creationId xmlns="" xmlns:a16="http://schemas.microsoft.com/office/drawing/2014/main" id="{6A95C5D5-627C-894A-9C3A-35CBC03D895D}"/>
                  </a:ext>
                </a:extLst>
              </p:cNvPr>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grpSp>
        <p:nvGrpSpPr>
          <p:cNvPr id="2" name="组合 1">
            <a:extLst>
              <a:ext uri="{FF2B5EF4-FFF2-40B4-BE49-F238E27FC236}">
                <a16:creationId xmlns="" xmlns:a16="http://schemas.microsoft.com/office/drawing/2014/main" id="{E24BDE82-FC10-EA4B-AB53-AF9B40B58E3D}"/>
              </a:ext>
            </a:extLst>
          </p:cNvPr>
          <p:cNvGrpSpPr/>
          <p:nvPr/>
        </p:nvGrpSpPr>
        <p:grpSpPr>
          <a:xfrm>
            <a:off x="611560" y="1264763"/>
            <a:ext cx="3616799" cy="2604303"/>
            <a:chOff x="4461185" y="528903"/>
            <a:chExt cx="3616799" cy="2604303"/>
          </a:xfrm>
        </p:grpSpPr>
        <p:grpSp>
          <p:nvGrpSpPr>
            <p:cNvPr id="61" name="组合 60">
              <a:extLst>
                <a:ext uri="{FF2B5EF4-FFF2-40B4-BE49-F238E27FC236}">
                  <a16:creationId xmlns="" xmlns:a16="http://schemas.microsoft.com/office/drawing/2014/main" id="{C97151FE-E9CF-F249-9949-90CF0039A09A}"/>
                </a:ext>
              </a:extLst>
            </p:cNvPr>
            <p:cNvGrpSpPr/>
            <p:nvPr/>
          </p:nvGrpSpPr>
          <p:grpSpPr>
            <a:xfrm>
              <a:off x="4461185" y="528903"/>
              <a:ext cx="3616799" cy="2604303"/>
              <a:chOff x="5220072" y="1600666"/>
              <a:chExt cx="2896714" cy="2604303"/>
            </a:xfrm>
          </p:grpSpPr>
          <p:sp>
            <p:nvSpPr>
              <p:cNvPr id="62" name="TextBox 26">
                <a:extLst>
                  <a:ext uri="{FF2B5EF4-FFF2-40B4-BE49-F238E27FC236}">
                    <a16:creationId xmlns="" xmlns:a16="http://schemas.microsoft.com/office/drawing/2014/main" id="{562BEDDD-A3B2-0747-A694-4741F4510F53}"/>
                  </a:ext>
                </a:extLst>
              </p:cNvPr>
              <p:cNvSpPr txBox="1"/>
              <p:nvPr/>
            </p:nvSpPr>
            <p:spPr>
              <a:xfrm>
                <a:off x="5220072" y="1600666"/>
                <a:ext cx="2880319" cy="2604303"/>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000" dirty="0"/>
                  <a:t>三、费用转换办理流程：</a:t>
                </a:r>
                <a:endParaRPr lang="en-US" altLang="zh-CN" sz="1000" dirty="0"/>
              </a:p>
              <a:p>
                <a:pPr algn="l">
                  <a:lnSpc>
                    <a:spcPct val="150000"/>
                  </a:lnSpc>
                </a:pPr>
                <a:r>
                  <a:rPr lang="en-US" altLang="zh-CN" sz="1000" dirty="0"/>
                  <a:t>1</a:t>
                </a:r>
                <a:r>
                  <a:rPr lang="zh-CN" altLang="en-US" sz="1000" dirty="0"/>
                  <a:t>、</a:t>
                </a:r>
                <a:r>
                  <a:rPr lang="zh-CN" altLang="en-US" sz="1000" dirty="0">
                    <a:latin typeface="+mj-ea"/>
                    <a:ea typeface="+mj-ea"/>
                    <a:cs typeface="宋体" panose="02010600030101010101" pitchFamily="2" charset="-122"/>
                    <a:sym typeface="+mn-ea"/>
                  </a:rPr>
                  <a:t>业主联（发票联）收回冲正</a:t>
                </a:r>
                <a:endParaRPr lang="en-US" altLang="zh-CN" sz="1000" dirty="0">
                  <a:latin typeface="+mj-ea"/>
                  <a:ea typeface="+mj-ea"/>
                  <a:cs typeface="宋体" panose="02010600030101010101" pitchFamily="2" charset="-122"/>
                  <a:sym typeface="+mn-ea"/>
                </a:endParaRPr>
              </a:p>
              <a:p>
                <a:pPr algn="l">
                  <a:lnSpc>
                    <a:spcPct val="150000"/>
                  </a:lnSpc>
                </a:pPr>
                <a:r>
                  <a:rPr lang="en-US" altLang="zh-CN" sz="1000" dirty="0"/>
                  <a:t>2</a:t>
                </a:r>
                <a:r>
                  <a:rPr lang="zh-CN" altLang="en-US" sz="1000" dirty="0"/>
                  <a:t>、</a:t>
                </a:r>
                <a:r>
                  <a:rPr lang="zh-CN" altLang="en-US" sz="1000" dirty="0">
                    <a:latin typeface="+mj-ea"/>
                    <a:ea typeface="+mj-ea"/>
                    <a:cs typeface="宋体" panose="02010600030101010101" pitchFamily="2" charset="-122"/>
                    <a:sym typeface="+mn-ea"/>
                  </a:rPr>
                  <a:t>开具正确的发票。例如原停车费发票金额为300元，需要转100元物业费。需重新开具停车费200元发票，物业费</a:t>
                </a:r>
                <a:r>
                  <a:rPr lang="en-US" altLang="zh-CN" sz="1000" dirty="0">
                    <a:latin typeface="+mj-ea"/>
                    <a:ea typeface="+mj-ea"/>
                    <a:cs typeface="宋体" panose="02010600030101010101" pitchFamily="2" charset="-122"/>
                    <a:sym typeface="+mn-ea"/>
                  </a:rPr>
                  <a:t>100</a:t>
                </a:r>
                <a:r>
                  <a:rPr lang="zh-CN" altLang="en-US" sz="1000" dirty="0">
                    <a:latin typeface="+mj-ea"/>
                    <a:ea typeface="+mj-ea"/>
                    <a:cs typeface="宋体" panose="02010600030101010101" pitchFamily="2" charset="-122"/>
                    <a:sym typeface="+mn-ea"/>
                  </a:rPr>
                  <a:t>元，总金额要和收回的业主联（发票联）发票金额一致</a:t>
                </a:r>
                <a:endParaRPr lang="en-US" altLang="zh-CN" sz="1000" dirty="0">
                  <a:latin typeface="+mj-ea"/>
                  <a:ea typeface="+mj-ea"/>
                  <a:cs typeface="宋体" panose="02010600030101010101" pitchFamily="2" charset="-122"/>
                  <a:sym typeface="+mn-ea"/>
                </a:endParaRPr>
              </a:p>
              <a:p>
                <a:pPr algn="l">
                  <a:lnSpc>
                    <a:spcPct val="150000"/>
                  </a:lnSpc>
                </a:pPr>
                <a:r>
                  <a:rPr lang="en-US" altLang="zh-CN" sz="1000" dirty="0"/>
                  <a:t>3</a:t>
                </a:r>
                <a:r>
                  <a:rPr lang="zh-CN" altLang="en-US" sz="1000" dirty="0"/>
                  <a:t>、</a:t>
                </a:r>
                <a:r>
                  <a:rPr lang="zh-CN" altLang="en-US" sz="1000" dirty="0">
                    <a:latin typeface="+mj-ea"/>
                    <a:cs typeface="宋体" panose="02010600030101010101" pitchFamily="2" charset="-122"/>
                    <a:sym typeface="+mn-ea"/>
                  </a:rPr>
                  <a:t>将收回的“业主联（发票联）复印件”、“新开的正确发票第一联（记账联）原件”、“负数发票第一联（记账联）原件”三张发票粘贴单贴好，项目负责人签字。</a:t>
                </a:r>
                <a:endParaRPr lang="en-US" altLang="zh-CN" sz="1000" dirty="0">
                  <a:latin typeface="+mj-ea"/>
                  <a:cs typeface="宋体" panose="02010600030101010101" pitchFamily="2" charset="-122"/>
                  <a:sym typeface="+mn-ea"/>
                </a:endParaRPr>
              </a:p>
              <a:p>
                <a:pPr algn="l">
                  <a:lnSpc>
                    <a:spcPct val="150000"/>
                  </a:lnSpc>
                </a:pPr>
                <a:r>
                  <a:rPr lang="en-US" altLang="zh-CN" sz="1000" dirty="0">
                    <a:latin typeface="+mj-ea"/>
                    <a:cs typeface="宋体" panose="02010600030101010101" pitchFamily="2" charset="-122"/>
                    <a:sym typeface="+mn-ea"/>
                  </a:rPr>
                  <a:t>4</a:t>
                </a:r>
                <a:r>
                  <a:rPr lang="zh-CN" altLang="en-US" sz="1000" dirty="0">
                    <a:latin typeface="+mj-ea"/>
                    <a:cs typeface="宋体" panose="02010600030101010101" pitchFamily="2" charset="-122"/>
                    <a:sym typeface="+mn-ea"/>
                  </a:rPr>
                  <a:t>、</a:t>
                </a:r>
                <a:r>
                  <a:rPr lang="zh-CN" altLang="en-US" sz="1000" dirty="0">
                    <a:latin typeface="宋体" panose="02010600030101010101" pitchFamily="2" charset="-122"/>
                    <a:cs typeface="宋体" panose="02010600030101010101" pitchFamily="2" charset="-122"/>
                    <a:sym typeface="+mn-ea"/>
                  </a:rPr>
                  <a:t> “负数发票第二联”（发票联）“业主联（发票联）原件”作为作废发票附件需于次月首次邮寄发票时一并寄回财务部（杨琦收）</a:t>
                </a:r>
                <a:endParaRPr lang="en-US" altLang="zh-CN" sz="1000" dirty="0">
                  <a:latin typeface="+mj-ea"/>
                  <a:cs typeface="宋体" panose="02010600030101010101" pitchFamily="2" charset="-122"/>
                  <a:sym typeface="+mn-ea"/>
                </a:endParaRPr>
              </a:p>
            </p:txBody>
          </p:sp>
          <p:grpSp>
            <p:nvGrpSpPr>
              <p:cNvPr id="63" name="组合 62">
                <a:extLst>
                  <a:ext uri="{FF2B5EF4-FFF2-40B4-BE49-F238E27FC236}">
                    <a16:creationId xmlns="" xmlns:a16="http://schemas.microsoft.com/office/drawing/2014/main" id="{D7F63EDF-E7E7-1D4F-8917-D890EEC3C490}"/>
                  </a:ext>
                </a:extLst>
              </p:cNvPr>
              <p:cNvGrpSpPr/>
              <p:nvPr/>
            </p:nvGrpSpPr>
            <p:grpSpPr>
              <a:xfrm>
                <a:off x="5259220" y="1849201"/>
                <a:ext cx="2857566" cy="1844533"/>
                <a:chOff x="5259220" y="1849201"/>
                <a:chExt cx="2857566" cy="1844533"/>
              </a:xfrm>
            </p:grpSpPr>
            <p:cxnSp>
              <p:nvCxnSpPr>
                <p:cNvPr id="64" name="直接连接符 18">
                  <a:extLst>
                    <a:ext uri="{FF2B5EF4-FFF2-40B4-BE49-F238E27FC236}">
                      <a16:creationId xmlns="" xmlns:a16="http://schemas.microsoft.com/office/drawing/2014/main" id="{2B74609E-95A8-3E4E-8C85-B19727F900C0}"/>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5" name="直接连接符 19">
                  <a:extLst>
                    <a:ext uri="{FF2B5EF4-FFF2-40B4-BE49-F238E27FC236}">
                      <a16:creationId xmlns="" xmlns:a16="http://schemas.microsoft.com/office/drawing/2014/main" id="{BF8D01EA-DC31-B84C-923E-00C6E2F3DF84}"/>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6" name="直接连接符 20">
                  <a:extLst>
                    <a:ext uri="{FF2B5EF4-FFF2-40B4-BE49-F238E27FC236}">
                      <a16:creationId xmlns="" xmlns:a16="http://schemas.microsoft.com/office/drawing/2014/main" id="{662EB506-319A-8842-B426-7CBB1804B483}"/>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7" name="直接连接符 21">
                  <a:extLst>
                    <a:ext uri="{FF2B5EF4-FFF2-40B4-BE49-F238E27FC236}">
                      <a16:creationId xmlns="" xmlns:a16="http://schemas.microsoft.com/office/drawing/2014/main" id="{EB2FD1E6-BDEC-8240-B257-0E95D824033F}"/>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22">
                  <a:extLst>
                    <a:ext uri="{FF2B5EF4-FFF2-40B4-BE49-F238E27FC236}">
                      <a16:creationId xmlns="" xmlns:a16="http://schemas.microsoft.com/office/drawing/2014/main" id="{A312CC02-519A-8244-A6E8-20CB40AD12E1}"/>
                    </a:ext>
                  </a:extLst>
                </p:cNvPr>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23">
                  <a:extLst>
                    <a:ext uri="{FF2B5EF4-FFF2-40B4-BE49-F238E27FC236}">
                      <a16:creationId xmlns="" xmlns:a16="http://schemas.microsoft.com/office/drawing/2014/main" id="{8CFEE724-4817-4348-9FBB-FE579DB38871}"/>
                    </a:ext>
                  </a:extLst>
                </p:cNvPr>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70" name="直接连接符 24">
                  <a:extLst>
                    <a:ext uri="{FF2B5EF4-FFF2-40B4-BE49-F238E27FC236}">
                      <a16:creationId xmlns="" xmlns:a16="http://schemas.microsoft.com/office/drawing/2014/main" id="{76A1FA71-F918-0E48-A8A3-B0FA95FABBCF}"/>
                    </a:ext>
                  </a:extLst>
                </p:cNvPr>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71" name="直接连接符 25">
                  <a:extLst>
                    <a:ext uri="{FF2B5EF4-FFF2-40B4-BE49-F238E27FC236}">
                      <a16:creationId xmlns="" xmlns:a16="http://schemas.microsoft.com/office/drawing/2014/main" id="{6182CCF9-1294-C74A-A75C-EED5F609D2CD}"/>
                    </a:ext>
                  </a:extLst>
                </p:cNvPr>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72" name="直接连接符 38">
                  <a:extLst>
                    <a:ext uri="{FF2B5EF4-FFF2-40B4-BE49-F238E27FC236}">
                      <a16:creationId xmlns="" xmlns:a16="http://schemas.microsoft.com/office/drawing/2014/main" id="{961BE1F2-70F5-9846-A405-64C8C185E231}"/>
                    </a:ext>
                  </a:extLst>
                </p:cNvPr>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cxnSp>
          <p:nvCxnSpPr>
            <p:cNvPr id="74" name="直接连接符 38">
              <a:extLst>
                <a:ext uri="{FF2B5EF4-FFF2-40B4-BE49-F238E27FC236}">
                  <a16:creationId xmlns="" xmlns:a16="http://schemas.microsoft.com/office/drawing/2014/main" id="{463A4465-5479-EE4D-80C9-3BF43926616B}"/>
                </a:ext>
              </a:extLst>
            </p:cNvPr>
            <p:cNvCxnSpPr/>
            <p:nvPr/>
          </p:nvCxnSpPr>
          <p:spPr>
            <a:xfrm>
              <a:off x="4538548" y="2880290"/>
              <a:ext cx="3539436"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75" name="直接连接符 38">
              <a:extLst>
                <a:ext uri="{FF2B5EF4-FFF2-40B4-BE49-F238E27FC236}">
                  <a16:creationId xmlns="" xmlns:a16="http://schemas.microsoft.com/office/drawing/2014/main" id="{0996D5BE-42AF-044D-A583-48D835659BAC}"/>
                </a:ext>
              </a:extLst>
            </p:cNvPr>
            <p:cNvCxnSpPr/>
            <p:nvPr/>
          </p:nvCxnSpPr>
          <p:spPr>
            <a:xfrm>
              <a:off x="4538548" y="3075806"/>
              <a:ext cx="3539436"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 xmlns:a16="http://schemas.microsoft.com/office/drawing/2014/main" id="{F95CEE09-AC44-ED4A-943F-C7609AC605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5446" y="2260877"/>
            <a:ext cx="3616798" cy="2604301"/>
          </a:xfrm>
          <a:prstGeom prst="rect">
            <a:avLst/>
          </a:prstGeom>
        </p:spPr>
      </p:pic>
    </p:spTree>
    <p:extLst>
      <p:ext uri="{BB962C8B-B14F-4D97-AF65-F5344CB8AC3E}">
        <p14:creationId xmlns:p14="http://schemas.microsoft.com/office/powerpoint/2010/main" val="415319727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CE779985-EAC0-B84F-9DAA-0F731EE67F7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35945" y="3291832"/>
            <a:ext cx="1589847" cy="1656182"/>
          </a:xfrm>
          <a:prstGeom prst="rect">
            <a:avLst/>
          </a:prstGeom>
        </p:spPr>
      </p:pic>
      <p:sp>
        <p:nvSpPr>
          <p:cNvPr id="6" name="标题 3">
            <a:extLst>
              <a:ext uri="{FF2B5EF4-FFF2-40B4-BE49-F238E27FC236}">
                <a16:creationId xmlns="" xmlns:a16="http://schemas.microsoft.com/office/drawing/2014/main" id="{AE5A88D8-3750-7F46-B4F9-59A8AB3BC035}"/>
              </a:ext>
            </a:extLst>
          </p:cNvPr>
          <p:cNvSpPr txBox="1">
            <a:spLocks/>
          </p:cNvSpPr>
          <p:nvPr/>
        </p:nvSpPr>
        <p:spPr>
          <a:xfrm>
            <a:off x="1039737" y="581613"/>
            <a:ext cx="5097735" cy="400110"/>
          </a:xfrm>
          <a:prstGeom prst="rect">
            <a:avLst/>
          </a:prstGeom>
          <a:noFill/>
        </p:spPr>
        <p:txBody>
          <a:bodyPr wrap="square" rtlCol="0">
            <a:spAutoFit/>
          </a:bodyPr>
          <a:lstStyle>
            <a:lvl1pPr algn="l" defTabSz="914400" rtl="0" eaLnBrk="1" latinLnBrk="0" hangingPunct="1">
              <a:spcBef>
                <a:spcPct val="0"/>
              </a:spcBef>
              <a:buNone/>
              <a:defRPr lang="zh-CN" altLang="en-US" sz="2000" b="0" kern="1200">
                <a:solidFill>
                  <a:schemeClr val="bg1">
                    <a:alpha val="70000"/>
                  </a:schemeClr>
                </a:solidFill>
                <a:latin typeface="+mj-ea"/>
                <a:ea typeface="+mj-ea"/>
                <a:cs typeface="+mn-cs"/>
              </a:defRPr>
            </a:lvl1pPr>
          </a:lstStyle>
          <a:p>
            <a:r>
              <a:rPr lang="zh-CN" altLang="en-US" dirty="0"/>
              <a:t>答疑</a:t>
            </a:r>
            <a:r>
              <a:rPr lang="en-US" altLang="zh-CN" dirty="0"/>
              <a:t>-</a:t>
            </a:r>
            <a:r>
              <a:rPr lang="zh-CN" altLang="en-US" dirty="0"/>
              <a:t>发票</a:t>
            </a:r>
            <a:r>
              <a:rPr lang="en-US" altLang="zh-CN" dirty="0"/>
              <a:t>/</a:t>
            </a:r>
            <a:r>
              <a:rPr lang="zh-CN" altLang="en-US" dirty="0"/>
              <a:t>收据丢失处理</a:t>
            </a:r>
          </a:p>
        </p:txBody>
      </p:sp>
      <p:grpSp>
        <p:nvGrpSpPr>
          <p:cNvPr id="30" name="组合 29">
            <a:extLst>
              <a:ext uri="{FF2B5EF4-FFF2-40B4-BE49-F238E27FC236}">
                <a16:creationId xmlns="" xmlns:a16="http://schemas.microsoft.com/office/drawing/2014/main" id="{462E69A0-D8FB-B248-AE1F-6A2F43038110}"/>
              </a:ext>
            </a:extLst>
          </p:cNvPr>
          <p:cNvGrpSpPr/>
          <p:nvPr/>
        </p:nvGrpSpPr>
        <p:grpSpPr>
          <a:xfrm>
            <a:off x="179512" y="981723"/>
            <a:ext cx="3894737" cy="3989297"/>
            <a:chOff x="5220072" y="1600666"/>
            <a:chExt cx="2896714" cy="3989297"/>
          </a:xfrm>
        </p:grpSpPr>
        <p:sp>
          <p:nvSpPr>
            <p:cNvPr id="31" name="TextBox 42">
              <a:extLst>
                <a:ext uri="{FF2B5EF4-FFF2-40B4-BE49-F238E27FC236}">
                  <a16:creationId xmlns="" xmlns:a16="http://schemas.microsoft.com/office/drawing/2014/main" id="{527AF9D1-7636-884A-A18B-F738EF472A78}"/>
                </a:ext>
              </a:extLst>
            </p:cNvPr>
            <p:cNvSpPr txBox="1"/>
            <p:nvPr/>
          </p:nvSpPr>
          <p:spPr>
            <a:xfrm>
              <a:off x="5220072" y="1600666"/>
              <a:ext cx="2880319" cy="3989297"/>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000" dirty="0"/>
                <a:t>五、客户手中的发票联丢失</a:t>
              </a:r>
              <a:endParaRPr lang="en-US" altLang="zh-CN" sz="1000" dirty="0"/>
            </a:p>
            <a:p>
              <a:pPr algn="l">
                <a:lnSpc>
                  <a:spcPct val="150000"/>
                </a:lnSpc>
              </a:pPr>
              <a:r>
                <a:rPr lang="en-US" altLang="zh-CN" sz="1000" dirty="0"/>
                <a:t>1</a:t>
              </a:r>
              <a:r>
                <a:rPr lang="zh-CN" altLang="en-US" sz="1000" dirty="0"/>
                <a:t>、</a:t>
              </a:r>
              <a:r>
                <a:rPr lang="zh-CN" altLang="en-US" sz="1000" dirty="0">
                  <a:latin typeface="+mj-ea"/>
                  <a:cs typeface="宋体" panose="02010600030101010101" pitchFamily="2" charset="-122"/>
                  <a:sym typeface="+mn-ea"/>
                </a:rPr>
                <a:t>若客户只需</a:t>
              </a:r>
              <a:r>
                <a:rPr lang="zh-CN" altLang="en-US" sz="1000" dirty="0">
                  <a:latin typeface="+mj-ea"/>
                  <a:sym typeface="+mn-ea"/>
                </a:rPr>
                <a:t>补打</a:t>
              </a:r>
              <a:r>
                <a:rPr lang="zh-CN" altLang="en-US" sz="1000" dirty="0">
                  <a:latin typeface="+mj-ea"/>
                  <a:cs typeface="宋体" panose="02010600030101010101" pitchFamily="2" charset="-122"/>
                </a:rPr>
                <a:t>缴费证明，不作他用，我司可直接税控盘内重新打印丢失发票，加盖发票专用章后即可生效（可用于业主报销）</a:t>
              </a:r>
              <a:endParaRPr lang="en-US" altLang="zh-CN" sz="1000" dirty="0">
                <a:latin typeface="+mj-ea"/>
                <a:cs typeface="宋体" panose="02010600030101010101" pitchFamily="2" charset="-122"/>
              </a:endParaRPr>
            </a:p>
            <a:p>
              <a:pPr algn="l">
                <a:lnSpc>
                  <a:spcPct val="150000"/>
                </a:lnSpc>
              </a:pPr>
              <a:r>
                <a:rPr lang="en-US" altLang="zh-CN" sz="1000" dirty="0"/>
                <a:t>2</a:t>
              </a:r>
              <a:r>
                <a:rPr lang="zh-CN" altLang="en-US" sz="1000" dirty="0"/>
                <a:t>、</a:t>
              </a:r>
              <a:r>
                <a:rPr lang="zh-CN" altLang="en-US" sz="1000" dirty="0">
                  <a:latin typeface="+mj-ea"/>
                  <a:cs typeface="宋体" panose="02010600030101010101" pitchFamily="2" charset="-122"/>
                </a:rPr>
                <a:t>若该张发票涉及到作废</a:t>
              </a:r>
              <a:r>
                <a:rPr lang="en-US" altLang="zh-CN" sz="1000" dirty="0">
                  <a:latin typeface="+mj-ea"/>
                  <a:cs typeface="宋体" panose="02010600030101010101" pitchFamily="2" charset="-122"/>
                </a:rPr>
                <a:t>/</a:t>
              </a:r>
              <a:r>
                <a:rPr lang="zh-CN" altLang="en-US" sz="1000" dirty="0">
                  <a:latin typeface="+mj-ea"/>
                  <a:cs typeface="宋体" panose="02010600030101010101" pitchFamily="2" charset="-122"/>
                </a:rPr>
                <a:t>冲正，需按如下流程处理</a:t>
              </a:r>
              <a:endParaRPr lang="en-US" altLang="zh-CN" sz="1000" dirty="0">
                <a:latin typeface="+mj-ea"/>
                <a:cs typeface="宋体" panose="02010600030101010101" pitchFamily="2" charset="-122"/>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需自行高新园区国税局</a:t>
              </a:r>
              <a:r>
                <a:rPr lang="en-US" altLang="zh-CN" sz="1000" dirty="0">
                  <a:latin typeface="+mj-ea"/>
                  <a:cs typeface="宋体" panose="02010600030101010101" pitchFamily="2" charset="-122"/>
                  <a:sym typeface="+mn-ea"/>
                </a:rPr>
                <a:t>101</a:t>
              </a:r>
              <a:r>
                <a:rPr lang="zh-CN" altLang="en-US" sz="1000" dirty="0">
                  <a:latin typeface="+mj-ea"/>
                  <a:cs typeface="宋体" panose="02010600030101010101" pitchFamily="2" charset="-122"/>
                  <a:sym typeface="+mn-ea"/>
                </a:rPr>
                <a:t>室办理发票丢失手续</a:t>
              </a:r>
              <a:endParaRPr lang="en-US" altLang="zh-CN" sz="1000" dirty="0">
                <a:latin typeface="+mj-ea"/>
                <a:cs typeface="宋体" panose="02010600030101010101" pitchFamily="2" charset="-122"/>
                <a:sym typeface="+mn-ea"/>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按照税务局要求领取需要填写的表单（发票挂失</a:t>
              </a:r>
              <a:r>
                <a:rPr lang="en-US" altLang="zh-CN" sz="1000" dirty="0">
                  <a:latin typeface="+mj-ea"/>
                  <a:cs typeface="宋体" panose="02010600030101010101" pitchFamily="2" charset="-122"/>
                  <a:sym typeface="+mn-ea"/>
                </a:rPr>
                <a:t>/</a:t>
              </a:r>
              <a:r>
                <a:rPr lang="zh-CN" altLang="en-US" sz="1000" dirty="0">
                  <a:latin typeface="+mj-ea"/>
                  <a:cs typeface="宋体" panose="02010600030101010101" pitchFamily="2" charset="-122"/>
                  <a:sym typeface="+mn-ea"/>
                </a:rPr>
                <a:t>损毁报告表、当事人陈述书、挂失</a:t>
              </a:r>
              <a:r>
                <a:rPr lang="en-US" altLang="zh-CN" sz="1000" dirty="0">
                  <a:latin typeface="+mj-ea"/>
                  <a:cs typeface="宋体" panose="02010600030101010101" pitchFamily="2" charset="-122"/>
                  <a:sym typeface="+mn-ea"/>
                </a:rPr>
                <a:t>/</a:t>
              </a:r>
              <a:r>
                <a:rPr lang="zh-CN" altLang="en-US" sz="1000" dirty="0">
                  <a:latin typeface="+mj-ea"/>
                  <a:cs typeface="宋体" panose="02010600030101010101" pitchFamily="2" charset="-122"/>
                  <a:sym typeface="+mn-ea"/>
                </a:rPr>
                <a:t>损毁发票清单）</a:t>
              </a:r>
              <a:endParaRPr lang="en-US" altLang="zh-CN" sz="1000" dirty="0">
                <a:latin typeface="+mj-ea"/>
                <a:cs typeface="宋体" panose="02010600030101010101" pitchFamily="2" charset="-122"/>
                <a:sym typeface="+mn-ea"/>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发起公章及法人章会签流程，并在相关资料上加盖印章</a:t>
              </a:r>
              <a:endParaRPr lang="en-US" altLang="zh-CN" sz="1000" dirty="0">
                <a:latin typeface="+mj-ea"/>
                <a:cs typeface="宋体" panose="02010600030101010101" pitchFamily="2" charset="-122"/>
                <a:sym typeface="+mn-ea"/>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将加盖印章资料送回税务局</a:t>
              </a:r>
              <a:r>
                <a:rPr lang="en-US" altLang="zh-CN" sz="1000" dirty="0">
                  <a:latin typeface="+mj-ea"/>
                  <a:cs typeface="宋体" panose="02010600030101010101" pitchFamily="2" charset="-122"/>
                  <a:sym typeface="+mn-ea"/>
                </a:rPr>
                <a:t>101</a:t>
              </a:r>
              <a:r>
                <a:rPr lang="zh-CN" altLang="en-US" sz="1000" dirty="0">
                  <a:latin typeface="+mj-ea"/>
                  <a:cs typeface="宋体" panose="02010600030101010101" pitchFamily="2" charset="-122"/>
                  <a:sym typeface="+mn-ea"/>
                </a:rPr>
                <a:t>室并在窗口缴纳</a:t>
              </a:r>
              <a:r>
                <a:rPr lang="en-US" altLang="zh-CN" sz="1000" dirty="0">
                  <a:latin typeface="+mj-ea"/>
                  <a:cs typeface="宋体" panose="02010600030101010101" pitchFamily="2" charset="-122"/>
                  <a:sym typeface="+mn-ea"/>
                </a:rPr>
                <a:t>100</a:t>
              </a:r>
              <a:r>
                <a:rPr lang="zh-CN" altLang="en-US" sz="1000" dirty="0">
                  <a:latin typeface="+mj-ea"/>
                  <a:cs typeface="宋体" panose="02010600030101010101" pitchFamily="2" charset="-122"/>
                  <a:sym typeface="+mn-ea"/>
                </a:rPr>
                <a:t>元</a:t>
              </a:r>
              <a:r>
                <a:rPr lang="en-US" altLang="zh-CN" sz="1000" dirty="0">
                  <a:latin typeface="+mj-ea"/>
                  <a:cs typeface="宋体" panose="02010600030101010101" pitchFamily="2" charset="-122"/>
                  <a:sym typeface="+mn-ea"/>
                </a:rPr>
                <a:t>/</a:t>
              </a:r>
              <a:r>
                <a:rPr lang="zh-CN" altLang="en-US" sz="1000" dirty="0">
                  <a:latin typeface="+mj-ea"/>
                  <a:cs typeface="宋体" panose="02010600030101010101" pitchFamily="2" charset="-122"/>
                  <a:sym typeface="+mn-ea"/>
                </a:rPr>
                <a:t>张罚款</a:t>
              </a:r>
              <a:endParaRPr lang="en-US" altLang="zh-CN" sz="1000" dirty="0">
                <a:latin typeface="+mj-ea"/>
                <a:cs typeface="宋体" panose="02010600030101010101" pitchFamily="2" charset="-122"/>
                <a:sym typeface="+mn-ea"/>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税务局回执和交款回执交至公司财务部戴琳伶处</a:t>
              </a:r>
              <a:endParaRPr lang="en-US" altLang="zh-CN" sz="1000" dirty="0">
                <a:latin typeface="+mj-ea"/>
                <a:cs typeface="宋体" panose="02010600030101010101" pitchFamily="2" charset="-122"/>
                <a:sym typeface="+mn-ea"/>
              </a:endParaRPr>
            </a:p>
            <a:p>
              <a:pPr algn="l">
                <a:lnSpc>
                  <a:spcPct val="150000"/>
                </a:lnSpc>
              </a:pPr>
              <a:r>
                <a:rPr lang="en-US" altLang="zh-CN" sz="1000" dirty="0"/>
                <a:t>3</a:t>
              </a:r>
              <a:r>
                <a:rPr lang="zh-CN" altLang="en-US" sz="1000" dirty="0"/>
                <a:t>、</a:t>
              </a:r>
              <a:r>
                <a:rPr lang="zh-CN" altLang="en-US" sz="1000" dirty="0">
                  <a:latin typeface="+mj-ea"/>
                  <a:cs typeface="宋体" panose="02010600030101010101" pitchFamily="2" charset="-122"/>
                  <a:sym typeface="+mn-ea"/>
                </a:rPr>
                <a:t>若客户发票丢失但业主要求退费或费用转移情况</a:t>
              </a:r>
              <a:endParaRPr lang="en-US" altLang="zh-CN" sz="1000" dirty="0">
                <a:latin typeface="+mj-ea"/>
                <a:cs typeface="宋体" panose="02010600030101010101" pitchFamily="2" charset="-122"/>
                <a:sym typeface="+mn-ea"/>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首先同对应核算会计落实该笔款项是否已收到</a:t>
              </a:r>
              <a:endParaRPr lang="en-US" altLang="zh-CN" sz="1000" dirty="0">
                <a:latin typeface="+mj-ea"/>
                <a:cs typeface="宋体" panose="02010600030101010101" pitchFamily="2" charset="-122"/>
                <a:sym typeface="+mn-ea"/>
              </a:endParaRPr>
            </a:p>
            <a:p>
              <a:pPr marL="171450" indent="-171450" algn="l">
                <a:lnSpc>
                  <a:spcPct val="150000"/>
                </a:lnSpc>
                <a:buFont typeface="Wingdings" pitchFamily="2" charset="2"/>
                <a:buChar char="ü"/>
              </a:pPr>
              <a:r>
                <a:rPr lang="zh-CN" altLang="en-US" sz="1000" dirty="0">
                  <a:latin typeface="+mj-ea"/>
                  <a:cs typeface="宋体" panose="02010600030101010101" pitchFamily="2" charset="-122"/>
                  <a:sym typeface="+mn-ea"/>
                </a:rPr>
                <a:t>填写“发票丢失确认表”并将该单据同已入账发票第一联（记账联）复印后一起粘贴发票</a:t>
              </a:r>
              <a:r>
                <a:rPr lang="zh-CN" altLang="en-US" sz="1000" dirty="0">
                  <a:latin typeface="+mj-ea"/>
                  <a:cs typeface="宋体" panose="02010600030101010101" pitchFamily="2" charset="-122"/>
                </a:rPr>
                <a:t>粘贴单，项目负责人签字后作为退费依据（退款金额为不含税金额）</a:t>
              </a:r>
              <a:endParaRPr lang="en-US" altLang="zh-CN" sz="1000" dirty="0">
                <a:latin typeface="+mj-ea"/>
                <a:cs typeface="宋体" panose="02010600030101010101" pitchFamily="2" charset="-122"/>
              </a:endParaRPr>
            </a:p>
            <a:p>
              <a:pPr algn="l">
                <a:lnSpc>
                  <a:spcPct val="150000"/>
                </a:lnSpc>
              </a:pPr>
              <a:r>
                <a:rPr lang="en-US" altLang="zh-CN" sz="1000" dirty="0">
                  <a:latin typeface="+mj-ea"/>
                </a:rPr>
                <a:t>4</a:t>
              </a:r>
              <a:r>
                <a:rPr lang="zh-CN" altLang="en-US" sz="1000" dirty="0">
                  <a:latin typeface="+mj-ea"/>
                </a:rPr>
                <a:t>、</a:t>
              </a:r>
              <a:r>
                <a:rPr lang="zh-CN" altLang="en-US" sz="1000" dirty="0">
                  <a:latin typeface="+mj-ea"/>
                  <a:cs typeface="宋体" panose="02010600030101010101" pitchFamily="2" charset="-122"/>
                  <a:sym typeface="+mn-ea"/>
                </a:rPr>
                <a:t>若发票丢失业主要求做费用转移时</a:t>
              </a:r>
              <a:r>
                <a:rPr lang="zh-CN" altLang="en-US" sz="1000" dirty="0">
                  <a:latin typeface="+mj-ea"/>
                  <a:cs typeface="宋体" panose="02010600030101010101" pitchFamily="2" charset="-122"/>
                </a:rPr>
                <a:t>填报“费用</a:t>
              </a:r>
              <a:r>
                <a:rPr lang="zh-CN" altLang="en-US" sz="1000" dirty="0">
                  <a:latin typeface="+mj-ea"/>
                </a:rPr>
                <a:t>转移确认单”</a:t>
              </a:r>
              <a:r>
                <a:rPr lang="zh-CN" altLang="en-US" sz="1000" dirty="0">
                  <a:latin typeface="+mj-ea"/>
                  <a:cs typeface="宋体" panose="02010600030101010101" pitchFamily="2" charset="-122"/>
                </a:rPr>
                <a:t>作  </a:t>
              </a:r>
              <a:endParaRPr lang="en-US" altLang="zh-CN" sz="1000" dirty="0">
                <a:latin typeface="+mj-ea"/>
                <a:cs typeface="宋体" panose="02010600030101010101" pitchFamily="2" charset="-122"/>
              </a:endParaRPr>
            </a:p>
            <a:p>
              <a:pPr algn="l">
                <a:lnSpc>
                  <a:spcPct val="150000"/>
                </a:lnSpc>
              </a:pPr>
              <a:r>
                <a:rPr lang="zh-CN" altLang="en-US" sz="1000" dirty="0">
                  <a:latin typeface="+mj-ea"/>
                  <a:cs typeface="宋体" panose="02010600030101010101" pitchFamily="2" charset="-122"/>
                </a:rPr>
                <a:t>     为确认费用变更依据即可</a:t>
              </a:r>
              <a:endParaRPr lang="zh-CN" altLang="en-US" sz="1000" dirty="0"/>
            </a:p>
          </p:txBody>
        </p:sp>
        <p:grpSp>
          <p:nvGrpSpPr>
            <p:cNvPr id="32" name="组合 31">
              <a:extLst>
                <a:ext uri="{FF2B5EF4-FFF2-40B4-BE49-F238E27FC236}">
                  <a16:creationId xmlns="" xmlns:a16="http://schemas.microsoft.com/office/drawing/2014/main" id="{853E168A-22CD-C842-9D4F-F68C9A5BEF99}"/>
                </a:ext>
              </a:extLst>
            </p:cNvPr>
            <p:cNvGrpSpPr/>
            <p:nvPr/>
          </p:nvGrpSpPr>
          <p:grpSpPr>
            <a:xfrm>
              <a:off x="5259220" y="1849201"/>
              <a:ext cx="2857566" cy="1844533"/>
              <a:chOff x="5259220" y="1849201"/>
              <a:chExt cx="2857566" cy="1844533"/>
            </a:xfrm>
          </p:grpSpPr>
          <p:cxnSp>
            <p:nvCxnSpPr>
              <p:cNvPr id="33" name="直接连接符 44">
                <a:extLst>
                  <a:ext uri="{FF2B5EF4-FFF2-40B4-BE49-F238E27FC236}">
                    <a16:creationId xmlns="" xmlns:a16="http://schemas.microsoft.com/office/drawing/2014/main" id="{C764CE93-D3D2-824C-B9E3-4E40E90FF9A8}"/>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4" name="直接连接符 45">
                <a:extLst>
                  <a:ext uri="{FF2B5EF4-FFF2-40B4-BE49-F238E27FC236}">
                    <a16:creationId xmlns="" xmlns:a16="http://schemas.microsoft.com/office/drawing/2014/main" id="{FCB0FCA6-CCC7-884B-B8BD-A465FFFA7713}"/>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5" name="直接连接符 46">
                <a:extLst>
                  <a:ext uri="{FF2B5EF4-FFF2-40B4-BE49-F238E27FC236}">
                    <a16:creationId xmlns="" xmlns:a16="http://schemas.microsoft.com/office/drawing/2014/main" id="{3AB74EE1-DC34-2347-AC11-7EC027A4585E}"/>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6" name="直接连接符 47">
                <a:extLst>
                  <a:ext uri="{FF2B5EF4-FFF2-40B4-BE49-F238E27FC236}">
                    <a16:creationId xmlns="" xmlns:a16="http://schemas.microsoft.com/office/drawing/2014/main" id="{CB8D8BE7-6914-2346-8A62-987BAEDF6FFB}"/>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48">
                <a:extLst>
                  <a:ext uri="{FF2B5EF4-FFF2-40B4-BE49-F238E27FC236}">
                    <a16:creationId xmlns="" xmlns:a16="http://schemas.microsoft.com/office/drawing/2014/main" id="{162CFBD7-D027-454A-90CB-AB79A946A338}"/>
                  </a:ext>
                </a:extLst>
              </p:cNvPr>
              <p:cNvCxnSpPr/>
              <p:nvPr/>
            </p:nvCxnSpPr>
            <p:spPr>
              <a:xfrm>
                <a:off x="5265637" y="2775909"/>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8" name="直接连接符 49">
                <a:extLst>
                  <a:ext uri="{FF2B5EF4-FFF2-40B4-BE49-F238E27FC236}">
                    <a16:creationId xmlns="" xmlns:a16="http://schemas.microsoft.com/office/drawing/2014/main" id="{191AD252-A376-4849-BF09-DC9533423B84}"/>
                  </a:ext>
                </a:extLst>
              </p:cNvPr>
              <p:cNvCxnSpPr/>
              <p:nvPr/>
            </p:nvCxnSpPr>
            <p:spPr>
              <a:xfrm>
                <a:off x="5265637" y="3007586"/>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50">
                <a:extLst>
                  <a:ext uri="{FF2B5EF4-FFF2-40B4-BE49-F238E27FC236}">
                    <a16:creationId xmlns="" xmlns:a16="http://schemas.microsoft.com/office/drawing/2014/main" id="{ECCCE2C4-5A85-E045-8426-741344DF1079}"/>
                  </a:ext>
                </a:extLst>
              </p:cNvPr>
              <p:cNvCxnSpPr/>
              <p:nvPr/>
            </p:nvCxnSpPr>
            <p:spPr>
              <a:xfrm>
                <a:off x="5265637" y="3239263"/>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0" name="直接连接符 51">
                <a:extLst>
                  <a:ext uri="{FF2B5EF4-FFF2-40B4-BE49-F238E27FC236}">
                    <a16:creationId xmlns="" xmlns:a16="http://schemas.microsoft.com/office/drawing/2014/main" id="{F356E58C-0D66-0740-ADB7-9601BBA8A478}"/>
                  </a:ext>
                </a:extLst>
              </p:cNvPr>
              <p:cNvCxnSpPr/>
              <p:nvPr/>
            </p:nvCxnSpPr>
            <p:spPr>
              <a:xfrm>
                <a:off x="5265637" y="347094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直接连接符 52">
                <a:extLst>
                  <a:ext uri="{FF2B5EF4-FFF2-40B4-BE49-F238E27FC236}">
                    <a16:creationId xmlns="" xmlns:a16="http://schemas.microsoft.com/office/drawing/2014/main" id="{ECE75605-10BA-3745-A2FA-003EDBA83E69}"/>
                  </a:ext>
                </a:extLst>
              </p:cNvPr>
              <p:cNvCxnSpPr/>
              <p:nvPr/>
            </p:nvCxnSpPr>
            <p:spPr>
              <a:xfrm>
                <a:off x="5282032" y="3693734"/>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pic>
        <p:nvPicPr>
          <p:cNvPr id="4" name="图片 3">
            <a:extLst>
              <a:ext uri="{FF2B5EF4-FFF2-40B4-BE49-F238E27FC236}">
                <a16:creationId xmlns="" xmlns:a16="http://schemas.microsoft.com/office/drawing/2014/main" id="{F57281B3-0CF9-984E-BB71-E08C9C21765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0112" y="3291831"/>
            <a:ext cx="1589846" cy="1656183"/>
          </a:xfrm>
          <a:prstGeom prst="rect">
            <a:avLst/>
          </a:prstGeom>
        </p:spPr>
      </p:pic>
      <p:pic>
        <p:nvPicPr>
          <p:cNvPr id="8" name="图片 7">
            <a:extLst>
              <a:ext uri="{FF2B5EF4-FFF2-40B4-BE49-F238E27FC236}">
                <a16:creationId xmlns="" xmlns:a16="http://schemas.microsoft.com/office/drawing/2014/main" id="{50D51613-6D43-1E4D-8C31-2B1554329D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36296" y="3291830"/>
            <a:ext cx="1589846" cy="1656184"/>
          </a:xfrm>
          <a:prstGeom prst="rect">
            <a:avLst/>
          </a:prstGeom>
        </p:spPr>
      </p:pic>
      <p:grpSp>
        <p:nvGrpSpPr>
          <p:cNvPr id="60" name="组合 59">
            <a:extLst>
              <a:ext uri="{FF2B5EF4-FFF2-40B4-BE49-F238E27FC236}">
                <a16:creationId xmlns="" xmlns:a16="http://schemas.microsoft.com/office/drawing/2014/main" id="{A9CBC3FA-C755-4042-BB7C-EA7612611EAD}"/>
              </a:ext>
            </a:extLst>
          </p:cNvPr>
          <p:cNvGrpSpPr/>
          <p:nvPr/>
        </p:nvGrpSpPr>
        <p:grpSpPr>
          <a:xfrm>
            <a:off x="4441508" y="307814"/>
            <a:ext cx="3471289" cy="988476"/>
            <a:chOff x="5220072" y="1600666"/>
            <a:chExt cx="2880319" cy="988476"/>
          </a:xfrm>
        </p:grpSpPr>
        <p:sp>
          <p:nvSpPr>
            <p:cNvPr id="73" name="TextBox 26">
              <a:extLst>
                <a:ext uri="{FF2B5EF4-FFF2-40B4-BE49-F238E27FC236}">
                  <a16:creationId xmlns="" xmlns:a16="http://schemas.microsoft.com/office/drawing/2014/main" id="{3EA87857-7E8E-D549-B5EA-262BEC4CB700}"/>
                </a:ext>
              </a:extLst>
            </p:cNvPr>
            <p:cNvSpPr txBox="1"/>
            <p:nvPr/>
          </p:nvSpPr>
          <p:spPr>
            <a:xfrm>
              <a:off x="5220072" y="1600666"/>
              <a:ext cx="2880319" cy="988476"/>
            </a:xfrm>
            <a:prstGeom prst="rect">
              <a:avLst/>
            </a:prstGeom>
          </p:spPr>
          <p:txBody>
            <a:bodyPr wrap="square">
              <a:spAutoFit/>
            </a:bodyPr>
            <a:lstStyle>
              <a:defPPr>
                <a:defRPr lang="zh-CN"/>
              </a:defPPr>
              <a:lvl1pPr algn="ctr">
                <a:defRPr sz="1400">
                  <a:solidFill>
                    <a:prstClr val="white">
                      <a:alpha val="70000"/>
                    </a:prstClr>
                  </a:solidFill>
                  <a:latin typeface="方正卡通简体"/>
                  <a:ea typeface="方正卡通简体"/>
                </a:defRPr>
              </a:lvl1pPr>
            </a:lstStyle>
            <a:p>
              <a:pPr algn="l">
                <a:lnSpc>
                  <a:spcPct val="150000"/>
                </a:lnSpc>
              </a:pPr>
              <a:r>
                <a:rPr lang="zh-CN" altLang="en-US" sz="1000" dirty="0"/>
                <a:t>六、客户收据丢失需退押金处理流程：</a:t>
              </a:r>
              <a:endParaRPr lang="en-US" altLang="zh-CN" sz="1000" dirty="0"/>
            </a:p>
            <a:p>
              <a:pPr algn="l">
                <a:lnSpc>
                  <a:spcPct val="150000"/>
                </a:lnSpc>
              </a:pPr>
              <a:r>
                <a:rPr lang="en-US" altLang="zh-CN" sz="1000" dirty="0"/>
                <a:t>1</a:t>
              </a:r>
              <a:r>
                <a:rPr lang="zh-CN" altLang="en-US" sz="1000" dirty="0"/>
                <a:t>、</a:t>
              </a:r>
              <a:r>
                <a:rPr lang="zh-CN" altLang="en-US" sz="1000" dirty="0">
                  <a:latin typeface="宋体" panose="02010600030101010101" pitchFamily="2" charset="-122"/>
                  <a:cs typeface="宋体" panose="02010600030101010101" pitchFamily="2" charset="-122"/>
                  <a:sym typeface="+mn-ea"/>
                </a:rPr>
                <a:t>首先同对应核算会计落实该笔款项是否未做过退费处理</a:t>
              </a:r>
              <a:endParaRPr lang="en-US" altLang="zh-CN" sz="1000" dirty="0">
                <a:latin typeface="宋体" panose="02010600030101010101" pitchFamily="2" charset="-122"/>
                <a:cs typeface="宋体" panose="02010600030101010101" pitchFamily="2" charset="-122"/>
                <a:sym typeface="+mn-ea"/>
              </a:endParaRPr>
            </a:p>
            <a:p>
              <a:pPr algn="l">
                <a:lnSpc>
                  <a:spcPct val="150000"/>
                </a:lnSpc>
              </a:pPr>
              <a:r>
                <a:rPr lang="en-US" altLang="zh-CN" sz="1000" dirty="0">
                  <a:latin typeface="+mj-ea"/>
                  <a:ea typeface="+mj-ea"/>
                  <a:sym typeface="+mn-ea"/>
                </a:rPr>
                <a:t>2</a:t>
              </a:r>
              <a:r>
                <a:rPr lang="zh-CN" altLang="en-US" sz="1000" dirty="0">
                  <a:latin typeface="+mj-ea"/>
                  <a:ea typeface="+mj-ea"/>
                  <a:sym typeface="+mn-ea"/>
                </a:rPr>
                <a:t>、</a:t>
              </a:r>
              <a:r>
                <a:rPr lang="zh-CN" altLang="en-US" sz="1000" dirty="0">
                  <a:latin typeface="+mj-ea"/>
                  <a:ea typeface="+mj-ea"/>
                  <a:cs typeface="宋体" panose="02010600030101010101" pitchFamily="2" charset="-122"/>
                </a:rPr>
                <a:t>填写</a:t>
              </a:r>
              <a:r>
                <a:rPr lang="zh-CN" altLang="en-US" sz="1000" dirty="0">
                  <a:latin typeface="宋体" panose="02010600030101010101" pitchFamily="2" charset="-122"/>
                </a:rPr>
                <a:t>“押金收据丢失表”，将上述表单</a:t>
              </a:r>
              <a:r>
                <a:rPr lang="zh-CN" altLang="en-US" sz="1000" dirty="0">
                  <a:latin typeface="宋体" panose="02010600030101010101" pitchFamily="2" charset="-122"/>
                  <a:sym typeface="+mn-ea"/>
                </a:rPr>
                <a:t>粘贴发票</a:t>
              </a:r>
              <a:r>
                <a:rPr lang="zh-CN" altLang="en-US" sz="1000" dirty="0">
                  <a:latin typeface="宋体" panose="02010600030101010101" pitchFamily="2" charset="-122"/>
                </a:rPr>
                <a:t>粘贴单，项目负责人签字后作为退费依据</a:t>
              </a:r>
              <a:r>
                <a:rPr lang="zh-CN" altLang="en-US" sz="1000" dirty="0">
                  <a:latin typeface="宋体" panose="02010600030101010101" pitchFamily="2" charset="-122"/>
                  <a:cs typeface="宋体" panose="02010600030101010101" pitchFamily="2" charset="-122"/>
                </a:rPr>
                <a:t>。</a:t>
              </a:r>
              <a:endParaRPr lang="zh-CN" altLang="en-US" sz="1000" dirty="0"/>
            </a:p>
          </p:txBody>
        </p:sp>
        <p:grpSp>
          <p:nvGrpSpPr>
            <p:cNvPr id="76" name="组合 75">
              <a:extLst>
                <a:ext uri="{FF2B5EF4-FFF2-40B4-BE49-F238E27FC236}">
                  <a16:creationId xmlns="" xmlns:a16="http://schemas.microsoft.com/office/drawing/2014/main" id="{F656CF4D-D8C6-3740-BE7D-2185F1C46EC0}"/>
                </a:ext>
              </a:extLst>
            </p:cNvPr>
            <p:cNvGrpSpPr/>
            <p:nvPr/>
          </p:nvGrpSpPr>
          <p:grpSpPr>
            <a:xfrm>
              <a:off x="5259220" y="1849201"/>
              <a:ext cx="2834754" cy="695031"/>
              <a:chOff x="5259220" y="1849201"/>
              <a:chExt cx="2834754" cy="695031"/>
            </a:xfrm>
          </p:grpSpPr>
          <p:cxnSp>
            <p:nvCxnSpPr>
              <p:cNvPr id="77" name="直接连接符 18">
                <a:extLst>
                  <a:ext uri="{FF2B5EF4-FFF2-40B4-BE49-F238E27FC236}">
                    <a16:creationId xmlns="" xmlns:a16="http://schemas.microsoft.com/office/drawing/2014/main" id="{D58FE785-3905-274C-863F-FE890C0F4168}"/>
                  </a:ext>
                </a:extLst>
              </p:cNvPr>
              <p:cNvCxnSpPr/>
              <p:nvPr/>
            </p:nvCxnSpPr>
            <p:spPr>
              <a:xfrm>
                <a:off x="5259220" y="1849201"/>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78" name="直接连接符 19">
                <a:extLst>
                  <a:ext uri="{FF2B5EF4-FFF2-40B4-BE49-F238E27FC236}">
                    <a16:creationId xmlns="" xmlns:a16="http://schemas.microsoft.com/office/drawing/2014/main" id="{F1C328BF-B9DB-4947-A598-D7B5B2DD8E67}"/>
                  </a:ext>
                </a:extLst>
              </p:cNvPr>
              <p:cNvCxnSpPr/>
              <p:nvPr/>
            </p:nvCxnSpPr>
            <p:spPr>
              <a:xfrm>
                <a:off x="5259220" y="2080878"/>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79" name="直接连接符 20">
                <a:extLst>
                  <a:ext uri="{FF2B5EF4-FFF2-40B4-BE49-F238E27FC236}">
                    <a16:creationId xmlns="" xmlns:a16="http://schemas.microsoft.com/office/drawing/2014/main" id="{AC75BF83-B59F-1642-AB6D-F069CD84A7E8}"/>
                  </a:ext>
                </a:extLst>
              </p:cNvPr>
              <p:cNvCxnSpPr/>
              <p:nvPr/>
            </p:nvCxnSpPr>
            <p:spPr>
              <a:xfrm>
                <a:off x="5259220" y="2312555"/>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80" name="直接连接符 21">
                <a:extLst>
                  <a:ext uri="{FF2B5EF4-FFF2-40B4-BE49-F238E27FC236}">
                    <a16:creationId xmlns="" xmlns:a16="http://schemas.microsoft.com/office/drawing/2014/main" id="{742C1FBF-02B1-D340-B632-73F5F37F20CC}"/>
                  </a:ext>
                </a:extLst>
              </p:cNvPr>
              <p:cNvCxnSpPr/>
              <p:nvPr/>
            </p:nvCxnSpPr>
            <p:spPr>
              <a:xfrm>
                <a:off x="5259220" y="2544232"/>
                <a:ext cx="2834754" cy="0"/>
              </a:xfrm>
              <a:prstGeom prst="line">
                <a:avLst/>
              </a:prstGeom>
              <a:ln w="6350">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pic>
        <p:nvPicPr>
          <p:cNvPr id="87" name="图片 86">
            <a:extLst>
              <a:ext uri="{FF2B5EF4-FFF2-40B4-BE49-F238E27FC236}">
                <a16:creationId xmlns="" xmlns:a16="http://schemas.microsoft.com/office/drawing/2014/main" id="{DD7B1F5E-567B-2440-959C-E12828525CED}"/>
              </a:ext>
            </a:extLst>
          </p:cNvPr>
          <p:cNvPicPr>
            <a:picLocks noChangeAspect="1"/>
          </p:cNvPicPr>
          <p:nvPr>
            <p:custDataLst>
              <p:tags r:id="rId1"/>
            </p:custDataLst>
          </p:nvPr>
        </p:nvPicPr>
        <p:blipFill>
          <a:blip r:embed="rId7"/>
          <a:stretch>
            <a:fillRect/>
          </a:stretch>
        </p:blipFill>
        <p:spPr>
          <a:xfrm>
            <a:off x="3935946" y="1280759"/>
            <a:ext cx="1589846" cy="1970476"/>
          </a:xfrm>
          <a:prstGeom prst="rect">
            <a:avLst/>
          </a:prstGeom>
        </p:spPr>
      </p:pic>
      <p:pic>
        <p:nvPicPr>
          <p:cNvPr id="88" name="图片 87">
            <a:extLst>
              <a:ext uri="{FF2B5EF4-FFF2-40B4-BE49-F238E27FC236}">
                <a16:creationId xmlns="" xmlns:a16="http://schemas.microsoft.com/office/drawing/2014/main" id="{29BE21FC-9AE1-9047-AAF2-87A7CB70D694}"/>
              </a:ext>
            </a:extLst>
          </p:cNvPr>
          <p:cNvPicPr>
            <a:picLocks noChangeAspect="1"/>
          </p:cNvPicPr>
          <p:nvPr/>
        </p:nvPicPr>
        <p:blipFill>
          <a:blip r:embed="rId8"/>
          <a:stretch>
            <a:fillRect/>
          </a:stretch>
        </p:blipFill>
        <p:spPr>
          <a:xfrm>
            <a:off x="7236296" y="1275606"/>
            <a:ext cx="1589846" cy="1970476"/>
          </a:xfrm>
          <a:prstGeom prst="rect">
            <a:avLst/>
          </a:prstGeom>
        </p:spPr>
      </p:pic>
      <p:pic>
        <p:nvPicPr>
          <p:cNvPr id="90" name="图片 89">
            <a:extLst>
              <a:ext uri="{FF2B5EF4-FFF2-40B4-BE49-F238E27FC236}">
                <a16:creationId xmlns="" xmlns:a16="http://schemas.microsoft.com/office/drawing/2014/main" id="{33F3B7E4-38BB-544F-85A1-0518C240D8A0}"/>
              </a:ext>
            </a:extLst>
          </p:cNvPr>
          <p:cNvPicPr>
            <a:picLocks noChangeAspect="1"/>
          </p:cNvPicPr>
          <p:nvPr/>
        </p:nvPicPr>
        <p:blipFill>
          <a:blip r:embed="rId9"/>
          <a:stretch>
            <a:fillRect/>
          </a:stretch>
        </p:blipFill>
        <p:spPr>
          <a:xfrm>
            <a:off x="5584697" y="1280759"/>
            <a:ext cx="1585262" cy="1970473"/>
          </a:xfrm>
          <a:prstGeom prst="rect">
            <a:avLst/>
          </a:prstGeom>
        </p:spPr>
      </p:pic>
    </p:spTree>
    <p:extLst>
      <p:ext uri="{BB962C8B-B14F-4D97-AF65-F5344CB8AC3E}">
        <p14:creationId xmlns:p14="http://schemas.microsoft.com/office/powerpoint/2010/main" val="298269705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noChangeAspect="1"/>
          </p:cNvGrpSpPr>
          <p:nvPr/>
        </p:nvGrpSpPr>
        <p:grpSpPr bwMode="auto">
          <a:xfrm>
            <a:off x="3380553" y="1513163"/>
            <a:ext cx="2342419" cy="2119877"/>
            <a:chOff x="939" y="-139"/>
            <a:chExt cx="3884" cy="3515"/>
          </a:xfrm>
          <a:solidFill>
            <a:srgbClr val="FFFFFF">
              <a:alpha val="50000"/>
            </a:srgbClr>
          </a:solidFill>
        </p:grpSpPr>
        <p:sp>
          <p:nvSpPr>
            <p:cNvPr id="4" name="Freeform 6"/>
            <p:cNvSpPr>
              <a:spLocks/>
            </p:cNvSpPr>
            <p:nvPr/>
          </p:nvSpPr>
          <p:spPr bwMode="auto">
            <a:xfrm>
              <a:off x="3654" y="1869"/>
              <a:ext cx="54" cy="52"/>
            </a:xfrm>
            <a:custGeom>
              <a:avLst/>
              <a:gdLst>
                <a:gd name="T0" fmla="*/ 14 w 23"/>
                <a:gd name="T1" fmla="*/ 20 h 22"/>
                <a:gd name="T2" fmla="*/ 10 w 23"/>
                <a:gd name="T3" fmla="*/ 22 h 22"/>
                <a:gd name="T4" fmla="*/ 0 w 23"/>
                <a:gd name="T5" fmla="*/ 12 h 22"/>
                <a:gd name="T6" fmla="*/ 14 w 23"/>
                <a:gd name="T7" fmla="*/ 20 h 22"/>
              </a:gdLst>
              <a:ahLst/>
              <a:cxnLst>
                <a:cxn ang="0">
                  <a:pos x="T0" y="T1"/>
                </a:cxn>
                <a:cxn ang="0">
                  <a:pos x="T2" y="T3"/>
                </a:cxn>
                <a:cxn ang="0">
                  <a:pos x="T4" y="T5"/>
                </a:cxn>
                <a:cxn ang="0">
                  <a:pos x="T6" y="T7"/>
                </a:cxn>
              </a:cxnLst>
              <a:rect l="0" t="0" r="r" b="b"/>
              <a:pathLst>
                <a:path w="23" h="22">
                  <a:moveTo>
                    <a:pt x="14" y="20"/>
                  </a:moveTo>
                  <a:cubicBezTo>
                    <a:pt x="12" y="20"/>
                    <a:pt x="10" y="20"/>
                    <a:pt x="10" y="22"/>
                  </a:cubicBezTo>
                  <a:cubicBezTo>
                    <a:pt x="5" y="20"/>
                    <a:pt x="5" y="13"/>
                    <a:pt x="0" y="12"/>
                  </a:cubicBezTo>
                  <a:cubicBezTo>
                    <a:pt x="4" y="0"/>
                    <a:pt x="23" y="10"/>
                    <a:pt x="1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3439" y="1893"/>
              <a:ext cx="26" cy="31"/>
            </a:xfrm>
            <a:custGeom>
              <a:avLst/>
              <a:gdLst>
                <a:gd name="T0" fmla="*/ 10 w 11"/>
                <a:gd name="T1" fmla="*/ 0 h 13"/>
                <a:gd name="T2" fmla="*/ 9 w 11"/>
                <a:gd name="T3" fmla="*/ 12 h 13"/>
                <a:gd name="T4" fmla="*/ 0 w 11"/>
                <a:gd name="T5" fmla="*/ 3 h 13"/>
                <a:gd name="T6" fmla="*/ 10 w 11"/>
                <a:gd name="T7" fmla="*/ 0 h 13"/>
              </a:gdLst>
              <a:ahLst/>
              <a:cxnLst>
                <a:cxn ang="0">
                  <a:pos x="T0" y="T1"/>
                </a:cxn>
                <a:cxn ang="0">
                  <a:pos x="T2" y="T3"/>
                </a:cxn>
                <a:cxn ang="0">
                  <a:pos x="T4" y="T5"/>
                </a:cxn>
                <a:cxn ang="0">
                  <a:pos x="T6" y="T7"/>
                </a:cxn>
              </a:cxnLst>
              <a:rect l="0" t="0" r="r" b="b"/>
              <a:pathLst>
                <a:path w="11" h="13">
                  <a:moveTo>
                    <a:pt x="10" y="0"/>
                  </a:moveTo>
                  <a:cubicBezTo>
                    <a:pt x="11" y="5"/>
                    <a:pt x="9" y="8"/>
                    <a:pt x="9" y="12"/>
                  </a:cubicBezTo>
                  <a:cubicBezTo>
                    <a:pt x="2" y="13"/>
                    <a:pt x="0" y="9"/>
                    <a:pt x="0" y="3"/>
                  </a:cubicBezTo>
                  <a:cubicBezTo>
                    <a:pt x="4" y="0"/>
                    <a:pt x="4"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3396" y="1907"/>
              <a:ext cx="26" cy="26"/>
            </a:xfrm>
            <a:custGeom>
              <a:avLst/>
              <a:gdLst>
                <a:gd name="T0" fmla="*/ 3 w 11"/>
                <a:gd name="T1" fmla="*/ 10 h 11"/>
                <a:gd name="T2" fmla="*/ 0 w 11"/>
                <a:gd name="T3" fmla="*/ 6 h 11"/>
                <a:gd name="T4" fmla="*/ 8 w 11"/>
                <a:gd name="T5" fmla="*/ 0 h 11"/>
                <a:gd name="T6" fmla="*/ 3 w 11"/>
                <a:gd name="T7" fmla="*/ 10 h 11"/>
              </a:gdLst>
              <a:ahLst/>
              <a:cxnLst>
                <a:cxn ang="0">
                  <a:pos x="T0" y="T1"/>
                </a:cxn>
                <a:cxn ang="0">
                  <a:pos x="T2" y="T3"/>
                </a:cxn>
                <a:cxn ang="0">
                  <a:pos x="T4" y="T5"/>
                </a:cxn>
                <a:cxn ang="0">
                  <a:pos x="T6" y="T7"/>
                </a:cxn>
              </a:cxnLst>
              <a:rect l="0" t="0" r="r" b="b"/>
              <a:pathLst>
                <a:path w="11" h="11">
                  <a:moveTo>
                    <a:pt x="3" y="10"/>
                  </a:moveTo>
                  <a:cubicBezTo>
                    <a:pt x="2" y="9"/>
                    <a:pt x="2" y="6"/>
                    <a:pt x="0" y="6"/>
                  </a:cubicBezTo>
                  <a:cubicBezTo>
                    <a:pt x="2" y="2"/>
                    <a:pt x="4" y="1"/>
                    <a:pt x="8" y="0"/>
                  </a:cubicBezTo>
                  <a:cubicBezTo>
                    <a:pt x="11" y="5"/>
                    <a:pt x="10" y="11"/>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3358" y="1850"/>
              <a:ext cx="36" cy="48"/>
            </a:xfrm>
            <a:custGeom>
              <a:avLst/>
              <a:gdLst>
                <a:gd name="T0" fmla="*/ 6 w 15"/>
                <a:gd name="T1" fmla="*/ 20 h 20"/>
                <a:gd name="T2" fmla="*/ 1 w 15"/>
                <a:gd name="T3" fmla="*/ 7 h 20"/>
                <a:gd name="T4" fmla="*/ 6 w 15"/>
                <a:gd name="T5" fmla="*/ 20 h 20"/>
              </a:gdLst>
              <a:ahLst/>
              <a:cxnLst>
                <a:cxn ang="0">
                  <a:pos x="T0" y="T1"/>
                </a:cxn>
                <a:cxn ang="0">
                  <a:pos x="T2" y="T3"/>
                </a:cxn>
                <a:cxn ang="0">
                  <a:pos x="T4" y="T5"/>
                </a:cxn>
              </a:cxnLst>
              <a:rect l="0" t="0" r="r" b="b"/>
              <a:pathLst>
                <a:path w="15" h="20">
                  <a:moveTo>
                    <a:pt x="6" y="20"/>
                  </a:moveTo>
                  <a:cubicBezTo>
                    <a:pt x="0" y="20"/>
                    <a:pt x="1" y="13"/>
                    <a:pt x="1" y="7"/>
                  </a:cubicBezTo>
                  <a:cubicBezTo>
                    <a:pt x="10" y="0"/>
                    <a:pt x="15" y="18"/>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p:cNvSpPr>
            <p:nvPr/>
          </p:nvSpPr>
          <p:spPr bwMode="auto">
            <a:xfrm>
              <a:off x="3278" y="1957"/>
              <a:ext cx="33" cy="35"/>
            </a:xfrm>
            <a:custGeom>
              <a:avLst/>
              <a:gdLst>
                <a:gd name="T0" fmla="*/ 14 w 14"/>
                <a:gd name="T1" fmla="*/ 13 h 15"/>
                <a:gd name="T2" fmla="*/ 3 w 14"/>
                <a:gd name="T3" fmla="*/ 13 h 15"/>
                <a:gd name="T4" fmla="*/ 1 w 14"/>
                <a:gd name="T5" fmla="*/ 4 h 15"/>
                <a:gd name="T6" fmla="*/ 7 w 14"/>
                <a:gd name="T7" fmla="*/ 0 h 15"/>
                <a:gd name="T8" fmla="*/ 14 w 14"/>
                <a:gd name="T9" fmla="*/ 13 h 15"/>
              </a:gdLst>
              <a:ahLst/>
              <a:cxnLst>
                <a:cxn ang="0">
                  <a:pos x="T0" y="T1"/>
                </a:cxn>
                <a:cxn ang="0">
                  <a:pos x="T2" y="T3"/>
                </a:cxn>
                <a:cxn ang="0">
                  <a:pos x="T4" y="T5"/>
                </a:cxn>
                <a:cxn ang="0">
                  <a:pos x="T6" y="T7"/>
                </a:cxn>
                <a:cxn ang="0">
                  <a:pos x="T8" y="T9"/>
                </a:cxn>
              </a:cxnLst>
              <a:rect l="0" t="0" r="r" b="b"/>
              <a:pathLst>
                <a:path w="14" h="15">
                  <a:moveTo>
                    <a:pt x="14" y="13"/>
                  </a:moveTo>
                  <a:cubicBezTo>
                    <a:pt x="8" y="12"/>
                    <a:pt x="7" y="15"/>
                    <a:pt x="3" y="13"/>
                  </a:cubicBezTo>
                  <a:cubicBezTo>
                    <a:pt x="0" y="9"/>
                    <a:pt x="4" y="6"/>
                    <a:pt x="1" y="4"/>
                  </a:cubicBezTo>
                  <a:cubicBezTo>
                    <a:pt x="2" y="2"/>
                    <a:pt x="5" y="1"/>
                    <a:pt x="7" y="0"/>
                  </a:cubicBezTo>
                  <a:cubicBezTo>
                    <a:pt x="13" y="0"/>
                    <a:pt x="14" y="5"/>
                    <a:pt x="1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3280" y="1926"/>
              <a:ext cx="29" cy="28"/>
            </a:xfrm>
            <a:custGeom>
              <a:avLst/>
              <a:gdLst>
                <a:gd name="T0" fmla="*/ 11 w 12"/>
                <a:gd name="T1" fmla="*/ 9 h 12"/>
                <a:gd name="T2" fmla="*/ 0 w 12"/>
                <a:gd name="T3" fmla="*/ 3 h 12"/>
                <a:gd name="T4" fmla="*/ 3 w 12"/>
                <a:gd name="T5" fmla="*/ 0 h 12"/>
                <a:gd name="T6" fmla="*/ 11 w 12"/>
                <a:gd name="T7" fmla="*/ 9 h 12"/>
              </a:gdLst>
              <a:ahLst/>
              <a:cxnLst>
                <a:cxn ang="0">
                  <a:pos x="T0" y="T1"/>
                </a:cxn>
                <a:cxn ang="0">
                  <a:pos x="T2" y="T3"/>
                </a:cxn>
                <a:cxn ang="0">
                  <a:pos x="T4" y="T5"/>
                </a:cxn>
                <a:cxn ang="0">
                  <a:pos x="T6" y="T7"/>
                </a:cxn>
              </a:cxnLst>
              <a:rect l="0" t="0" r="r" b="b"/>
              <a:pathLst>
                <a:path w="12" h="12">
                  <a:moveTo>
                    <a:pt x="11" y="9"/>
                  </a:moveTo>
                  <a:cubicBezTo>
                    <a:pt x="6" y="12"/>
                    <a:pt x="0" y="12"/>
                    <a:pt x="0" y="3"/>
                  </a:cubicBezTo>
                  <a:cubicBezTo>
                    <a:pt x="1" y="3"/>
                    <a:pt x="3" y="2"/>
                    <a:pt x="3" y="0"/>
                  </a:cubicBezTo>
                  <a:cubicBezTo>
                    <a:pt x="8" y="1"/>
                    <a:pt x="12" y="2"/>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939" y="-139"/>
              <a:ext cx="3884" cy="3515"/>
            </a:xfrm>
            <a:custGeom>
              <a:avLst/>
              <a:gdLst>
                <a:gd name="T0" fmla="*/ 1405 w 1644"/>
                <a:gd name="T1" fmla="*/ 12 h 1488"/>
                <a:gd name="T2" fmla="*/ 1574 w 1644"/>
                <a:gd name="T3" fmla="*/ 254 h 1488"/>
                <a:gd name="T4" fmla="*/ 1578 w 1644"/>
                <a:gd name="T5" fmla="*/ 791 h 1488"/>
                <a:gd name="T6" fmla="*/ 1451 w 1644"/>
                <a:gd name="T7" fmla="*/ 1454 h 1488"/>
                <a:gd name="T8" fmla="*/ 1195 w 1644"/>
                <a:gd name="T9" fmla="*/ 1435 h 1488"/>
                <a:gd name="T10" fmla="*/ 246 w 1644"/>
                <a:gd name="T11" fmla="*/ 1431 h 1488"/>
                <a:gd name="T12" fmla="*/ 126 w 1644"/>
                <a:gd name="T13" fmla="*/ 1207 h 1488"/>
                <a:gd name="T14" fmla="*/ 11 w 1644"/>
                <a:gd name="T15" fmla="*/ 1400 h 1488"/>
                <a:gd name="T16" fmla="*/ 155 w 1644"/>
                <a:gd name="T17" fmla="*/ 255 h 1488"/>
                <a:gd name="T18" fmla="*/ 171 w 1644"/>
                <a:gd name="T19" fmla="*/ 735 h 1488"/>
                <a:gd name="T20" fmla="*/ 204 w 1644"/>
                <a:gd name="T21" fmla="*/ 174 h 1488"/>
                <a:gd name="T22" fmla="*/ 1225 w 1644"/>
                <a:gd name="T23" fmla="*/ 937 h 1488"/>
                <a:gd name="T24" fmla="*/ 780 w 1644"/>
                <a:gd name="T25" fmla="*/ 933 h 1488"/>
                <a:gd name="T26" fmla="*/ 146 w 1644"/>
                <a:gd name="T27" fmla="*/ 953 h 1488"/>
                <a:gd name="T28" fmla="*/ 819 w 1644"/>
                <a:gd name="T29" fmla="*/ 962 h 1488"/>
                <a:gd name="T30" fmla="*/ 1612 w 1644"/>
                <a:gd name="T31" fmla="*/ 974 h 1488"/>
                <a:gd name="T32" fmla="*/ 1528 w 1644"/>
                <a:gd name="T33" fmla="*/ 623 h 1488"/>
                <a:gd name="T34" fmla="*/ 1503 w 1644"/>
                <a:gd name="T35" fmla="*/ 901 h 1488"/>
                <a:gd name="T36" fmla="*/ 236 w 1644"/>
                <a:gd name="T37" fmla="*/ 58 h 1488"/>
                <a:gd name="T38" fmla="*/ 1346 w 1644"/>
                <a:gd name="T39" fmla="*/ 62 h 1488"/>
                <a:gd name="T40" fmla="*/ 164 w 1644"/>
                <a:gd name="T41" fmla="*/ 22 h 1488"/>
                <a:gd name="T42" fmla="*/ 1382 w 1644"/>
                <a:gd name="T43" fmla="*/ 76 h 1488"/>
                <a:gd name="T44" fmla="*/ 373 w 1644"/>
                <a:gd name="T45" fmla="*/ 69 h 1488"/>
                <a:gd name="T46" fmla="*/ 228 w 1644"/>
                <a:gd name="T47" fmla="*/ 605 h 1488"/>
                <a:gd name="T48" fmla="*/ 1222 w 1644"/>
                <a:gd name="T49" fmla="*/ 884 h 1488"/>
                <a:gd name="T50" fmla="*/ 1374 w 1644"/>
                <a:gd name="T51" fmla="*/ 1280 h 1488"/>
                <a:gd name="T52" fmla="*/ 1371 w 1644"/>
                <a:gd name="T53" fmla="*/ 1470 h 1488"/>
                <a:gd name="T54" fmla="*/ 1367 w 1644"/>
                <a:gd name="T55" fmla="*/ 1224 h 1488"/>
                <a:gd name="T56" fmla="*/ 1364 w 1644"/>
                <a:gd name="T57" fmla="*/ 1281 h 1488"/>
                <a:gd name="T58" fmla="*/ 1339 w 1644"/>
                <a:gd name="T59" fmla="*/ 1326 h 1488"/>
                <a:gd name="T60" fmla="*/ 1335 w 1644"/>
                <a:gd name="T61" fmla="*/ 1294 h 1488"/>
                <a:gd name="T62" fmla="*/ 1259 w 1644"/>
                <a:gd name="T63" fmla="*/ 1239 h 1488"/>
                <a:gd name="T64" fmla="*/ 1322 w 1644"/>
                <a:gd name="T65" fmla="*/ 1085 h 1488"/>
                <a:gd name="T66" fmla="*/ 1317 w 1644"/>
                <a:gd name="T67" fmla="*/ 1297 h 1488"/>
                <a:gd name="T68" fmla="*/ 1282 w 1644"/>
                <a:gd name="T69" fmla="*/ 1283 h 1488"/>
                <a:gd name="T70" fmla="*/ 1244 w 1644"/>
                <a:gd name="T71" fmla="*/ 1340 h 1488"/>
                <a:gd name="T72" fmla="*/ 480 w 1644"/>
                <a:gd name="T73" fmla="*/ 1278 h 1488"/>
                <a:gd name="T74" fmla="*/ 1121 w 1644"/>
                <a:gd name="T75" fmla="*/ 978 h 1488"/>
                <a:gd name="T76" fmla="*/ 586 w 1644"/>
                <a:gd name="T77" fmla="*/ 971 h 1488"/>
                <a:gd name="T78" fmla="*/ 1220 w 1644"/>
                <a:gd name="T79" fmla="*/ 1269 h 1488"/>
                <a:gd name="T80" fmla="*/ 1030 w 1644"/>
                <a:gd name="T81" fmla="*/ 909 h 1488"/>
                <a:gd name="T82" fmla="*/ 1055 w 1644"/>
                <a:gd name="T83" fmla="*/ 883 h 1488"/>
                <a:gd name="T84" fmla="*/ 580 w 1644"/>
                <a:gd name="T85" fmla="*/ 884 h 1488"/>
                <a:gd name="T86" fmla="*/ 864 w 1644"/>
                <a:gd name="T87" fmla="*/ 921 h 1488"/>
                <a:gd name="T88" fmla="*/ 447 w 1644"/>
                <a:gd name="T89" fmla="*/ 1277 h 1488"/>
                <a:gd name="T90" fmla="*/ 438 w 1644"/>
                <a:gd name="T91" fmla="*/ 1278 h 1488"/>
                <a:gd name="T92" fmla="*/ 411 w 1644"/>
                <a:gd name="T93" fmla="*/ 1298 h 1488"/>
                <a:gd name="T94" fmla="*/ 306 w 1644"/>
                <a:gd name="T95" fmla="*/ 1257 h 1488"/>
                <a:gd name="T96" fmla="*/ 361 w 1644"/>
                <a:gd name="T97" fmla="*/ 1327 h 1488"/>
                <a:gd name="T98" fmla="*/ 382 w 1644"/>
                <a:gd name="T99" fmla="*/ 1313 h 1488"/>
                <a:gd name="T100" fmla="*/ 280 w 1644"/>
                <a:gd name="T101" fmla="*/ 1453 h 1488"/>
                <a:gd name="T102" fmla="*/ 153 w 1644"/>
                <a:gd name="T103" fmla="*/ 621 h 1488"/>
                <a:gd name="T104" fmla="*/ 55 w 1644"/>
                <a:gd name="T105" fmla="*/ 1310 h 1488"/>
                <a:gd name="T106" fmla="*/ 147 w 1644"/>
                <a:gd name="T107" fmla="*/ 317 h 1488"/>
                <a:gd name="T108" fmla="*/ 46 w 1644"/>
                <a:gd name="T109" fmla="*/ 1208 h 1488"/>
                <a:gd name="T110" fmla="*/ 139 w 1644"/>
                <a:gd name="T111" fmla="*/ 1010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44" h="1488">
                  <a:moveTo>
                    <a:pt x="137" y="12"/>
                  </a:moveTo>
                  <a:cubicBezTo>
                    <a:pt x="143" y="7"/>
                    <a:pt x="152" y="5"/>
                    <a:pt x="158" y="1"/>
                  </a:cubicBezTo>
                  <a:cubicBezTo>
                    <a:pt x="173" y="5"/>
                    <a:pt x="185" y="5"/>
                    <a:pt x="203" y="8"/>
                  </a:cubicBezTo>
                  <a:cubicBezTo>
                    <a:pt x="213" y="10"/>
                    <a:pt x="225" y="10"/>
                    <a:pt x="235" y="9"/>
                  </a:cubicBezTo>
                  <a:cubicBezTo>
                    <a:pt x="432" y="5"/>
                    <a:pt x="651" y="14"/>
                    <a:pt x="897" y="12"/>
                  </a:cubicBezTo>
                  <a:cubicBezTo>
                    <a:pt x="975" y="12"/>
                    <a:pt x="1067" y="13"/>
                    <a:pt x="1146" y="12"/>
                  </a:cubicBezTo>
                  <a:cubicBezTo>
                    <a:pt x="1231" y="12"/>
                    <a:pt x="1292" y="17"/>
                    <a:pt x="1359" y="9"/>
                  </a:cubicBezTo>
                  <a:cubicBezTo>
                    <a:pt x="1371" y="12"/>
                    <a:pt x="1388" y="15"/>
                    <a:pt x="1405" y="12"/>
                  </a:cubicBezTo>
                  <a:cubicBezTo>
                    <a:pt x="1417" y="10"/>
                    <a:pt x="1429" y="0"/>
                    <a:pt x="1438" y="12"/>
                  </a:cubicBezTo>
                  <a:cubicBezTo>
                    <a:pt x="1466" y="11"/>
                    <a:pt x="1499" y="14"/>
                    <a:pt x="1525" y="12"/>
                  </a:cubicBezTo>
                  <a:cubicBezTo>
                    <a:pt x="1530" y="12"/>
                    <a:pt x="1536" y="9"/>
                    <a:pt x="1540" y="9"/>
                  </a:cubicBezTo>
                  <a:cubicBezTo>
                    <a:pt x="1543" y="9"/>
                    <a:pt x="1544" y="13"/>
                    <a:pt x="1547" y="14"/>
                  </a:cubicBezTo>
                  <a:cubicBezTo>
                    <a:pt x="1550" y="14"/>
                    <a:pt x="1558" y="11"/>
                    <a:pt x="1564" y="15"/>
                  </a:cubicBezTo>
                  <a:cubicBezTo>
                    <a:pt x="1569" y="24"/>
                    <a:pt x="1569" y="36"/>
                    <a:pt x="1564" y="47"/>
                  </a:cubicBezTo>
                  <a:cubicBezTo>
                    <a:pt x="1573" y="92"/>
                    <a:pt x="1565" y="143"/>
                    <a:pt x="1571" y="194"/>
                  </a:cubicBezTo>
                  <a:cubicBezTo>
                    <a:pt x="1573" y="213"/>
                    <a:pt x="1573" y="232"/>
                    <a:pt x="1574" y="254"/>
                  </a:cubicBezTo>
                  <a:cubicBezTo>
                    <a:pt x="1574" y="264"/>
                    <a:pt x="1576" y="276"/>
                    <a:pt x="1575" y="285"/>
                  </a:cubicBezTo>
                  <a:cubicBezTo>
                    <a:pt x="1575" y="290"/>
                    <a:pt x="1571" y="295"/>
                    <a:pt x="1571" y="300"/>
                  </a:cubicBezTo>
                  <a:cubicBezTo>
                    <a:pt x="1571" y="310"/>
                    <a:pt x="1575" y="319"/>
                    <a:pt x="1575" y="329"/>
                  </a:cubicBezTo>
                  <a:cubicBezTo>
                    <a:pt x="1577" y="348"/>
                    <a:pt x="1576" y="368"/>
                    <a:pt x="1577" y="387"/>
                  </a:cubicBezTo>
                  <a:cubicBezTo>
                    <a:pt x="1578" y="426"/>
                    <a:pt x="1579" y="466"/>
                    <a:pt x="1578" y="504"/>
                  </a:cubicBezTo>
                  <a:cubicBezTo>
                    <a:pt x="1578" y="515"/>
                    <a:pt x="1578" y="523"/>
                    <a:pt x="1579" y="533"/>
                  </a:cubicBezTo>
                  <a:cubicBezTo>
                    <a:pt x="1584" y="574"/>
                    <a:pt x="1582" y="617"/>
                    <a:pt x="1581" y="658"/>
                  </a:cubicBezTo>
                  <a:cubicBezTo>
                    <a:pt x="1580" y="703"/>
                    <a:pt x="1576" y="747"/>
                    <a:pt x="1578" y="791"/>
                  </a:cubicBezTo>
                  <a:cubicBezTo>
                    <a:pt x="1580" y="839"/>
                    <a:pt x="1578" y="881"/>
                    <a:pt x="1575" y="929"/>
                  </a:cubicBezTo>
                  <a:cubicBezTo>
                    <a:pt x="1593" y="934"/>
                    <a:pt x="1608" y="924"/>
                    <a:pt x="1621" y="928"/>
                  </a:cubicBezTo>
                  <a:cubicBezTo>
                    <a:pt x="1644" y="933"/>
                    <a:pt x="1640" y="966"/>
                    <a:pt x="1631" y="988"/>
                  </a:cubicBezTo>
                  <a:cubicBezTo>
                    <a:pt x="1621" y="987"/>
                    <a:pt x="1616" y="988"/>
                    <a:pt x="1612" y="983"/>
                  </a:cubicBezTo>
                  <a:cubicBezTo>
                    <a:pt x="1542" y="985"/>
                    <a:pt x="1483" y="981"/>
                    <a:pt x="1422" y="982"/>
                  </a:cubicBezTo>
                  <a:cubicBezTo>
                    <a:pt x="1419" y="1000"/>
                    <a:pt x="1422" y="1019"/>
                    <a:pt x="1423" y="1038"/>
                  </a:cubicBezTo>
                  <a:cubicBezTo>
                    <a:pt x="1429" y="1142"/>
                    <a:pt x="1436" y="1244"/>
                    <a:pt x="1440" y="1348"/>
                  </a:cubicBezTo>
                  <a:cubicBezTo>
                    <a:pt x="1441" y="1389"/>
                    <a:pt x="1442" y="1426"/>
                    <a:pt x="1451" y="1454"/>
                  </a:cubicBezTo>
                  <a:cubicBezTo>
                    <a:pt x="1437" y="1476"/>
                    <a:pt x="1401" y="1475"/>
                    <a:pt x="1375" y="1485"/>
                  </a:cubicBezTo>
                  <a:cubicBezTo>
                    <a:pt x="1365" y="1472"/>
                    <a:pt x="1344" y="1472"/>
                    <a:pt x="1339" y="1453"/>
                  </a:cubicBezTo>
                  <a:cubicBezTo>
                    <a:pt x="1337" y="1443"/>
                    <a:pt x="1341" y="1430"/>
                    <a:pt x="1341" y="1418"/>
                  </a:cubicBezTo>
                  <a:cubicBezTo>
                    <a:pt x="1340" y="1392"/>
                    <a:pt x="1337" y="1364"/>
                    <a:pt x="1339" y="1341"/>
                  </a:cubicBezTo>
                  <a:cubicBezTo>
                    <a:pt x="1329" y="1339"/>
                    <a:pt x="1314" y="1342"/>
                    <a:pt x="1303" y="1340"/>
                  </a:cubicBezTo>
                  <a:cubicBezTo>
                    <a:pt x="1295" y="1373"/>
                    <a:pt x="1291" y="1407"/>
                    <a:pt x="1287" y="1439"/>
                  </a:cubicBezTo>
                  <a:cubicBezTo>
                    <a:pt x="1264" y="1444"/>
                    <a:pt x="1235" y="1438"/>
                    <a:pt x="1208" y="1443"/>
                  </a:cubicBezTo>
                  <a:cubicBezTo>
                    <a:pt x="1203" y="1441"/>
                    <a:pt x="1202" y="1435"/>
                    <a:pt x="1195" y="1435"/>
                  </a:cubicBezTo>
                  <a:cubicBezTo>
                    <a:pt x="1191" y="1405"/>
                    <a:pt x="1209" y="1373"/>
                    <a:pt x="1209" y="1340"/>
                  </a:cubicBezTo>
                  <a:cubicBezTo>
                    <a:pt x="1121" y="1338"/>
                    <a:pt x="1043" y="1341"/>
                    <a:pt x="967" y="1341"/>
                  </a:cubicBezTo>
                  <a:cubicBezTo>
                    <a:pt x="835" y="1341"/>
                    <a:pt x="711" y="1341"/>
                    <a:pt x="565" y="1341"/>
                  </a:cubicBezTo>
                  <a:cubicBezTo>
                    <a:pt x="495" y="1341"/>
                    <a:pt x="435" y="1339"/>
                    <a:pt x="371" y="1338"/>
                  </a:cubicBezTo>
                  <a:cubicBezTo>
                    <a:pt x="367" y="1372"/>
                    <a:pt x="362" y="1415"/>
                    <a:pt x="359" y="1456"/>
                  </a:cubicBezTo>
                  <a:cubicBezTo>
                    <a:pt x="359" y="1469"/>
                    <a:pt x="362" y="1480"/>
                    <a:pt x="354" y="1488"/>
                  </a:cubicBezTo>
                  <a:cubicBezTo>
                    <a:pt x="329" y="1486"/>
                    <a:pt x="304" y="1477"/>
                    <a:pt x="280" y="1478"/>
                  </a:cubicBezTo>
                  <a:cubicBezTo>
                    <a:pt x="271" y="1460"/>
                    <a:pt x="257" y="1447"/>
                    <a:pt x="246" y="1431"/>
                  </a:cubicBezTo>
                  <a:cubicBezTo>
                    <a:pt x="266" y="1276"/>
                    <a:pt x="279" y="1112"/>
                    <a:pt x="297" y="968"/>
                  </a:cubicBezTo>
                  <a:cubicBezTo>
                    <a:pt x="263" y="965"/>
                    <a:pt x="197" y="962"/>
                    <a:pt x="155" y="962"/>
                  </a:cubicBezTo>
                  <a:cubicBezTo>
                    <a:pt x="150" y="1005"/>
                    <a:pt x="146" y="1036"/>
                    <a:pt x="141" y="1076"/>
                  </a:cubicBezTo>
                  <a:cubicBezTo>
                    <a:pt x="140" y="1091"/>
                    <a:pt x="135" y="1106"/>
                    <a:pt x="134" y="1122"/>
                  </a:cubicBezTo>
                  <a:cubicBezTo>
                    <a:pt x="134" y="1131"/>
                    <a:pt x="136" y="1139"/>
                    <a:pt x="134" y="1147"/>
                  </a:cubicBezTo>
                  <a:cubicBezTo>
                    <a:pt x="133" y="1157"/>
                    <a:pt x="128" y="1167"/>
                    <a:pt x="127" y="1176"/>
                  </a:cubicBezTo>
                  <a:cubicBezTo>
                    <a:pt x="127" y="1184"/>
                    <a:pt x="131" y="1190"/>
                    <a:pt x="130" y="1197"/>
                  </a:cubicBezTo>
                  <a:cubicBezTo>
                    <a:pt x="130" y="1200"/>
                    <a:pt x="127" y="1204"/>
                    <a:pt x="126" y="1207"/>
                  </a:cubicBezTo>
                  <a:cubicBezTo>
                    <a:pt x="125" y="1212"/>
                    <a:pt x="127" y="1216"/>
                    <a:pt x="126" y="1221"/>
                  </a:cubicBezTo>
                  <a:cubicBezTo>
                    <a:pt x="125" y="1229"/>
                    <a:pt x="121" y="1235"/>
                    <a:pt x="120" y="1243"/>
                  </a:cubicBezTo>
                  <a:cubicBezTo>
                    <a:pt x="117" y="1288"/>
                    <a:pt x="107" y="1346"/>
                    <a:pt x="104" y="1401"/>
                  </a:cubicBezTo>
                  <a:cubicBezTo>
                    <a:pt x="103" y="1412"/>
                    <a:pt x="107" y="1421"/>
                    <a:pt x="101" y="1431"/>
                  </a:cubicBezTo>
                  <a:cubicBezTo>
                    <a:pt x="88" y="1430"/>
                    <a:pt x="72" y="1437"/>
                    <a:pt x="53" y="1438"/>
                  </a:cubicBezTo>
                  <a:cubicBezTo>
                    <a:pt x="38" y="1438"/>
                    <a:pt x="19" y="1433"/>
                    <a:pt x="9" y="1433"/>
                  </a:cubicBezTo>
                  <a:cubicBezTo>
                    <a:pt x="0" y="1428"/>
                    <a:pt x="12" y="1418"/>
                    <a:pt x="6" y="1408"/>
                  </a:cubicBezTo>
                  <a:cubicBezTo>
                    <a:pt x="5" y="1403"/>
                    <a:pt x="12" y="1405"/>
                    <a:pt x="11" y="1400"/>
                  </a:cubicBezTo>
                  <a:cubicBezTo>
                    <a:pt x="20" y="1287"/>
                    <a:pt x="40" y="1173"/>
                    <a:pt x="52" y="1060"/>
                  </a:cubicBezTo>
                  <a:cubicBezTo>
                    <a:pt x="56" y="1023"/>
                    <a:pt x="66" y="972"/>
                    <a:pt x="66" y="957"/>
                  </a:cubicBezTo>
                  <a:cubicBezTo>
                    <a:pt x="77" y="849"/>
                    <a:pt x="87" y="725"/>
                    <a:pt x="104" y="606"/>
                  </a:cubicBezTo>
                  <a:cubicBezTo>
                    <a:pt x="112" y="547"/>
                    <a:pt x="114" y="487"/>
                    <a:pt x="122" y="427"/>
                  </a:cubicBezTo>
                  <a:cubicBezTo>
                    <a:pt x="126" y="398"/>
                    <a:pt x="131" y="369"/>
                    <a:pt x="133" y="339"/>
                  </a:cubicBezTo>
                  <a:cubicBezTo>
                    <a:pt x="137" y="294"/>
                    <a:pt x="147" y="256"/>
                    <a:pt x="144" y="204"/>
                  </a:cubicBezTo>
                  <a:cubicBezTo>
                    <a:pt x="141" y="136"/>
                    <a:pt x="143" y="83"/>
                    <a:pt x="137" y="12"/>
                  </a:cubicBezTo>
                  <a:close/>
                  <a:moveTo>
                    <a:pt x="155" y="255"/>
                  </a:moveTo>
                  <a:cubicBezTo>
                    <a:pt x="160" y="276"/>
                    <a:pt x="159" y="300"/>
                    <a:pt x="161" y="324"/>
                  </a:cubicBezTo>
                  <a:cubicBezTo>
                    <a:pt x="164" y="360"/>
                    <a:pt x="164" y="379"/>
                    <a:pt x="164" y="401"/>
                  </a:cubicBezTo>
                  <a:cubicBezTo>
                    <a:pt x="164" y="412"/>
                    <a:pt x="165" y="420"/>
                    <a:pt x="164" y="433"/>
                  </a:cubicBezTo>
                  <a:cubicBezTo>
                    <a:pt x="162" y="466"/>
                    <a:pt x="165" y="504"/>
                    <a:pt x="165" y="535"/>
                  </a:cubicBezTo>
                  <a:cubicBezTo>
                    <a:pt x="165" y="556"/>
                    <a:pt x="170" y="579"/>
                    <a:pt x="169" y="599"/>
                  </a:cubicBezTo>
                  <a:cubicBezTo>
                    <a:pt x="169" y="604"/>
                    <a:pt x="167" y="609"/>
                    <a:pt x="167" y="615"/>
                  </a:cubicBezTo>
                  <a:cubicBezTo>
                    <a:pt x="166" y="638"/>
                    <a:pt x="171" y="672"/>
                    <a:pt x="171" y="689"/>
                  </a:cubicBezTo>
                  <a:cubicBezTo>
                    <a:pt x="171" y="700"/>
                    <a:pt x="171" y="719"/>
                    <a:pt x="171" y="735"/>
                  </a:cubicBezTo>
                  <a:cubicBezTo>
                    <a:pt x="168" y="792"/>
                    <a:pt x="179" y="843"/>
                    <a:pt x="175" y="897"/>
                  </a:cubicBezTo>
                  <a:cubicBezTo>
                    <a:pt x="189" y="888"/>
                    <a:pt x="204" y="880"/>
                    <a:pt x="218" y="872"/>
                  </a:cubicBezTo>
                  <a:cubicBezTo>
                    <a:pt x="222" y="797"/>
                    <a:pt x="213" y="706"/>
                    <a:pt x="214" y="626"/>
                  </a:cubicBezTo>
                  <a:cubicBezTo>
                    <a:pt x="214" y="600"/>
                    <a:pt x="211" y="575"/>
                    <a:pt x="211" y="550"/>
                  </a:cubicBezTo>
                  <a:cubicBezTo>
                    <a:pt x="211" y="518"/>
                    <a:pt x="213" y="485"/>
                    <a:pt x="213" y="452"/>
                  </a:cubicBezTo>
                  <a:cubicBezTo>
                    <a:pt x="213" y="419"/>
                    <a:pt x="212" y="386"/>
                    <a:pt x="211" y="353"/>
                  </a:cubicBezTo>
                  <a:cubicBezTo>
                    <a:pt x="211" y="322"/>
                    <a:pt x="207" y="291"/>
                    <a:pt x="206" y="261"/>
                  </a:cubicBezTo>
                  <a:cubicBezTo>
                    <a:pt x="205" y="232"/>
                    <a:pt x="207" y="203"/>
                    <a:pt x="204" y="174"/>
                  </a:cubicBezTo>
                  <a:cubicBezTo>
                    <a:pt x="200" y="138"/>
                    <a:pt x="196" y="100"/>
                    <a:pt x="200" y="65"/>
                  </a:cubicBezTo>
                  <a:cubicBezTo>
                    <a:pt x="192" y="60"/>
                    <a:pt x="184" y="51"/>
                    <a:pt x="175" y="44"/>
                  </a:cubicBezTo>
                  <a:cubicBezTo>
                    <a:pt x="166" y="38"/>
                    <a:pt x="155" y="27"/>
                    <a:pt x="148" y="29"/>
                  </a:cubicBezTo>
                  <a:cubicBezTo>
                    <a:pt x="155" y="98"/>
                    <a:pt x="156" y="180"/>
                    <a:pt x="155" y="255"/>
                  </a:cubicBezTo>
                  <a:close/>
                  <a:moveTo>
                    <a:pt x="1614" y="942"/>
                  </a:moveTo>
                  <a:cubicBezTo>
                    <a:pt x="1537" y="937"/>
                    <a:pt x="1452" y="938"/>
                    <a:pt x="1363" y="937"/>
                  </a:cubicBezTo>
                  <a:cubicBezTo>
                    <a:pt x="1327" y="937"/>
                    <a:pt x="1292" y="935"/>
                    <a:pt x="1262" y="935"/>
                  </a:cubicBezTo>
                  <a:cubicBezTo>
                    <a:pt x="1249" y="934"/>
                    <a:pt x="1237" y="938"/>
                    <a:pt x="1225" y="937"/>
                  </a:cubicBezTo>
                  <a:cubicBezTo>
                    <a:pt x="1219" y="937"/>
                    <a:pt x="1213" y="933"/>
                    <a:pt x="1208" y="933"/>
                  </a:cubicBezTo>
                  <a:cubicBezTo>
                    <a:pt x="1203" y="933"/>
                    <a:pt x="1198" y="936"/>
                    <a:pt x="1194" y="936"/>
                  </a:cubicBezTo>
                  <a:cubicBezTo>
                    <a:pt x="1148" y="940"/>
                    <a:pt x="1100" y="932"/>
                    <a:pt x="1061" y="935"/>
                  </a:cubicBezTo>
                  <a:cubicBezTo>
                    <a:pt x="1056" y="935"/>
                    <a:pt x="1051" y="939"/>
                    <a:pt x="1046" y="939"/>
                  </a:cubicBezTo>
                  <a:cubicBezTo>
                    <a:pt x="1041" y="939"/>
                    <a:pt x="1037" y="935"/>
                    <a:pt x="1032" y="935"/>
                  </a:cubicBezTo>
                  <a:cubicBezTo>
                    <a:pt x="1026" y="934"/>
                    <a:pt x="1019" y="937"/>
                    <a:pt x="1013" y="937"/>
                  </a:cubicBezTo>
                  <a:cubicBezTo>
                    <a:pt x="984" y="937"/>
                    <a:pt x="958" y="936"/>
                    <a:pt x="931" y="935"/>
                  </a:cubicBezTo>
                  <a:cubicBezTo>
                    <a:pt x="881" y="932"/>
                    <a:pt x="830" y="935"/>
                    <a:pt x="780" y="933"/>
                  </a:cubicBezTo>
                  <a:cubicBezTo>
                    <a:pt x="759" y="932"/>
                    <a:pt x="740" y="935"/>
                    <a:pt x="721" y="932"/>
                  </a:cubicBezTo>
                  <a:cubicBezTo>
                    <a:pt x="710" y="930"/>
                    <a:pt x="704" y="930"/>
                    <a:pt x="692" y="930"/>
                  </a:cubicBezTo>
                  <a:cubicBezTo>
                    <a:pt x="673" y="931"/>
                    <a:pt x="648" y="921"/>
                    <a:pt x="629" y="932"/>
                  </a:cubicBezTo>
                  <a:cubicBezTo>
                    <a:pt x="590" y="922"/>
                    <a:pt x="541" y="925"/>
                    <a:pt x="494" y="925"/>
                  </a:cubicBezTo>
                  <a:cubicBezTo>
                    <a:pt x="448" y="925"/>
                    <a:pt x="409" y="922"/>
                    <a:pt x="368" y="923"/>
                  </a:cubicBezTo>
                  <a:cubicBezTo>
                    <a:pt x="300" y="926"/>
                    <a:pt x="216" y="928"/>
                    <a:pt x="155" y="925"/>
                  </a:cubicBezTo>
                  <a:cubicBezTo>
                    <a:pt x="142" y="924"/>
                    <a:pt x="94" y="917"/>
                    <a:pt x="95" y="939"/>
                  </a:cubicBezTo>
                  <a:cubicBezTo>
                    <a:pt x="97" y="962"/>
                    <a:pt x="129" y="952"/>
                    <a:pt x="146" y="953"/>
                  </a:cubicBezTo>
                  <a:cubicBezTo>
                    <a:pt x="165" y="953"/>
                    <a:pt x="192" y="955"/>
                    <a:pt x="213" y="954"/>
                  </a:cubicBezTo>
                  <a:cubicBezTo>
                    <a:pt x="226" y="953"/>
                    <a:pt x="235" y="950"/>
                    <a:pt x="243" y="950"/>
                  </a:cubicBezTo>
                  <a:cubicBezTo>
                    <a:pt x="249" y="950"/>
                    <a:pt x="263" y="954"/>
                    <a:pt x="269" y="954"/>
                  </a:cubicBezTo>
                  <a:cubicBezTo>
                    <a:pt x="316" y="958"/>
                    <a:pt x="358" y="954"/>
                    <a:pt x="404" y="951"/>
                  </a:cubicBezTo>
                  <a:cubicBezTo>
                    <a:pt x="437" y="957"/>
                    <a:pt x="469" y="956"/>
                    <a:pt x="503" y="956"/>
                  </a:cubicBezTo>
                  <a:cubicBezTo>
                    <a:pt x="532" y="955"/>
                    <a:pt x="562" y="957"/>
                    <a:pt x="591" y="958"/>
                  </a:cubicBezTo>
                  <a:cubicBezTo>
                    <a:pt x="649" y="961"/>
                    <a:pt x="709" y="957"/>
                    <a:pt x="768" y="958"/>
                  </a:cubicBezTo>
                  <a:cubicBezTo>
                    <a:pt x="785" y="959"/>
                    <a:pt x="802" y="962"/>
                    <a:pt x="819" y="962"/>
                  </a:cubicBezTo>
                  <a:cubicBezTo>
                    <a:pt x="881" y="963"/>
                    <a:pt x="947" y="961"/>
                    <a:pt x="1011" y="965"/>
                  </a:cubicBezTo>
                  <a:cubicBezTo>
                    <a:pt x="1026" y="966"/>
                    <a:pt x="1043" y="962"/>
                    <a:pt x="1055" y="962"/>
                  </a:cubicBezTo>
                  <a:cubicBezTo>
                    <a:pt x="1067" y="963"/>
                    <a:pt x="1079" y="967"/>
                    <a:pt x="1090" y="968"/>
                  </a:cubicBezTo>
                  <a:cubicBezTo>
                    <a:pt x="1107" y="969"/>
                    <a:pt x="1124" y="968"/>
                    <a:pt x="1141" y="968"/>
                  </a:cubicBezTo>
                  <a:cubicBezTo>
                    <a:pt x="1213" y="968"/>
                    <a:pt x="1298" y="969"/>
                    <a:pt x="1360" y="967"/>
                  </a:cubicBezTo>
                  <a:cubicBezTo>
                    <a:pt x="1377" y="966"/>
                    <a:pt x="1398" y="973"/>
                    <a:pt x="1415" y="967"/>
                  </a:cubicBezTo>
                  <a:cubicBezTo>
                    <a:pt x="1422" y="971"/>
                    <a:pt x="1427" y="971"/>
                    <a:pt x="1436" y="971"/>
                  </a:cubicBezTo>
                  <a:cubicBezTo>
                    <a:pt x="1493" y="973"/>
                    <a:pt x="1550" y="970"/>
                    <a:pt x="1612" y="974"/>
                  </a:cubicBezTo>
                  <a:cubicBezTo>
                    <a:pt x="1620" y="967"/>
                    <a:pt x="1625" y="949"/>
                    <a:pt x="1614" y="942"/>
                  </a:cubicBezTo>
                  <a:close/>
                  <a:moveTo>
                    <a:pt x="1567" y="725"/>
                  </a:moveTo>
                  <a:cubicBezTo>
                    <a:pt x="1569" y="581"/>
                    <a:pt x="1568" y="441"/>
                    <a:pt x="1557" y="290"/>
                  </a:cubicBezTo>
                  <a:cubicBezTo>
                    <a:pt x="1558" y="206"/>
                    <a:pt x="1560" y="125"/>
                    <a:pt x="1552" y="40"/>
                  </a:cubicBezTo>
                  <a:cubicBezTo>
                    <a:pt x="1533" y="47"/>
                    <a:pt x="1527" y="65"/>
                    <a:pt x="1512" y="75"/>
                  </a:cubicBezTo>
                  <a:cubicBezTo>
                    <a:pt x="1526" y="195"/>
                    <a:pt x="1523" y="298"/>
                    <a:pt x="1526" y="409"/>
                  </a:cubicBezTo>
                  <a:cubicBezTo>
                    <a:pt x="1527" y="431"/>
                    <a:pt x="1522" y="450"/>
                    <a:pt x="1522" y="472"/>
                  </a:cubicBezTo>
                  <a:cubicBezTo>
                    <a:pt x="1523" y="526"/>
                    <a:pt x="1525" y="568"/>
                    <a:pt x="1528" y="623"/>
                  </a:cubicBezTo>
                  <a:cubicBezTo>
                    <a:pt x="1530" y="666"/>
                    <a:pt x="1525" y="712"/>
                    <a:pt x="1525" y="758"/>
                  </a:cubicBezTo>
                  <a:cubicBezTo>
                    <a:pt x="1525" y="805"/>
                    <a:pt x="1522" y="852"/>
                    <a:pt x="1519" y="898"/>
                  </a:cubicBezTo>
                  <a:cubicBezTo>
                    <a:pt x="1532" y="910"/>
                    <a:pt x="1549" y="916"/>
                    <a:pt x="1566" y="923"/>
                  </a:cubicBezTo>
                  <a:cubicBezTo>
                    <a:pt x="1568" y="864"/>
                    <a:pt x="1566" y="794"/>
                    <a:pt x="1567" y="725"/>
                  </a:cubicBezTo>
                  <a:close/>
                  <a:moveTo>
                    <a:pt x="1550" y="928"/>
                  </a:moveTo>
                  <a:cubicBezTo>
                    <a:pt x="1542" y="922"/>
                    <a:pt x="1530" y="919"/>
                    <a:pt x="1522" y="912"/>
                  </a:cubicBezTo>
                  <a:cubicBezTo>
                    <a:pt x="1517" y="915"/>
                    <a:pt x="1518" y="916"/>
                    <a:pt x="1512" y="916"/>
                  </a:cubicBezTo>
                  <a:cubicBezTo>
                    <a:pt x="1508" y="912"/>
                    <a:pt x="1507" y="905"/>
                    <a:pt x="1503" y="901"/>
                  </a:cubicBezTo>
                  <a:cubicBezTo>
                    <a:pt x="1429" y="892"/>
                    <a:pt x="1319" y="897"/>
                    <a:pt x="1248" y="893"/>
                  </a:cubicBezTo>
                  <a:cubicBezTo>
                    <a:pt x="1245" y="898"/>
                    <a:pt x="1239" y="892"/>
                    <a:pt x="1237" y="897"/>
                  </a:cubicBezTo>
                  <a:cubicBezTo>
                    <a:pt x="1234" y="894"/>
                    <a:pt x="1229" y="894"/>
                    <a:pt x="1223" y="894"/>
                  </a:cubicBezTo>
                  <a:cubicBezTo>
                    <a:pt x="1223" y="911"/>
                    <a:pt x="1213" y="918"/>
                    <a:pt x="1201" y="923"/>
                  </a:cubicBezTo>
                  <a:cubicBezTo>
                    <a:pt x="1321" y="928"/>
                    <a:pt x="1451" y="928"/>
                    <a:pt x="1550" y="928"/>
                  </a:cubicBezTo>
                  <a:close/>
                  <a:moveTo>
                    <a:pt x="211" y="57"/>
                  </a:moveTo>
                  <a:cubicBezTo>
                    <a:pt x="213" y="60"/>
                    <a:pt x="218" y="51"/>
                    <a:pt x="221" y="55"/>
                  </a:cubicBezTo>
                  <a:cubicBezTo>
                    <a:pt x="224" y="53"/>
                    <a:pt x="229" y="58"/>
                    <a:pt x="236" y="58"/>
                  </a:cubicBezTo>
                  <a:cubicBezTo>
                    <a:pt x="242" y="59"/>
                    <a:pt x="247" y="55"/>
                    <a:pt x="252" y="55"/>
                  </a:cubicBezTo>
                  <a:cubicBezTo>
                    <a:pt x="257" y="56"/>
                    <a:pt x="263" y="59"/>
                    <a:pt x="269" y="60"/>
                  </a:cubicBezTo>
                  <a:cubicBezTo>
                    <a:pt x="275" y="60"/>
                    <a:pt x="281" y="58"/>
                    <a:pt x="288" y="58"/>
                  </a:cubicBezTo>
                  <a:cubicBezTo>
                    <a:pt x="413" y="60"/>
                    <a:pt x="529" y="60"/>
                    <a:pt x="647" y="60"/>
                  </a:cubicBezTo>
                  <a:cubicBezTo>
                    <a:pt x="655" y="60"/>
                    <a:pt x="664" y="63"/>
                    <a:pt x="672" y="62"/>
                  </a:cubicBezTo>
                  <a:cubicBezTo>
                    <a:pt x="728" y="62"/>
                    <a:pt x="782" y="61"/>
                    <a:pt x="842" y="62"/>
                  </a:cubicBezTo>
                  <a:cubicBezTo>
                    <a:pt x="957" y="65"/>
                    <a:pt x="1042" y="63"/>
                    <a:pt x="1142" y="65"/>
                  </a:cubicBezTo>
                  <a:cubicBezTo>
                    <a:pt x="1209" y="67"/>
                    <a:pt x="1290" y="67"/>
                    <a:pt x="1346" y="62"/>
                  </a:cubicBezTo>
                  <a:cubicBezTo>
                    <a:pt x="1400" y="69"/>
                    <a:pt x="1452" y="66"/>
                    <a:pt x="1507" y="64"/>
                  </a:cubicBezTo>
                  <a:cubicBezTo>
                    <a:pt x="1513" y="51"/>
                    <a:pt x="1534" y="41"/>
                    <a:pt x="1542" y="25"/>
                  </a:cubicBezTo>
                  <a:cubicBezTo>
                    <a:pt x="1445" y="18"/>
                    <a:pt x="1332" y="27"/>
                    <a:pt x="1241" y="23"/>
                  </a:cubicBezTo>
                  <a:cubicBezTo>
                    <a:pt x="1193" y="22"/>
                    <a:pt x="1142" y="24"/>
                    <a:pt x="1092" y="23"/>
                  </a:cubicBezTo>
                  <a:cubicBezTo>
                    <a:pt x="973" y="23"/>
                    <a:pt x="890" y="21"/>
                    <a:pt x="780" y="21"/>
                  </a:cubicBezTo>
                  <a:cubicBezTo>
                    <a:pt x="606" y="21"/>
                    <a:pt x="477" y="20"/>
                    <a:pt x="302" y="19"/>
                  </a:cubicBezTo>
                  <a:cubicBezTo>
                    <a:pt x="262" y="19"/>
                    <a:pt x="211" y="15"/>
                    <a:pt x="186" y="26"/>
                  </a:cubicBezTo>
                  <a:cubicBezTo>
                    <a:pt x="176" y="23"/>
                    <a:pt x="172" y="24"/>
                    <a:pt x="164" y="22"/>
                  </a:cubicBezTo>
                  <a:cubicBezTo>
                    <a:pt x="179" y="35"/>
                    <a:pt x="193" y="52"/>
                    <a:pt x="211" y="57"/>
                  </a:cubicBezTo>
                  <a:close/>
                  <a:moveTo>
                    <a:pt x="1512" y="560"/>
                  </a:moveTo>
                  <a:cubicBezTo>
                    <a:pt x="1510" y="513"/>
                    <a:pt x="1516" y="464"/>
                    <a:pt x="1511" y="417"/>
                  </a:cubicBezTo>
                  <a:cubicBezTo>
                    <a:pt x="1514" y="403"/>
                    <a:pt x="1512" y="380"/>
                    <a:pt x="1512" y="359"/>
                  </a:cubicBezTo>
                  <a:cubicBezTo>
                    <a:pt x="1513" y="342"/>
                    <a:pt x="1511" y="326"/>
                    <a:pt x="1511" y="310"/>
                  </a:cubicBezTo>
                  <a:cubicBezTo>
                    <a:pt x="1509" y="228"/>
                    <a:pt x="1509" y="156"/>
                    <a:pt x="1501" y="76"/>
                  </a:cubicBezTo>
                  <a:cubicBezTo>
                    <a:pt x="1480" y="76"/>
                    <a:pt x="1461" y="76"/>
                    <a:pt x="1441" y="75"/>
                  </a:cubicBezTo>
                  <a:cubicBezTo>
                    <a:pt x="1423" y="75"/>
                    <a:pt x="1403" y="77"/>
                    <a:pt x="1382" y="76"/>
                  </a:cubicBezTo>
                  <a:cubicBezTo>
                    <a:pt x="1368" y="76"/>
                    <a:pt x="1356" y="73"/>
                    <a:pt x="1347" y="82"/>
                  </a:cubicBezTo>
                  <a:cubicBezTo>
                    <a:pt x="1340" y="76"/>
                    <a:pt x="1331" y="75"/>
                    <a:pt x="1324" y="75"/>
                  </a:cubicBezTo>
                  <a:cubicBezTo>
                    <a:pt x="1268" y="73"/>
                    <a:pt x="1196" y="75"/>
                    <a:pt x="1134" y="76"/>
                  </a:cubicBezTo>
                  <a:cubicBezTo>
                    <a:pt x="1077" y="73"/>
                    <a:pt x="1017" y="74"/>
                    <a:pt x="970" y="74"/>
                  </a:cubicBezTo>
                  <a:cubicBezTo>
                    <a:pt x="909" y="73"/>
                    <a:pt x="843" y="71"/>
                    <a:pt x="783" y="69"/>
                  </a:cubicBezTo>
                  <a:cubicBezTo>
                    <a:pt x="751" y="69"/>
                    <a:pt x="722" y="72"/>
                    <a:pt x="695" y="71"/>
                  </a:cubicBezTo>
                  <a:cubicBezTo>
                    <a:pt x="679" y="70"/>
                    <a:pt x="663" y="73"/>
                    <a:pt x="647" y="72"/>
                  </a:cubicBezTo>
                  <a:cubicBezTo>
                    <a:pt x="558" y="70"/>
                    <a:pt x="462" y="70"/>
                    <a:pt x="373" y="69"/>
                  </a:cubicBezTo>
                  <a:cubicBezTo>
                    <a:pt x="336" y="69"/>
                    <a:pt x="299" y="64"/>
                    <a:pt x="264" y="68"/>
                  </a:cubicBezTo>
                  <a:cubicBezTo>
                    <a:pt x="260" y="69"/>
                    <a:pt x="255" y="71"/>
                    <a:pt x="250" y="71"/>
                  </a:cubicBezTo>
                  <a:cubicBezTo>
                    <a:pt x="245" y="71"/>
                    <a:pt x="241" y="67"/>
                    <a:pt x="235" y="67"/>
                  </a:cubicBezTo>
                  <a:cubicBezTo>
                    <a:pt x="226" y="66"/>
                    <a:pt x="218" y="73"/>
                    <a:pt x="208" y="72"/>
                  </a:cubicBezTo>
                  <a:cubicBezTo>
                    <a:pt x="208" y="133"/>
                    <a:pt x="220" y="210"/>
                    <a:pt x="220" y="260"/>
                  </a:cubicBezTo>
                  <a:cubicBezTo>
                    <a:pt x="219" y="286"/>
                    <a:pt x="222" y="311"/>
                    <a:pt x="222" y="342"/>
                  </a:cubicBezTo>
                  <a:cubicBezTo>
                    <a:pt x="223" y="386"/>
                    <a:pt x="226" y="428"/>
                    <a:pt x="224" y="472"/>
                  </a:cubicBezTo>
                  <a:cubicBezTo>
                    <a:pt x="222" y="518"/>
                    <a:pt x="226" y="567"/>
                    <a:pt x="228" y="605"/>
                  </a:cubicBezTo>
                  <a:cubicBezTo>
                    <a:pt x="230" y="644"/>
                    <a:pt x="229" y="686"/>
                    <a:pt x="228" y="728"/>
                  </a:cubicBezTo>
                  <a:cubicBezTo>
                    <a:pt x="228" y="773"/>
                    <a:pt x="234" y="819"/>
                    <a:pt x="231" y="863"/>
                  </a:cubicBezTo>
                  <a:cubicBezTo>
                    <a:pt x="396" y="871"/>
                    <a:pt x="574" y="870"/>
                    <a:pt x="735" y="873"/>
                  </a:cubicBezTo>
                  <a:cubicBezTo>
                    <a:pt x="815" y="875"/>
                    <a:pt x="892" y="879"/>
                    <a:pt x="970" y="877"/>
                  </a:cubicBezTo>
                  <a:cubicBezTo>
                    <a:pt x="969" y="847"/>
                    <a:pt x="995" y="844"/>
                    <a:pt x="1008" y="827"/>
                  </a:cubicBezTo>
                  <a:cubicBezTo>
                    <a:pt x="1033" y="821"/>
                    <a:pt x="1059" y="839"/>
                    <a:pt x="1088" y="849"/>
                  </a:cubicBezTo>
                  <a:cubicBezTo>
                    <a:pt x="1110" y="849"/>
                    <a:pt x="1136" y="847"/>
                    <a:pt x="1152" y="830"/>
                  </a:cubicBezTo>
                  <a:cubicBezTo>
                    <a:pt x="1189" y="833"/>
                    <a:pt x="1210" y="860"/>
                    <a:pt x="1222" y="884"/>
                  </a:cubicBezTo>
                  <a:cubicBezTo>
                    <a:pt x="1317" y="883"/>
                    <a:pt x="1412" y="887"/>
                    <a:pt x="1510" y="888"/>
                  </a:cubicBezTo>
                  <a:cubicBezTo>
                    <a:pt x="1518" y="784"/>
                    <a:pt x="1517" y="671"/>
                    <a:pt x="1512" y="560"/>
                  </a:cubicBezTo>
                  <a:close/>
                  <a:moveTo>
                    <a:pt x="1427" y="1290"/>
                  </a:moveTo>
                  <a:cubicBezTo>
                    <a:pt x="1422" y="1194"/>
                    <a:pt x="1416" y="1096"/>
                    <a:pt x="1409" y="981"/>
                  </a:cubicBezTo>
                  <a:cubicBezTo>
                    <a:pt x="1392" y="982"/>
                    <a:pt x="1384" y="980"/>
                    <a:pt x="1367" y="981"/>
                  </a:cubicBezTo>
                  <a:cubicBezTo>
                    <a:pt x="1359" y="1018"/>
                    <a:pt x="1367" y="1065"/>
                    <a:pt x="1370" y="1111"/>
                  </a:cubicBezTo>
                  <a:cubicBezTo>
                    <a:pt x="1372" y="1139"/>
                    <a:pt x="1368" y="1168"/>
                    <a:pt x="1370" y="1197"/>
                  </a:cubicBezTo>
                  <a:cubicBezTo>
                    <a:pt x="1371" y="1226"/>
                    <a:pt x="1374" y="1253"/>
                    <a:pt x="1374" y="1280"/>
                  </a:cubicBezTo>
                  <a:cubicBezTo>
                    <a:pt x="1374" y="1335"/>
                    <a:pt x="1376" y="1390"/>
                    <a:pt x="1378" y="1442"/>
                  </a:cubicBezTo>
                  <a:cubicBezTo>
                    <a:pt x="1379" y="1451"/>
                    <a:pt x="1380" y="1461"/>
                    <a:pt x="1384" y="1470"/>
                  </a:cubicBezTo>
                  <a:cubicBezTo>
                    <a:pt x="1400" y="1467"/>
                    <a:pt x="1415" y="1461"/>
                    <a:pt x="1429" y="1454"/>
                  </a:cubicBezTo>
                  <a:cubicBezTo>
                    <a:pt x="1433" y="1404"/>
                    <a:pt x="1430" y="1344"/>
                    <a:pt x="1427" y="1290"/>
                  </a:cubicBezTo>
                  <a:close/>
                  <a:moveTo>
                    <a:pt x="1367" y="1338"/>
                  </a:moveTo>
                  <a:cubicBezTo>
                    <a:pt x="1363" y="1346"/>
                    <a:pt x="1355" y="1344"/>
                    <a:pt x="1349" y="1341"/>
                  </a:cubicBezTo>
                  <a:cubicBezTo>
                    <a:pt x="1345" y="1371"/>
                    <a:pt x="1355" y="1418"/>
                    <a:pt x="1350" y="1449"/>
                  </a:cubicBezTo>
                  <a:cubicBezTo>
                    <a:pt x="1357" y="1456"/>
                    <a:pt x="1364" y="1463"/>
                    <a:pt x="1371" y="1470"/>
                  </a:cubicBezTo>
                  <a:cubicBezTo>
                    <a:pt x="1368" y="1429"/>
                    <a:pt x="1371" y="1379"/>
                    <a:pt x="1367" y="1338"/>
                  </a:cubicBezTo>
                  <a:close/>
                  <a:moveTo>
                    <a:pt x="1364" y="1224"/>
                  </a:moveTo>
                  <a:cubicBezTo>
                    <a:pt x="1360" y="1138"/>
                    <a:pt x="1361" y="1065"/>
                    <a:pt x="1353" y="979"/>
                  </a:cubicBezTo>
                  <a:cubicBezTo>
                    <a:pt x="1343" y="979"/>
                    <a:pt x="1340" y="979"/>
                    <a:pt x="1334" y="978"/>
                  </a:cubicBezTo>
                  <a:cubicBezTo>
                    <a:pt x="1333" y="1056"/>
                    <a:pt x="1339" y="1122"/>
                    <a:pt x="1342" y="1200"/>
                  </a:cubicBezTo>
                  <a:cubicBezTo>
                    <a:pt x="1343" y="1225"/>
                    <a:pt x="1342" y="1254"/>
                    <a:pt x="1346" y="1273"/>
                  </a:cubicBezTo>
                  <a:cubicBezTo>
                    <a:pt x="1354" y="1273"/>
                    <a:pt x="1360" y="1269"/>
                    <a:pt x="1366" y="1271"/>
                  </a:cubicBezTo>
                  <a:cubicBezTo>
                    <a:pt x="1369" y="1256"/>
                    <a:pt x="1360" y="1238"/>
                    <a:pt x="1367" y="1224"/>
                  </a:cubicBezTo>
                  <a:cubicBezTo>
                    <a:pt x="1368" y="1224"/>
                    <a:pt x="1369" y="1223"/>
                    <a:pt x="1367" y="1222"/>
                  </a:cubicBezTo>
                  <a:cubicBezTo>
                    <a:pt x="1367" y="1224"/>
                    <a:pt x="1366" y="1224"/>
                    <a:pt x="1364" y="1224"/>
                  </a:cubicBezTo>
                  <a:close/>
                  <a:moveTo>
                    <a:pt x="1367" y="1303"/>
                  </a:moveTo>
                  <a:cubicBezTo>
                    <a:pt x="1361" y="1305"/>
                    <a:pt x="1353" y="1304"/>
                    <a:pt x="1347" y="1306"/>
                  </a:cubicBezTo>
                  <a:cubicBezTo>
                    <a:pt x="1347" y="1314"/>
                    <a:pt x="1348" y="1319"/>
                    <a:pt x="1349" y="1326"/>
                  </a:cubicBezTo>
                  <a:cubicBezTo>
                    <a:pt x="1358" y="1323"/>
                    <a:pt x="1362" y="1330"/>
                    <a:pt x="1368" y="1323"/>
                  </a:cubicBezTo>
                  <a:cubicBezTo>
                    <a:pt x="1366" y="1319"/>
                    <a:pt x="1369" y="1310"/>
                    <a:pt x="1367" y="1303"/>
                  </a:cubicBezTo>
                  <a:close/>
                  <a:moveTo>
                    <a:pt x="1364" y="1281"/>
                  </a:moveTo>
                  <a:cubicBezTo>
                    <a:pt x="1356" y="1283"/>
                    <a:pt x="1350" y="1280"/>
                    <a:pt x="1345" y="1283"/>
                  </a:cubicBezTo>
                  <a:cubicBezTo>
                    <a:pt x="1344" y="1287"/>
                    <a:pt x="1347" y="1288"/>
                    <a:pt x="1346" y="1294"/>
                  </a:cubicBezTo>
                  <a:cubicBezTo>
                    <a:pt x="1355" y="1290"/>
                    <a:pt x="1358" y="1293"/>
                    <a:pt x="1367" y="1295"/>
                  </a:cubicBezTo>
                  <a:cubicBezTo>
                    <a:pt x="1366" y="1291"/>
                    <a:pt x="1366" y="1285"/>
                    <a:pt x="1364" y="1281"/>
                  </a:cubicBezTo>
                  <a:close/>
                  <a:moveTo>
                    <a:pt x="1336" y="1308"/>
                  </a:moveTo>
                  <a:cubicBezTo>
                    <a:pt x="1333" y="1308"/>
                    <a:pt x="1328" y="1308"/>
                    <a:pt x="1327" y="1306"/>
                  </a:cubicBezTo>
                  <a:cubicBezTo>
                    <a:pt x="1330" y="1314"/>
                    <a:pt x="1328" y="1316"/>
                    <a:pt x="1329" y="1327"/>
                  </a:cubicBezTo>
                  <a:cubicBezTo>
                    <a:pt x="1334" y="1328"/>
                    <a:pt x="1335" y="1325"/>
                    <a:pt x="1339" y="1326"/>
                  </a:cubicBezTo>
                  <a:cubicBezTo>
                    <a:pt x="1340" y="1318"/>
                    <a:pt x="1338" y="1313"/>
                    <a:pt x="1336" y="1308"/>
                  </a:cubicBezTo>
                  <a:close/>
                  <a:moveTo>
                    <a:pt x="1328" y="1109"/>
                  </a:moveTo>
                  <a:cubicBezTo>
                    <a:pt x="1324" y="1171"/>
                    <a:pt x="1314" y="1220"/>
                    <a:pt x="1310" y="1273"/>
                  </a:cubicBezTo>
                  <a:cubicBezTo>
                    <a:pt x="1315" y="1270"/>
                    <a:pt x="1327" y="1274"/>
                    <a:pt x="1336" y="1271"/>
                  </a:cubicBezTo>
                  <a:cubicBezTo>
                    <a:pt x="1333" y="1215"/>
                    <a:pt x="1334" y="1163"/>
                    <a:pt x="1328" y="1109"/>
                  </a:cubicBezTo>
                  <a:close/>
                  <a:moveTo>
                    <a:pt x="1328" y="1281"/>
                  </a:moveTo>
                  <a:cubicBezTo>
                    <a:pt x="1325" y="1284"/>
                    <a:pt x="1327" y="1290"/>
                    <a:pt x="1327" y="1295"/>
                  </a:cubicBezTo>
                  <a:cubicBezTo>
                    <a:pt x="1330" y="1295"/>
                    <a:pt x="1333" y="1295"/>
                    <a:pt x="1335" y="1294"/>
                  </a:cubicBezTo>
                  <a:cubicBezTo>
                    <a:pt x="1335" y="1288"/>
                    <a:pt x="1334" y="1282"/>
                    <a:pt x="1328" y="1281"/>
                  </a:cubicBezTo>
                  <a:close/>
                  <a:moveTo>
                    <a:pt x="1322" y="1085"/>
                  </a:moveTo>
                  <a:cubicBezTo>
                    <a:pt x="1324" y="1080"/>
                    <a:pt x="1328" y="1085"/>
                    <a:pt x="1328" y="1077"/>
                  </a:cubicBezTo>
                  <a:cubicBezTo>
                    <a:pt x="1324" y="1050"/>
                    <a:pt x="1325" y="1007"/>
                    <a:pt x="1322" y="979"/>
                  </a:cubicBezTo>
                  <a:cubicBezTo>
                    <a:pt x="1315" y="981"/>
                    <a:pt x="1303" y="977"/>
                    <a:pt x="1293" y="979"/>
                  </a:cubicBezTo>
                  <a:cubicBezTo>
                    <a:pt x="1289" y="1003"/>
                    <a:pt x="1292" y="1028"/>
                    <a:pt x="1289" y="1052"/>
                  </a:cubicBezTo>
                  <a:cubicBezTo>
                    <a:pt x="1285" y="1087"/>
                    <a:pt x="1274" y="1122"/>
                    <a:pt x="1268" y="1157"/>
                  </a:cubicBezTo>
                  <a:cubicBezTo>
                    <a:pt x="1263" y="1186"/>
                    <a:pt x="1262" y="1219"/>
                    <a:pt x="1259" y="1239"/>
                  </a:cubicBezTo>
                  <a:cubicBezTo>
                    <a:pt x="1258" y="1248"/>
                    <a:pt x="1258" y="1260"/>
                    <a:pt x="1251" y="1267"/>
                  </a:cubicBezTo>
                  <a:cubicBezTo>
                    <a:pt x="1241" y="1263"/>
                    <a:pt x="1247" y="1251"/>
                    <a:pt x="1248" y="1245"/>
                  </a:cubicBezTo>
                  <a:cubicBezTo>
                    <a:pt x="1250" y="1236"/>
                    <a:pt x="1250" y="1227"/>
                    <a:pt x="1251" y="1218"/>
                  </a:cubicBezTo>
                  <a:cubicBezTo>
                    <a:pt x="1261" y="1145"/>
                    <a:pt x="1284" y="1064"/>
                    <a:pt x="1283" y="979"/>
                  </a:cubicBezTo>
                  <a:cubicBezTo>
                    <a:pt x="1278" y="979"/>
                    <a:pt x="1273" y="979"/>
                    <a:pt x="1269" y="981"/>
                  </a:cubicBezTo>
                  <a:cubicBezTo>
                    <a:pt x="1254" y="1069"/>
                    <a:pt x="1241" y="1187"/>
                    <a:pt x="1227" y="1270"/>
                  </a:cubicBezTo>
                  <a:cubicBezTo>
                    <a:pt x="1251" y="1268"/>
                    <a:pt x="1279" y="1269"/>
                    <a:pt x="1300" y="1270"/>
                  </a:cubicBezTo>
                  <a:cubicBezTo>
                    <a:pt x="1306" y="1211"/>
                    <a:pt x="1320" y="1150"/>
                    <a:pt x="1322" y="1085"/>
                  </a:cubicBezTo>
                  <a:close/>
                  <a:moveTo>
                    <a:pt x="1306" y="1309"/>
                  </a:moveTo>
                  <a:cubicBezTo>
                    <a:pt x="1307" y="1317"/>
                    <a:pt x="1306" y="1320"/>
                    <a:pt x="1306" y="1327"/>
                  </a:cubicBezTo>
                  <a:cubicBezTo>
                    <a:pt x="1309" y="1327"/>
                    <a:pt x="1312" y="1327"/>
                    <a:pt x="1315" y="1327"/>
                  </a:cubicBezTo>
                  <a:cubicBezTo>
                    <a:pt x="1318" y="1319"/>
                    <a:pt x="1315" y="1315"/>
                    <a:pt x="1318" y="1308"/>
                  </a:cubicBezTo>
                  <a:cubicBezTo>
                    <a:pt x="1312" y="1307"/>
                    <a:pt x="1311" y="1310"/>
                    <a:pt x="1306" y="1309"/>
                  </a:cubicBezTo>
                  <a:close/>
                  <a:moveTo>
                    <a:pt x="1314" y="1283"/>
                  </a:moveTo>
                  <a:cubicBezTo>
                    <a:pt x="1306" y="1283"/>
                    <a:pt x="1307" y="1292"/>
                    <a:pt x="1304" y="1294"/>
                  </a:cubicBezTo>
                  <a:cubicBezTo>
                    <a:pt x="1307" y="1295"/>
                    <a:pt x="1312" y="1296"/>
                    <a:pt x="1317" y="1297"/>
                  </a:cubicBezTo>
                  <a:cubicBezTo>
                    <a:pt x="1317" y="1290"/>
                    <a:pt x="1316" y="1286"/>
                    <a:pt x="1314" y="1283"/>
                  </a:cubicBezTo>
                  <a:close/>
                  <a:moveTo>
                    <a:pt x="1282" y="1309"/>
                  </a:moveTo>
                  <a:cubicBezTo>
                    <a:pt x="1283" y="1319"/>
                    <a:pt x="1279" y="1321"/>
                    <a:pt x="1282" y="1327"/>
                  </a:cubicBezTo>
                  <a:cubicBezTo>
                    <a:pt x="1282" y="1326"/>
                    <a:pt x="1290" y="1325"/>
                    <a:pt x="1293" y="1327"/>
                  </a:cubicBezTo>
                  <a:cubicBezTo>
                    <a:pt x="1298" y="1320"/>
                    <a:pt x="1294" y="1314"/>
                    <a:pt x="1296" y="1308"/>
                  </a:cubicBezTo>
                  <a:cubicBezTo>
                    <a:pt x="1289" y="1308"/>
                    <a:pt x="1287" y="1306"/>
                    <a:pt x="1282" y="1309"/>
                  </a:cubicBezTo>
                  <a:close/>
                  <a:moveTo>
                    <a:pt x="1290" y="1281"/>
                  </a:moveTo>
                  <a:cubicBezTo>
                    <a:pt x="1288" y="1285"/>
                    <a:pt x="1285" y="1284"/>
                    <a:pt x="1282" y="1283"/>
                  </a:cubicBezTo>
                  <a:cubicBezTo>
                    <a:pt x="1280" y="1285"/>
                    <a:pt x="1279" y="1295"/>
                    <a:pt x="1282" y="1297"/>
                  </a:cubicBezTo>
                  <a:cubicBezTo>
                    <a:pt x="1283" y="1287"/>
                    <a:pt x="1290" y="1298"/>
                    <a:pt x="1294" y="1294"/>
                  </a:cubicBezTo>
                  <a:cubicBezTo>
                    <a:pt x="1292" y="1291"/>
                    <a:pt x="1295" y="1282"/>
                    <a:pt x="1290" y="1281"/>
                  </a:cubicBezTo>
                  <a:close/>
                  <a:moveTo>
                    <a:pt x="1244" y="1340"/>
                  </a:moveTo>
                  <a:cubicBezTo>
                    <a:pt x="1235" y="1369"/>
                    <a:pt x="1227" y="1400"/>
                    <a:pt x="1219" y="1431"/>
                  </a:cubicBezTo>
                  <a:cubicBezTo>
                    <a:pt x="1243" y="1432"/>
                    <a:pt x="1254" y="1431"/>
                    <a:pt x="1276" y="1431"/>
                  </a:cubicBezTo>
                  <a:cubicBezTo>
                    <a:pt x="1285" y="1404"/>
                    <a:pt x="1289" y="1373"/>
                    <a:pt x="1292" y="1340"/>
                  </a:cubicBezTo>
                  <a:cubicBezTo>
                    <a:pt x="1273" y="1339"/>
                    <a:pt x="1265" y="1340"/>
                    <a:pt x="1244" y="1340"/>
                  </a:cubicBezTo>
                  <a:close/>
                  <a:moveTo>
                    <a:pt x="1269" y="1284"/>
                  </a:moveTo>
                  <a:cubicBezTo>
                    <a:pt x="1240" y="1276"/>
                    <a:pt x="1209" y="1282"/>
                    <a:pt x="1178" y="1283"/>
                  </a:cubicBezTo>
                  <a:cubicBezTo>
                    <a:pt x="1147" y="1283"/>
                    <a:pt x="1114" y="1278"/>
                    <a:pt x="1082" y="1278"/>
                  </a:cubicBezTo>
                  <a:cubicBezTo>
                    <a:pt x="1073" y="1278"/>
                    <a:pt x="1064" y="1281"/>
                    <a:pt x="1055" y="1281"/>
                  </a:cubicBezTo>
                  <a:cubicBezTo>
                    <a:pt x="1007" y="1281"/>
                    <a:pt x="977" y="1281"/>
                    <a:pt x="935" y="1278"/>
                  </a:cubicBezTo>
                  <a:cubicBezTo>
                    <a:pt x="899" y="1276"/>
                    <a:pt x="833" y="1283"/>
                    <a:pt x="784" y="1278"/>
                  </a:cubicBezTo>
                  <a:cubicBezTo>
                    <a:pt x="757" y="1276"/>
                    <a:pt x="729" y="1280"/>
                    <a:pt x="703" y="1280"/>
                  </a:cubicBezTo>
                  <a:cubicBezTo>
                    <a:pt x="620" y="1279"/>
                    <a:pt x="547" y="1281"/>
                    <a:pt x="480" y="1278"/>
                  </a:cubicBezTo>
                  <a:cubicBezTo>
                    <a:pt x="479" y="1294"/>
                    <a:pt x="483" y="1312"/>
                    <a:pt x="485" y="1329"/>
                  </a:cubicBezTo>
                  <a:cubicBezTo>
                    <a:pt x="556" y="1330"/>
                    <a:pt x="632" y="1329"/>
                    <a:pt x="714" y="1329"/>
                  </a:cubicBezTo>
                  <a:cubicBezTo>
                    <a:pt x="912" y="1327"/>
                    <a:pt x="1058" y="1329"/>
                    <a:pt x="1268" y="1326"/>
                  </a:cubicBezTo>
                  <a:cubicBezTo>
                    <a:pt x="1267" y="1314"/>
                    <a:pt x="1274" y="1301"/>
                    <a:pt x="1269" y="1284"/>
                  </a:cubicBezTo>
                  <a:close/>
                  <a:moveTo>
                    <a:pt x="1259" y="979"/>
                  </a:moveTo>
                  <a:cubicBezTo>
                    <a:pt x="1258" y="979"/>
                    <a:pt x="1257" y="979"/>
                    <a:pt x="1255" y="979"/>
                  </a:cubicBezTo>
                  <a:cubicBezTo>
                    <a:pt x="1228" y="979"/>
                    <a:pt x="1205" y="979"/>
                    <a:pt x="1183" y="979"/>
                  </a:cubicBezTo>
                  <a:cubicBezTo>
                    <a:pt x="1160" y="979"/>
                    <a:pt x="1137" y="979"/>
                    <a:pt x="1121" y="978"/>
                  </a:cubicBezTo>
                  <a:cubicBezTo>
                    <a:pt x="1078" y="976"/>
                    <a:pt x="1027" y="977"/>
                    <a:pt x="993" y="978"/>
                  </a:cubicBezTo>
                  <a:cubicBezTo>
                    <a:pt x="970" y="978"/>
                    <a:pt x="949" y="976"/>
                    <a:pt x="930" y="976"/>
                  </a:cubicBezTo>
                  <a:cubicBezTo>
                    <a:pt x="910" y="976"/>
                    <a:pt x="891" y="973"/>
                    <a:pt x="874" y="979"/>
                  </a:cubicBezTo>
                  <a:cubicBezTo>
                    <a:pt x="872" y="973"/>
                    <a:pt x="868" y="975"/>
                    <a:pt x="865" y="975"/>
                  </a:cubicBezTo>
                  <a:cubicBezTo>
                    <a:pt x="842" y="972"/>
                    <a:pt x="817" y="974"/>
                    <a:pt x="794" y="974"/>
                  </a:cubicBezTo>
                  <a:cubicBezTo>
                    <a:pt x="750" y="974"/>
                    <a:pt x="700" y="969"/>
                    <a:pt x="652" y="968"/>
                  </a:cubicBezTo>
                  <a:cubicBezTo>
                    <a:pt x="634" y="968"/>
                    <a:pt x="613" y="963"/>
                    <a:pt x="600" y="965"/>
                  </a:cubicBezTo>
                  <a:cubicBezTo>
                    <a:pt x="593" y="967"/>
                    <a:pt x="593" y="973"/>
                    <a:pt x="586" y="971"/>
                  </a:cubicBezTo>
                  <a:cubicBezTo>
                    <a:pt x="535" y="969"/>
                    <a:pt x="453" y="965"/>
                    <a:pt x="407" y="965"/>
                  </a:cubicBezTo>
                  <a:cubicBezTo>
                    <a:pt x="400" y="1043"/>
                    <a:pt x="390" y="1113"/>
                    <a:pt x="383" y="1192"/>
                  </a:cubicBezTo>
                  <a:cubicBezTo>
                    <a:pt x="381" y="1217"/>
                    <a:pt x="374" y="1241"/>
                    <a:pt x="378" y="1264"/>
                  </a:cubicBezTo>
                  <a:cubicBezTo>
                    <a:pt x="397" y="1271"/>
                    <a:pt x="425" y="1269"/>
                    <a:pt x="452" y="1270"/>
                  </a:cubicBezTo>
                  <a:cubicBezTo>
                    <a:pt x="488" y="1271"/>
                    <a:pt x="517" y="1271"/>
                    <a:pt x="551" y="1271"/>
                  </a:cubicBezTo>
                  <a:cubicBezTo>
                    <a:pt x="622" y="1271"/>
                    <a:pt x="689" y="1270"/>
                    <a:pt x="756" y="1270"/>
                  </a:cubicBezTo>
                  <a:cubicBezTo>
                    <a:pt x="828" y="1270"/>
                    <a:pt x="887" y="1273"/>
                    <a:pt x="949" y="1271"/>
                  </a:cubicBezTo>
                  <a:cubicBezTo>
                    <a:pt x="1035" y="1269"/>
                    <a:pt x="1133" y="1274"/>
                    <a:pt x="1220" y="1269"/>
                  </a:cubicBezTo>
                  <a:cubicBezTo>
                    <a:pt x="1234" y="1169"/>
                    <a:pt x="1249" y="1074"/>
                    <a:pt x="1259" y="979"/>
                  </a:cubicBezTo>
                  <a:close/>
                  <a:moveTo>
                    <a:pt x="1220" y="1340"/>
                  </a:moveTo>
                  <a:cubicBezTo>
                    <a:pt x="1219" y="1345"/>
                    <a:pt x="1221" y="1351"/>
                    <a:pt x="1219" y="1358"/>
                  </a:cubicBezTo>
                  <a:cubicBezTo>
                    <a:pt x="1214" y="1378"/>
                    <a:pt x="1198" y="1405"/>
                    <a:pt x="1211" y="1421"/>
                  </a:cubicBezTo>
                  <a:cubicBezTo>
                    <a:pt x="1219" y="1395"/>
                    <a:pt x="1227" y="1369"/>
                    <a:pt x="1233" y="1340"/>
                  </a:cubicBezTo>
                  <a:cubicBezTo>
                    <a:pt x="1230" y="1337"/>
                    <a:pt x="1226" y="1341"/>
                    <a:pt x="1220" y="1340"/>
                  </a:cubicBezTo>
                  <a:close/>
                  <a:moveTo>
                    <a:pt x="983" y="897"/>
                  </a:moveTo>
                  <a:cubicBezTo>
                    <a:pt x="997" y="906"/>
                    <a:pt x="1011" y="913"/>
                    <a:pt x="1030" y="909"/>
                  </a:cubicBezTo>
                  <a:cubicBezTo>
                    <a:pt x="1084" y="924"/>
                    <a:pt x="1163" y="927"/>
                    <a:pt x="1206" y="908"/>
                  </a:cubicBezTo>
                  <a:cubicBezTo>
                    <a:pt x="1216" y="890"/>
                    <a:pt x="1203" y="870"/>
                    <a:pt x="1188" y="859"/>
                  </a:cubicBezTo>
                  <a:cubicBezTo>
                    <a:pt x="1186" y="871"/>
                    <a:pt x="1179" y="878"/>
                    <a:pt x="1173" y="886"/>
                  </a:cubicBezTo>
                  <a:cubicBezTo>
                    <a:pt x="1122" y="911"/>
                    <a:pt x="1060" y="898"/>
                    <a:pt x="1013" y="877"/>
                  </a:cubicBezTo>
                  <a:cubicBezTo>
                    <a:pt x="1007" y="870"/>
                    <a:pt x="999" y="863"/>
                    <a:pt x="995" y="853"/>
                  </a:cubicBezTo>
                  <a:cubicBezTo>
                    <a:pt x="984" y="864"/>
                    <a:pt x="978" y="876"/>
                    <a:pt x="983" y="897"/>
                  </a:cubicBezTo>
                  <a:close/>
                  <a:moveTo>
                    <a:pt x="1030" y="872"/>
                  </a:moveTo>
                  <a:cubicBezTo>
                    <a:pt x="1039" y="875"/>
                    <a:pt x="1047" y="881"/>
                    <a:pt x="1055" y="883"/>
                  </a:cubicBezTo>
                  <a:cubicBezTo>
                    <a:pt x="1101" y="893"/>
                    <a:pt x="1183" y="894"/>
                    <a:pt x="1173" y="848"/>
                  </a:cubicBezTo>
                  <a:cubicBezTo>
                    <a:pt x="1152" y="834"/>
                    <a:pt x="1141" y="854"/>
                    <a:pt x="1124" y="859"/>
                  </a:cubicBezTo>
                  <a:cubicBezTo>
                    <a:pt x="1100" y="866"/>
                    <a:pt x="1078" y="858"/>
                    <a:pt x="1061" y="852"/>
                  </a:cubicBezTo>
                  <a:cubicBezTo>
                    <a:pt x="1044" y="846"/>
                    <a:pt x="1016" y="828"/>
                    <a:pt x="1006" y="853"/>
                  </a:cubicBezTo>
                  <a:cubicBezTo>
                    <a:pt x="1012" y="862"/>
                    <a:pt x="1019" y="866"/>
                    <a:pt x="1030" y="872"/>
                  </a:cubicBezTo>
                  <a:close/>
                  <a:moveTo>
                    <a:pt x="969" y="890"/>
                  </a:moveTo>
                  <a:cubicBezTo>
                    <a:pt x="880" y="887"/>
                    <a:pt x="808" y="883"/>
                    <a:pt x="737" y="886"/>
                  </a:cubicBezTo>
                  <a:cubicBezTo>
                    <a:pt x="696" y="887"/>
                    <a:pt x="636" y="879"/>
                    <a:pt x="580" y="884"/>
                  </a:cubicBezTo>
                  <a:cubicBezTo>
                    <a:pt x="554" y="877"/>
                    <a:pt x="510" y="880"/>
                    <a:pt x="478" y="880"/>
                  </a:cubicBezTo>
                  <a:cubicBezTo>
                    <a:pt x="441" y="881"/>
                    <a:pt x="407" y="876"/>
                    <a:pt x="373" y="876"/>
                  </a:cubicBezTo>
                  <a:cubicBezTo>
                    <a:pt x="327" y="876"/>
                    <a:pt x="282" y="875"/>
                    <a:pt x="235" y="874"/>
                  </a:cubicBezTo>
                  <a:cubicBezTo>
                    <a:pt x="222" y="880"/>
                    <a:pt x="211" y="891"/>
                    <a:pt x="197" y="897"/>
                  </a:cubicBezTo>
                  <a:cubicBezTo>
                    <a:pt x="190" y="900"/>
                    <a:pt x="175" y="899"/>
                    <a:pt x="174" y="911"/>
                  </a:cubicBezTo>
                  <a:cubicBezTo>
                    <a:pt x="275" y="916"/>
                    <a:pt x="394" y="914"/>
                    <a:pt x="512" y="916"/>
                  </a:cubicBezTo>
                  <a:cubicBezTo>
                    <a:pt x="561" y="917"/>
                    <a:pt x="604" y="914"/>
                    <a:pt x="646" y="916"/>
                  </a:cubicBezTo>
                  <a:cubicBezTo>
                    <a:pt x="709" y="919"/>
                    <a:pt x="795" y="909"/>
                    <a:pt x="864" y="921"/>
                  </a:cubicBezTo>
                  <a:cubicBezTo>
                    <a:pt x="912" y="928"/>
                    <a:pt x="957" y="916"/>
                    <a:pt x="1005" y="922"/>
                  </a:cubicBezTo>
                  <a:cubicBezTo>
                    <a:pt x="994" y="910"/>
                    <a:pt x="975" y="906"/>
                    <a:pt x="969" y="890"/>
                  </a:cubicBezTo>
                  <a:close/>
                  <a:moveTo>
                    <a:pt x="447" y="1313"/>
                  </a:moveTo>
                  <a:cubicBezTo>
                    <a:pt x="449" y="1320"/>
                    <a:pt x="446" y="1323"/>
                    <a:pt x="446" y="1329"/>
                  </a:cubicBezTo>
                  <a:cubicBezTo>
                    <a:pt x="455" y="1329"/>
                    <a:pt x="466" y="1327"/>
                    <a:pt x="473" y="1330"/>
                  </a:cubicBezTo>
                  <a:cubicBezTo>
                    <a:pt x="484" y="1308"/>
                    <a:pt x="460" y="1311"/>
                    <a:pt x="447" y="1313"/>
                  </a:cubicBezTo>
                  <a:close/>
                  <a:moveTo>
                    <a:pt x="470" y="1278"/>
                  </a:moveTo>
                  <a:cubicBezTo>
                    <a:pt x="461" y="1276"/>
                    <a:pt x="456" y="1280"/>
                    <a:pt x="447" y="1277"/>
                  </a:cubicBezTo>
                  <a:cubicBezTo>
                    <a:pt x="447" y="1288"/>
                    <a:pt x="448" y="1294"/>
                    <a:pt x="449" y="1301"/>
                  </a:cubicBezTo>
                  <a:cubicBezTo>
                    <a:pt x="457" y="1302"/>
                    <a:pt x="461" y="1299"/>
                    <a:pt x="471" y="1298"/>
                  </a:cubicBezTo>
                  <a:cubicBezTo>
                    <a:pt x="470" y="1292"/>
                    <a:pt x="470" y="1286"/>
                    <a:pt x="470" y="1278"/>
                  </a:cubicBezTo>
                  <a:close/>
                  <a:moveTo>
                    <a:pt x="438" y="1278"/>
                  </a:moveTo>
                  <a:cubicBezTo>
                    <a:pt x="432" y="1279"/>
                    <a:pt x="424" y="1277"/>
                    <a:pt x="421" y="1280"/>
                  </a:cubicBezTo>
                  <a:cubicBezTo>
                    <a:pt x="422" y="1288"/>
                    <a:pt x="419" y="1292"/>
                    <a:pt x="420" y="1299"/>
                  </a:cubicBezTo>
                  <a:cubicBezTo>
                    <a:pt x="428" y="1299"/>
                    <a:pt x="432" y="1298"/>
                    <a:pt x="439" y="1301"/>
                  </a:cubicBezTo>
                  <a:cubicBezTo>
                    <a:pt x="441" y="1296"/>
                    <a:pt x="438" y="1284"/>
                    <a:pt x="438" y="1278"/>
                  </a:cubicBezTo>
                  <a:close/>
                  <a:moveTo>
                    <a:pt x="418" y="1313"/>
                  </a:moveTo>
                  <a:cubicBezTo>
                    <a:pt x="418" y="1317"/>
                    <a:pt x="418" y="1321"/>
                    <a:pt x="418" y="1324"/>
                  </a:cubicBezTo>
                  <a:cubicBezTo>
                    <a:pt x="424" y="1330"/>
                    <a:pt x="431" y="1324"/>
                    <a:pt x="438" y="1327"/>
                  </a:cubicBezTo>
                  <a:cubicBezTo>
                    <a:pt x="437" y="1321"/>
                    <a:pt x="440" y="1319"/>
                    <a:pt x="439" y="1312"/>
                  </a:cubicBezTo>
                  <a:cubicBezTo>
                    <a:pt x="432" y="1311"/>
                    <a:pt x="427" y="1309"/>
                    <a:pt x="418" y="1313"/>
                  </a:cubicBezTo>
                  <a:close/>
                  <a:moveTo>
                    <a:pt x="392" y="1280"/>
                  </a:moveTo>
                  <a:cubicBezTo>
                    <a:pt x="393" y="1288"/>
                    <a:pt x="387" y="1295"/>
                    <a:pt x="393" y="1299"/>
                  </a:cubicBezTo>
                  <a:cubicBezTo>
                    <a:pt x="396" y="1296"/>
                    <a:pt x="405" y="1302"/>
                    <a:pt x="411" y="1298"/>
                  </a:cubicBezTo>
                  <a:cubicBezTo>
                    <a:pt x="411" y="1291"/>
                    <a:pt x="409" y="1286"/>
                    <a:pt x="411" y="1278"/>
                  </a:cubicBezTo>
                  <a:cubicBezTo>
                    <a:pt x="402" y="1277"/>
                    <a:pt x="399" y="1279"/>
                    <a:pt x="392" y="1280"/>
                  </a:cubicBezTo>
                  <a:close/>
                  <a:moveTo>
                    <a:pt x="392" y="1313"/>
                  </a:moveTo>
                  <a:cubicBezTo>
                    <a:pt x="389" y="1316"/>
                    <a:pt x="390" y="1321"/>
                    <a:pt x="390" y="1326"/>
                  </a:cubicBezTo>
                  <a:cubicBezTo>
                    <a:pt x="402" y="1324"/>
                    <a:pt x="401" y="1326"/>
                    <a:pt x="410" y="1327"/>
                  </a:cubicBezTo>
                  <a:cubicBezTo>
                    <a:pt x="416" y="1308"/>
                    <a:pt x="401" y="1311"/>
                    <a:pt x="392" y="1313"/>
                  </a:cubicBezTo>
                  <a:close/>
                  <a:moveTo>
                    <a:pt x="344" y="964"/>
                  </a:moveTo>
                  <a:cubicBezTo>
                    <a:pt x="336" y="1055"/>
                    <a:pt x="325" y="1152"/>
                    <a:pt x="306" y="1257"/>
                  </a:cubicBezTo>
                  <a:cubicBezTo>
                    <a:pt x="301" y="1290"/>
                    <a:pt x="307" y="1327"/>
                    <a:pt x="299" y="1361"/>
                  </a:cubicBezTo>
                  <a:cubicBezTo>
                    <a:pt x="292" y="1393"/>
                    <a:pt x="291" y="1436"/>
                    <a:pt x="292" y="1464"/>
                  </a:cubicBezTo>
                  <a:cubicBezTo>
                    <a:pt x="308" y="1465"/>
                    <a:pt x="325" y="1470"/>
                    <a:pt x="341" y="1474"/>
                  </a:cubicBezTo>
                  <a:cubicBezTo>
                    <a:pt x="343" y="1463"/>
                    <a:pt x="351" y="1457"/>
                    <a:pt x="344" y="1445"/>
                  </a:cubicBezTo>
                  <a:cubicBezTo>
                    <a:pt x="348" y="1445"/>
                    <a:pt x="349" y="1443"/>
                    <a:pt x="348" y="1439"/>
                  </a:cubicBezTo>
                  <a:cubicBezTo>
                    <a:pt x="353" y="1412"/>
                    <a:pt x="357" y="1370"/>
                    <a:pt x="359" y="1340"/>
                  </a:cubicBezTo>
                  <a:cubicBezTo>
                    <a:pt x="356" y="1338"/>
                    <a:pt x="351" y="1338"/>
                    <a:pt x="351" y="1331"/>
                  </a:cubicBezTo>
                  <a:cubicBezTo>
                    <a:pt x="353" y="1329"/>
                    <a:pt x="361" y="1332"/>
                    <a:pt x="361" y="1327"/>
                  </a:cubicBezTo>
                  <a:cubicBezTo>
                    <a:pt x="371" y="1204"/>
                    <a:pt x="388" y="1076"/>
                    <a:pt x="397" y="964"/>
                  </a:cubicBezTo>
                  <a:cubicBezTo>
                    <a:pt x="397" y="963"/>
                    <a:pt x="397" y="962"/>
                    <a:pt x="396" y="962"/>
                  </a:cubicBezTo>
                  <a:cubicBezTo>
                    <a:pt x="377" y="965"/>
                    <a:pt x="363" y="960"/>
                    <a:pt x="344" y="964"/>
                  </a:cubicBezTo>
                  <a:close/>
                  <a:moveTo>
                    <a:pt x="382" y="1281"/>
                  </a:moveTo>
                  <a:cubicBezTo>
                    <a:pt x="378" y="1281"/>
                    <a:pt x="379" y="1284"/>
                    <a:pt x="375" y="1283"/>
                  </a:cubicBezTo>
                  <a:cubicBezTo>
                    <a:pt x="373" y="1288"/>
                    <a:pt x="373" y="1295"/>
                    <a:pt x="373" y="1302"/>
                  </a:cubicBezTo>
                  <a:cubicBezTo>
                    <a:pt x="388" y="1304"/>
                    <a:pt x="380" y="1292"/>
                    <a:pt x="382" y="1281"/>
                  </a:cubicBezTo>
                  <a:close/>
                  <a:moveTo>
                    <a:pt x="382" y="1313"/>
                  </a:moveTo>
                  <a:cubicBezTo>
                    <a:pt x="377" y="1312"/>
                    <a:pt x="378" y="1313"/>
                    <a:pt x="372" y="1312"/>
                  </a:cubicBezTo>
                  <a:cubicBezTo>
                    <a:pt x="372" y="1319"/>
                    <a:pt x="372" y="1325"/>
                    <a:pt x="371" y="1330"/>
                  </a:cubicBezTo>
                  <a:cubicBezTo>
                    <a:pt x="375" y="1330"/>
                    <a:pt x="377" y="1327"/>
                    <a:pt x="382" y="1327"/>
                  </a:cubicBezTo>
                  <a:cubicBezTo>
                    <a:pt x="383" y="1322"/>
                    <a:pt x="381" y="1321"/>
                    <a:pt x="382" y="1313"/>
                  </a:cubicBezTo>
                  <a:close/>
                  <a:moveTo>
                    <a:pt x="306" y="969"/>
                  </a:moveTo>
                  <a:cubicBezTo>
                    <a:pt x="301" y="1028"/>
                    <a:pt x="287" y="1105"/>
                    <a:pt x="281" y="1172"/>
                  </a:cubicBezTo>
                  <a:cubicBezTo>
                    <a:pt x="273" y="1259"/>
                    <a:pt x="263" y="1340"/>
                    <a:pt x="256" y="1426"/>
                  </a:cubicBezTo>
                  <a:cubicBezTo>
                    <a:pt x="262" y="1431"/>
                    <a:pt x="268" y="1449"/>
                    <a:pt x="280" y="1453"/>
                  </a:cubicBezTo>
                  <a:cubicBezTo>
                    <a:pt x="283" y="1426"/>
                    <a:pt x="288" y="1394"/>
                    <a:pt x="291" y="1365"/>
                  </a:cubicBezTo>
                  <a:cubicBezTo>
                    <a:pt x="293" y="1347"/>
                    <a:pt x="294" y="1329"/>
                    <a:pt x="295" y="1310"/>
                  </a:cubicBezTo>
                  <a:cubicBezTo>
                    <a:pt x="303" y="1190"/>
                    <a:pt x="323" y="1084"/>
                    <a:pt x="331" y="965"/>
                  </a:cubicBezTo>
                  <a:cubicBezTo>
                    <a:pt x="332" y="965"/>
                    <a:pt x="333" y="965"/>
                    <a:pt x="333" y="964"/>
                  </a:cubicBezTo>
                  <a:cubicBezTo>
                    <a:pt x="321" y="963"/>
                    <a:pt x="310" y="967"/>
                    <a:pt x="306" y="969"/>
                  </a:cubicBezTo>
                  <a:close/>
                  <a:moveTo>
                    <a:pt x="158" y="693"/>
                  </a:moveTo>
                  <a:cubicBezTo>
                    <a:pt x="157" y="680"/>
                    <a:pt x="159" y="665"/>
                    <a:pt x="158" y="652"/>
                  </a:cubicBezTo>
                  <a:cubicBezTo>
                    <a:pt x="157" y="642"/>
                    <a:pt x="153" y="632"/>
                    <a:pt x="153" y="621"/>
                  </a:cubicBezTo>
                  <a:cubicBezTo>
                    <a:pt x="150" y="577"/>
                    <a:pt x="157" y="530"/>
                    <a:pt x="150" y="487"/>
                  </a:cubicBezTo>
                  <a:cubicBezTo>
                    <a:pt x="143" y="577"/>
                    <a:pt x="133" y="685"/>
                    <a:pt x="125" y="763"/>
                  </a:cubicBezTo>
                  <a:cubicBezTo>
                    <a:pt x="119" y="814"/>
                    <a:pt x="110" y="865"/>
                    <a:pt x="109" y="914"/>
                  </a:cubicBezTo>
                  <a:cubicBezTo>
                    <a:pt x="124" y="910"/>
                    <a:pt x="147" y="915"/>
                    <a:pt x="164" y="912"/>
                  </a:cubicBezTo>
                  <a:cubicBezTo>
                    <a:pt x="164" y="833"/>
                    <a:pt x="162" y="762"/>
                    <a:pt x="158" y="693"/>
                  </a:cubicBezTo>
                  <a:close/>
                  <a:moveTo>
                    <a:pt x="44" y="1397"/>
                  </a:moveTo>
                  <a:cubicBezTo>
                    <a:pt x="48" y="1386"/>
                    <a:pt x="46" y="1380"/>
                    <a:pt x="48" y="1366"/>
                  </a:cubicBezTo>
                  <a:cubicBezTo>
                    <a:pt x="49" y="1348"/>
                    <a:pt x="53" y="1330"/>
                    <a:pt x="55" y="1310"/>
                  </a:cubicBezTo>
                  <a:cubicBezTo>
                    <a:pt x="64" y="1202"/>
                    <a:pt x="85" y="1077"/>
                    <a:pt x="91" y="965"/>
                  </a:cubicBezTo>
                  <a:cubicBezTo>
                    <a:pt x="77" y="956"/>
                    <a:pt x="79" y="928"/>
                    <a:pt x="84" y="915"/>
                  </a:cubicBezTo>
                  <a:cubicBezTo>
                    <a:pt x="89" y="914"/>
                    <a:pt x="93" y="911"/>
                    <a:pt x="98" y="914"/>
                  </a:cubicBezTo>
                  <a:cubicBezTo>
                    <a:pt x="110" y="855"/>
                    <a:pt x="106" y="793"/>
                    <a:pt x="119" y="746"/>
                  </a:cubicBezTo>
                  <a:cubicBezTo>
                    <a:pt x="123" y="732"/>
                    <a:pt x="121" y="718"/>
                    <a:pt x="122" y="704"/>
                  </a:cubicBezTo>
                  <a:cubicBezTo>
                    <a:pt x="126" y="612"/>
                    <a:pt x="142" y="511"/>
                    <a:pt x="147" y="420"/>
                  </a:cubicBezTo>
                  <a:cubicBezTo>
                    <a:pt x="153" y="405"/>
                    <a:pt x="153" y="383"/>
                    <a:pt x="153" y="363"/>
                  </a:cubicBezTo>
                  <a:cubicBezTo>
                    <a:pt x="152" y="346"/>
                    <a:pt x="151" y="329"/>
                    <a:pt x="147" y="317"/>
                  </a:cubicBezTo>
                  <a:cubicBezTo>
                    <a:pt x="143" y="353"/>
                    <a:pt x="133" y="399"/>
                    <a:pt x="134" y="437"/>
                  </a:cubicBezTo>
                  <a:cubicBezTo>
                    <a:pt x="125" y="463"/>
                    <a:pt x="125" y="491"/>
                    <a:pt x="122" y="519"/>
                  </a:cubicBezTo>
                  <a:cubicBezTo>
                    <a:pt x="115" y="594"/>
                    <a:pt x="101" y="683"/>
                    <a:pt x="95" y="746"/>
                  </a:cubicBezTo>
                  <a:cubicBezTo>
                    <a:pt x="94" y="758"/>
                    <a:pt x="92" y="771"/>
                    <a:pt x="91" y="784"/>
                  </a:cubicBezTo>
                  <a:cubicBezTo>
                    <a:pt x="84" y="887"/>
                    <a:pt x="65" y="977"/>
                    <a:pt x="63" y="1067"/>
                  </a:cubicBezTo>
                  <a:cubicBezTo>
                    <a:pt x="63" y="1072"/>
                    <a:pt x="60" y="1076"/>
                    <a:pt x="59" y="1081"/>
                  </a:cubicBezTo>
                  <a:cubicBezTo>
                    <a:pt x="55" y="1115"/>
                    <a:pt x="50" y="1149"/>
                    <a:pt x="46" y="1182"/>
                  </a:cubicBezTo>
                  <a:cubicBezTo>
                    <a:pt x="45" y="1191"/>
                    <a:pt x="47" y="1200"/>
                    <a:pt x="46" y="1208"/>
                  </a:cubicBezTo>
                  <a:cubicBezTo>
                    <a:pt x="45" y="1220"/>
                    <a:pt x="39" y="1224"/>
                    <a:pt x="38" y="1232"/>
                  </a:cubicBezTo>
                  <a:cubicBezTo>
                    <a:pt x="36" y="1242"/>
                    <a:pt x="40" y="1240"/>
                    <a:pt x="39" y="1243"/>
                  </a:cubicBezTo>
                  <a:cubicBezTo>
                    <a:pt x="38" y="1248"/>
                    <a:pt x="37" y="1241"/>
                    <a:pt x="35" y="1248"/>
                  </a:cubicBezTo>
                  <a:cubicBezTo>
                    <a:pt x="33" y="1256"/>
                    <a:pt x="39" y="1249"/>
                    <a:pt x="38" y="1256"/>
                  </a:cubicBezTo>
                  <a:cubicBezTo>
                    <a:pt x="30" y="1305"/>
                    <a:pt x="28" y="1354"/>
                    <a:pt x="20" y="1407"/>
                  </a:cubicBezTo>
                  <a:cubicBezTo>
                    <a:pt x="26" y="1411"/>
                    <a:pt x="32" y="1415"/>
                    <a:pt x="39" y="1418"/>
                  </a:cubicBezTo>
                  <a:cubicBezTo>
                    <a:pt x="47" y="1409"/>
                    <a:pt x="42" y="1402"/>
                    <a:pt x="44" y="1397"/>
                  </a:cubicBezTo>
                  <a:close/>
                  <a:moveTo>
                    <a:pt x="139" y="1010"/>
                  </a:moveTo>
                  <a:cubicBezTo>
                    <a:pt x="131" y="992"/>
                    <a:pt x="142" y="982"/>
                    <a:pt x="144" y="964"/>
                  </a:cubicBezTo>
                  <a:cubicBezTo>
                    <a:pt x="144" y="963"/>
                    <a:pt x="144" y="962"/>
                    <a:pt x="143" y="962"/>
                  </a:cubicBezTo>
                  <a:cubicBezTo>
                    <a:pt x="135" y="964"/>
                    <a:pt x="112" y="960"/>
                    <a:pt x="101" y="965"/>
                  </a:cubicBezTo>
                  <a:cubicBezTo>
                    <a:pt x="96" y="990"/>
                    <a:pt x="99" y="1011"/>
                    <a:pt x="90" y="1035"/>
                  </a:cubicBezTo>
                  <a:cubicBezTo>
                    <a:pt x="83" y="1148"/>
                    <a:pt x="65" y="1304"/>
                    <a:pt x="56" y="1426"/>
                  </a:cubicBezTo>
                  <a:cubicBezTo>
                    <a:pt x="69" y="1428"/>
                    <a:pt x="78" y="1419"/>
                    <a:pt x="91" y="1418"/>
                  </a:cubicBezTo>
                  <a:cubicBezTo>
                    <a:pt x="105" y="1288"/>
                    <a:pt x="123" y="1129"/>
                    <a:pt x="139" y="10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p:cNvSpPr>
            <p:nvPr/>
          </p:nvSpPr>
          <p:spPr bwMode="auto">
            <a:xfrm>
              <a:off x="1379" y="1626"/>
              <a:ext cx="14" cy="21"/>
            </a:xfrm>
            <a:custGeom>
              <a:avLst/>
              <a:gdLst>
                <a:gd name="T0" fmla="*/ 6 w 6"/>
                <a:gd name="T1" fmla="*/ 0 h 9"/>
                <a:gd name="T2" fmla="*/ 6 w 6"/>
                <a:gd name="T3" fmla="*/ 9 h 9"/>
                <a:gd name="T4" fmla="*/ 0 w 6"/>
                <a:gd name="T5" fmla="*/ 2 h 9"/>
                <a:gd name="T6" fmla="*/ 6 w 6"/>
                <a:gd name="T7" fmla="*/ 0 h 9"/>
              </a:gdLst>
              <a:ahLst/>
              <a:cxnLst>
                <a:cxn ang="0">
                  <a:pos x="T0" y="T1"/>
                </a:cxn>
                <a:cxn ang="0">
                  <a:pos x="T2" y="T3"/>
                </a:cxn>
                <a:cxn ang="0">
                  <a:pos x="T4" y="T5"/>
                </a:cxn>
                <a:cxn ang="0">
                  <a:pos x="T6" y="T7"/>
                </a:cxn>
              </a:cxnLst>
              <a:rect l="0" t="0" r="r" b="b"/>
              <a:pathLst>
                <a:path w="6" h="9">
                  <a:moveTo>
                    <a:pt x="6" y="0"/>
                  </a:moveTo>
                  <a:cubicBezTo>
                    <a:pt x="6" y="3"/>
                    <a:pt x="6" y="6"/>
                    <a:pt x="6" y="9"/>
                  </a:cubicBezTo>
                  <a:cubicBezTo>
                    <a:pt x="2" y="8"/>
                    <a:pt x="0" y="6"/>
                    <a:pt x="0" y="2"/>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4"/>
            <p:cNvSpPr>
              <a:spLocks/>
            </p:cNvSpPr>
            <p:nvPr/>
          </p:nvSpPr>
          <p:spPr bwMode="auto">
            <a:xfrm>
              <a:off x="1350" y="1673"/>
              <a:ext cx="19" cy="21"/>
            </a:xfrm>
            <a:custGeom>
              <a:avLst/>
              <a:gdLst>
                <a:gd name="T0" fmla="*/ 8 w 8"/>
                <a:gd name="T1" fmla="*/ 5 h 9"/>
                <a:gd name="T2" fmla="*/ 0 w 8"/>
                <a:gd name="T3" fmla="*/ 7 h 9"/>
                <a:gd name="T4" fmla="*/ 7 w 8"/>
                <a:gd name="T5" fmla="*/ 0 h 9"/>
                <a:gd name="T6" fmla="*/ 8 w 8"/>
                <a:gd name="T7" fmla="*/ 5 h 9"/>
              </a:gdLst>
              <a:ahLst/>
              <a:cxnLst>
                <a:cxn ang="0">
                  <a:pos x="T0" y="T1"/>
                </a:cxn>
                <a:cxn ang="0">
                  <a:pos x="T2" y="T3"/>
                </a:cxn>
                <a:cxn ang="0">
                  <a:pos x="T4" y="T5"/>
                </a:cxn>
                <a:cxn ang="0">
                  <a:pos x="T6" y="T7"/>
                </a:cxn>
              </a:cxnLst>
              <a:rect l="0" t="0" r="r" b="b"/>
              <a:pathLst>
                <a:path w="8" h="9">
                  <a:moveTo>
                    <a:pt x="8" y="5"/>
                  </a:moveTo>
                  <a:cubicBezTo>
                    <a:pt x="6" y="7"/>
                    <a:pt x="2" y="9"/>
                    <a:pt x="0" y="7"/>
                  </a:cubicBezTo>
                  <a:cubicBezTo>
                    <a:pt x="0" y="3"/>
                    <a:pt x="2" y="0"/>
                    <a:pt x="7" y="0"/>
                  </a:cubicBezTo>
                  <a:cubicBezTo>
                    <a:pt x="7" y="2"/>
                    <a:pt x="6" y="5"/>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Group 18"/>
          <p:cNvGrpSpPr>
            <a:grpSpLocks noChangeAspect="1"/>
          </p:cNvGrpSpPr>
          <p:nvPr/>
        </p:nvGrpSpPr>
        <p:grpSpPr bwMode="auto">
          <a:xfrm>
            <a:off x="7528025" y="3822884"/>
            <a:ext cx="1067768" cy="941213"/>
            <a:chOff x="487" y="-486"/>
            <a:chExt cx="4767" cy="4202"/>
          </a:xfrm>
          <a:solidFill>
            <a:srgbClr val="FFFFFF">
              <a:alpha val="50000"/>
            </a:srgbClr>
          </a:solidFill>
        </p:grpSpPr>
        <p:sp>
          <p:nvSpPr>
            <p:cNvPr id="15" name="Freeform 19"/>
            <p:cNvSpPr>
              <a:spLocks noEditPoints="1"/>
            </p:cNvSpPr>
            <p:nvPr/>
          </p:nvSpPr>
          <p:spPr bwMode="auto">
            <a:xfrm>
              <a:off x="4966" y="-68"/>
              <a:ext cx="179" cy="168"/>
            </a:xfrm>
            <a:custGeom>
              <a:avLst/>
              <a:gdLst>
                <a:gd name="T0" fmla="*/ 25 w 76"/>
                <a:gd name="T1" fmla="*/ 2 h 71"/>
                <a:gd name="T2" fmla="*/ 35 w 76"/>
                <a:gd name="T3" fmla="*/ 8 h 71"/>
                <a:gd name="T4" fmla="*/ 44 w 76"/>
                <a:gd name="T5" fmla="*/ 0 h 71"/>
                <a:gd name="T6" fmla="*/ 11 w 76"/>
                <a:gd name="T7" fmla="*/ 49 h 71"/>
                <a:gd name="T8" fmla="*/ 25 w 76"/>
                <a:gd name="T9" fmla="*/ 2 h 71"/>
                <a:gd name="T10" fmla="*/ 19 w 76"/>
                <a:gd name="T11" fmla="*/ 31 h 71"/>
                <a:gd name="T12" fmla="*/ 29 w 76"/>
                <a:gd name="T13" fmla="*/ 39 h 71"/>
                <a:gd name="T14" fmla="*/ 39 w 76"/>
                <a:gd name="T15" fmla="*/ 14 h 71"/>
                <a:gd name="T16" fmla="*/ 19 w 76"/>
                <a:gd name="T17" fmla="*/ 3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1">
                  <a:moveTo>
                    <a:pt x="25" y="2"/>
                  </a:moveTo>
                  <a:cubicBezTo>
                    <a:pt x="30" y="2"/>
                    <a:pt x="35" y="2"/>
                    <a:pt x="35" y="8"/>
                  </a:cubicBezTo>
                  <a:cubicBezTo>
                    <a:pt x="41" y="8"/>
                    <a:pt x="39" y="0"/>
                    <a:pt x="44" y="0"/>
                  </a:cubicBezTo>
                  <a:cubicBezTo>
                    <a:pt x="76" y="23"/>
                    <a:pt x="31" y="71"/>
                    <a:pt x="11" y="49"/>
                  </a:cubicBezTo>
                  <a:cubicBezTo>
                    <a:pt x="0" y="37"/>
                    <a:pt x="5" y="6"/>
                    <a:pt x="25" y="2"/>
                  </a:cubicBezTo>
                  <a:close/>
                  <a:moveTo>
                    <a:pt x="19" y="31"/>
                  </a:moveTo>
                  <a:cubicBezTo>
                    <a:pt x="23" y="33"/>
                    <a:pt x="23" y="39"/>
                    <a:pt x="29" y="39"/>
                  </a:cubicBezTo>
                  <a:cubicBezTo>
                    <a:pt x="36" y="34"/>
                    <a:pt x="40" y="27"/>
                    <a:pt x="39" y="14"/>
                  </a:cubicBezTo>
                  <a:cubicBezTo>
                    <a:pt x="29" y="17"/>
                    <a:pt x="20" y="20"/>
                    <a:pt x="1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0"/>
            <p:cNvSpPr>
              <a:spLocks noEditPoints="1"/>
            </p:cNvSpPr>
            <p:nvPr/>
          </p:nvSpPr>
          <p:spPr bwMode="auto">
            <a:xfrm>
              <a:off x="4857" y="150"/>
              <a:ext cx="154" cy="141"/>
            </a:xfrm>
            <a:custGeom>
              <a:avLst/>
              <a:gdLst>
                <a:gd name="T0" fmla="*/ 65 w 65"/>
                <a:gd name="T1" fmla="*/ 16 h 60"/>
                <a:gd name="T2" fmla="*/ 55 w 65"/>
                <a:gd name="T3" fmla="*/ 49 h 60"/>
                <a:gd name="T4" fmla="*/ 24 w 65"/>
                <a:gd name="T5" fmla="*/ 57 h 60"/>
                <a:gd name="T6" fmla="*/ 32 w 65"/>
                <a:gd name="T7" fmla="*/ 0 h 60"/>
                <a:gd name="T8" fmla="*/ 65 w 65"/>
                <a:gd name="T9" fmla="*/ 16 h 60"/>
                <a:gd name="T10" fmla="*/ 30 w 65"/>
                <a:gd name="T11" fmla="*/ 18 h 60"/>
                <a:gd name="T12" fmla="*/ 28 w 65"/>
                <a:gd name="T13" fmla="*/ 41 h 60"/>
                <a:gd name="T14" fmla="*/ 47 w 65"/>
                <a:gd name="T15" fmla="*/ 28 h 60"/>
                <a:gd name="T16" fmla="*/ 30 w 65"/>
                <a:gd name="T17"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0">
                  <a:moveTo>
                    <a:pt x="65" y="16"/>
                  </a:moveTo>
                  <a:cubicBezTo>
                    <a:pt x="65" y="31"/>
                    <a:pt x="61" y="37"/>
                    <a:pt x="55" y="49"/>
                  </a:cubicBezTo>
                  <a:cubicBezTo>
                    <a:pt x="42" y="51"/>
                    <a:pt x="33" y="60"/>
                    <a:pt x="24" y="57"/>
                  </a:cubicBezTo>
                  <a:cubicBezTo>
                    <a:pt x="0" y="48"/>
                    <a:pt x="4" y="6"/>
                    <a:pt x="32" y="0"/>
                  </a:cubicBezTo>
                  <a:cubicBezTo>
                    <a:pt x="44" y="4"/>
                    <a:pt x="50" y="14"/>
                    <a:pt x="65" y="16"/>
                  </a:cubicBezTo>
                  <a:close/>
                  <a:moveTo>
                    <a:pt x="30" y="18"/>
                  </a:moveTo>
                  <a:cubicBezTo>
                    <a:pt x="24" y="22"/>
                    <a:pt x="21" y="36"/>
                    <a:pt x="28" y="41"/>
                  </a:cubicBezTo>
                  <a:cubicBezTo>
                    <a:pt x="35" y="40"/>
                    <a:pt x="45" y="39"/>
                    <a:pt x="47" y="28"/>
                  </a:cubicBezTo>
                  <a:cubicBezTo>
                    <a:pt x="43" y="22"/>
                    <a:pt x="39" y="17"/>
                    <a:pt x="3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1"/>
            <p:cNvSpPr>
              <a:spLocks noEditPoints="1"/>
            </p:cNvSpPr>
            <p:nvPr/>
          </p:nvSpPr>
          <p:spPr bwMode="auto">
            <a:xfrm>
              <a:off x="3997" y="-363"/>
              <a:ext cx="156" cy="170"/>
            </a:xfrm>
            <a:custGeom>
              <a:avLst/>
              <a:gdLst>
                <a:gd name="T0" fmla="*/ 19 w 66"/>
                <a:gd name="T1" fmla="*/ 64 h 72"/>
                <a:gd name="T2" fmla="*/ 25 w 66"/>
                <a:gd name="T3" fmla="*/ 5 h 72"/>
                <a:gd name="T4" fmla="*/ 19 w 66"/>
                <a:gd name="T5" fmla="*/ 64 h 72"/>
                <a:gd name="T6" fmla="*/ 21 w 66"/>
                <a:gd name="T7" fmla="*/ 29 h 72"/>
                <a:gd name="T8" fmla="*/ 29 w 66"/>
                <a:gd name="T9" fmla="*/ 49 h 72"/>
                <a:gd name="T10" fmla="*/ 39 w 66"/>
                <a:gd name="T11" fmla="*/ 25 h 72"/>
                <a:gd name="T12" fmla="*/ 21 w 66"/>
                <a:gd name="T13" fmla="*/ 29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19" y="64"/>
                  </a:moveTo>
                  <a:cubicBezTo>
                    <a:pt x="0" y="50"/>
                    <a:pt x="1" y="9"/>
                    <a:pt x="25" y="5"/>
                  </a:cubicBezTo>
                  <a:cubicBezTo>
                    <a:pt x="60" y="0"/>
                    <a:pt x="66" y="72"/>
                    <a:pt x="19" y="64"/>
                  </a:cubicBezTo>
                  <a:close/>
                  <a:moveTo>
                    <a:pt x="21" y="29"/>
                  </a:moveTo>
                  <a:cubicBezTo>
                    <a:pt x="22" y="37"/>
                    <a:pt x="24" y="44"/>
                    <a:pt x="29" y="49"/>
                  </a:cubicBezTo>
                  <a:cubicBezTo>
                    <a:pt x="39" y="44"/>
                    <a:pt x="38" y="37"/>
                    <a:pt x="39" y="25"/>
                  </a:cubicBezTo>
                  <a:cubicBezTo>
                    <a:pt x="31" y="20"/>
                    <a:pt x="27" y="26"/>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2"/>
            <p:cNvSpPr>
              <a:spLocks noEditPoints="1"/>
            </p:cNvSpPr>
            <p:nvPr/>
          </p:nvSpPr>
          <p:spPr bwMode="auto">
            <a:xfrm>
              <a:off x="3926" y="-120"/>
              <a:ext cx="137" cy="142"/>
            </a:xfrm>
            <a:custGeom>
              <a:avLst/>
              <a:gdLst>
                <a:gd name="T0" fmla="*/ 18 w 58"/>
                <a:gd name="T1" fmla="*/ 0 h 60"/>
                <a:gd name="T2" fmla="*/ 55 w 58"/>
                <a:gd name="T3" fmla="*/ 12 h 60"/>
                <a:gd name="T4" fmla="*/ 24 w 58"/>
                <a:gd name="T5" fmla="*/ 57 h 60"/>
                <a:gd name="T6" fmla="*/ 18 w 58"/>
                <a:gd name="T7" fmla="*/ 0 h 60"/>
                <a:gd name="T8" fmla="*/ 26 w 58"/>
                <a:gd name="T9" fmla="*/ 16 h 60"/>
                <a:gd name="T10" fmla="*/ 24 w 58"/>
                <a:gd name="T11" fmla="*/ 34 h 60"/>
                <a:gd name="T12" fmla="*/ 41 w 58"/>
                <a:gd name="T13" fmla="*/ 16 h 60"/>
                <a:gd name="T14" fmla="*/ 26 w 58"/>
                <a:gd name="T15" fmla="*/ 16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0">
                  <a:moveTo>
                    <a:pt x="18" y="0"/>
                  </a:moveTo>
                  <a:cubicBezTo>
                    <a:pt x="37" y="1"/>
                    <a:pt x="43" y="9"/>
                    <a:pt x="55" y="12"/>
                  </a:cubicBezTo>
                  <a:cubicBezTo>
                    <a:pt x="58" y="38"/>
                    <a:pt x="38" y="60"/>
                    <a:pt x="24" y="57"/>
                  </a:cubicBezTo>
                  <a:cubicBezTo>
                    <a:pt x="3" y="53"/>
                    <a:pt x="0" y="16"/>
                    <a:pt x="18" y="0"/>
                  </a:cubicBezTo>
                  <a:close/>
                  <a:moveTo>
                    <a:pt x="26" y="16"/>
                  </a:moveTo>
                  <a:cubicBezTo>
                    <a:pt x="26" y="23"/>
                    <a:pt x="22" y="26"/>
                    <a:pt x="24" y="34"/>
                  </a:cubicBezTo>
                  <a:cubicBezTo>
                    <a:pt x="34" y="39"/>
                    <a:pt x="37" y="24"/>
                    <a:pt x="41" y="16"/>
                  </a:cubicBezTo>
                  <a:cubicBezTo>
                    <a:pt x="36" y="13"/>
                    <a:pt x="30" y="16"/>
                    <a:pt x="2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3"/>
            <p:cNvSpPr>
              <a:spLocks/>
            </p:cNvSpPr>
            <p:nvPr/>
          </p:nvSpPr>
          <p:spPr bwMode="auto">
            <a:xfrm>
              <a:off x="926" y="598"/>
              <a:ext cx="19" cy="24"/>
            </a:xfrm>
            <a:custGeom>
              <a:avLst/>
              <a:gdLst>
                <a:gd name="T0" fmla="*/ 8 w 8"/>
                <a:gd name="T1" fmla="*/ 0 h 10"/>
                <a:gd name="T2" fmla="*/ 6 w 8"/>
                <a:gd name="T3" fmla="*/ 10 h 10"/>
                <a:gd name="T4" fmla="*/ 0 w 8"/>
                <a:gd name="T5" fmla="*/ 8 h 10"/>
                <a:gd name="T6" fmla="*/ 8 w 8"/>
                <a:gd name="T7" fmla="*/ 0 h 10"/>
              </a:gdLst>
              <a:ahLst/>
              <a:cxnLst>
                <a:cxn ang="0">
                  <a:pos x="T0" y="T1"/>
                </a:cxn>
                <a:cxn ang="0">
                  <a:pos x="T2" y="T3"/>
                </a:cxn>
                <a:cxn ang="0">
                  <a:pos x="T4" y="T5"/>
                </a:cxn>
                <a:cxn ang="0">
                  <a:pos x="T6" y="T7"/>
                </a:cxn>
              </a:cxnLst>
              <a:rect l="0" t="0" r="r" b="b"/>
              <a:pathLst>
                <a:path w="8" h="10">
                  <a:moveTo>
                    <a:pt x="8" y="0"/>
                  </a:moveTo>
                  <a:cubicBezTo>
                    <a:pt x="8" y="5"/>
                    <a:pt x="8" y="8"/>
                    <a:pt x="6" y="10"/>
                  </a:cubicBezTo>
                  <a:cubicBezTo>
                    <a:pt x="4" y="9"/>
                    <a:pt x="3" y="8"/>
                    <a:pt x="0" y="8"/>
                  </a:cubicBezTo>
                  <a:cubicBezTo>
                    <a:pt x="0" y="3"/>
                    <a:pt x="3"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4"/>
            <p:cNvSpPr>
              <a:spLocks noEditPoints="1"/>
            </p:cNvSpPr>
            <p:nvPr/>
          </p:nvSpPr>
          <p:spPr bwMode="auto">
            <a:xfrm>
              <a:off x="487" y="-486"/>
              <a:ext cx="4767" cy="4202"/>
            </a:xfrm>
            <a:custGeom>
              <a:avLst/>
              <a:gdLst>
                <a:gd name="T0" fmla="*/ 115 w 2018"/>
                <a:gd name="T1" fmla="*/ 1063 h 1779"/>
                <a:gd name="T2" fmla="*/ 72 w 2018"/>
                <a:gd name="T3" fmla="*/ 202 h 1779"/>
                <a:gd name="T4" fmla="*/ 700 w 2018"/>
                <a:gd name="T5" fmla="*/ 52 h 1779"/>
                <a:gd name="T6" fmla="*/ 1360 w 2018"/>
                <a:gd name="T7" fmla="*/ 285 h 1779"/>
                <a:gd name="T8" fmla="*/ 1435 w 2018"/>
                <a:gd name="T9" fmla="*/ 251 h 1779"/>
                <a:gd name="T10" fmla="*/ 1886 w 2018"/>
                <a:gd name="T11" fmla="*/ 83 h 1779"/>
                <a:gd name="T12" fmla="*/ 1958 w 2018"/>
                <a:gd name="T13" fmla="*/ 375 h 1779"/>
                <a:gd name="T14" fmla="*/ 1838 w 2018"/>
                <a:gd name="T15" fmla="*/ 1281 h 1779"/>
                <a:gd name="T16" fmla="*/ 1382 w 2018"/>
                <a:gd name="T17" fmla="*/ 1069 h 1779"/>
                <a:gd name="T18" fmla="*/ 1280 w 2018"/>
                <a:gd name="T19" fmla="*/ 1302 h 1779"/>
                <a:gd name="T20" fmla="*/ 1050 w 2018"/>
                <a:gd name="T21" fmla="*/ 1314 h 1779"/>
                <a:gd name="T22" fmla="*/ 917 w 2018"/>
                <a:gd name="T23" fmla="*/ 1194 h 1779"/>
                <a:gd name="T24" fmla="*/ 860 w 2018"/>
                <a:gd name="T25" fmla="*/ 665 h 1779"/>
                <a:gd name="T26" fmla="*/ 537 w 2018"/>
                <a:gd name="T27" fmla="*/ 706 h 1779"/>
                <a:gd name="T28" fmla="*/ 402 w 2018"/>
                <a:gd name="T29" fmla="*/ 1765 h 1779"/>
                <a:gd name="T30" fmla="*/ 1974 w 2018"/>
                <a:gd name="T31" fmla="*/ 136 h 1779"/>
                <a:gd name="T32" fmla="*/ 1454 w 2018"/>
                <a:gd name="T33" fmla="*/ 238 h 1779"/>
                <a:gd name="T34" fmla="*/ 1856 w 2018"/>
                <a:gd name="T35" fmla="*/ 906 h 1779"/>
                <a:gd name="T36" fmla="*/ 1862 w 2018"/>
                <a:gd name="T37" fmla="*/ 622 h 1779"/>
                <a:gd name="T38" fmla="*/ 1337 w 2018"/>
                <a:gd name="T39" fmla="*/ 987 h 1779"/>
                <a:gd name="T40" fmla="*/ 1833 w 2018"/>
                <a:gd name="T41" fmla="*/ 826 h 1779"/>
                <a:gd name="T42" fmla="*/ 1846 w 2018"/>
                <a:gd name="T43" fmla="*/ 585 h 1779"/>
                <a:gd name="T44" fmla="*/ 1727 w 2018"/>
                <a:gd name="T45" fmla="*/ 616 h 1779"/>
                <a:gd name="T46" fmla="*/ 1597 w 2018"/>
                <a:gd name="T47" fmla="*/ 273 h 1779"/>
                <a:gd name="T48" fmla="*/ 1809 w 2018"/>
                <a:gd name="T49" fmla="*/ 1236 h 1779"/>
                <a:gd name="T50" fmla="*/ 1744 w 2018"/>
                <a:gd name="T51" fmla="*/ 649 h 1779"/>
                <a:gd name="T52" fmla="*/ 1056 w 2018"/>
                <a:gd name="T53" fmla="*/ 679 h 1779"/>
                <a:gd name="T54" fmla="*/ 1254 w 2018"/>
                <a:gd name="T55" fmla="*/ 840 h 1779"/>
                <a:gd name="T56" fmla="*/ 1535 w 2018"/>
                <a:gd name="T57" fmla="*/ 822 h 1779"/>
                <a:gd name="T58" fmla="*/ 1454 w 2018"/>
                <a:gd name="T59" fmla="*/ 910 h 1779"/>
                <a:gd name="T60" fmla="*/ 1750 w 2018"/>
                <a:gd name="T61" fmla="*/ 769 h 1779"/>
                <a:gd name="T62" fmla="*/ 1444 w 2018"/>
                <a:gd name="T63" fmla="*/ 369 h 1779"/>
                <a:gd name="T64" fmla="*/ 1413 w 2018"/>
                <a:gd name="T65" fmla="*/ 528 h 1779"/>
                <a:gd name="T66" fmla="*/ 1090 w 2018"/>
                <a:gd name="T67" fmla="*/ 318 h 1779"/>
                <a:gd name="T68" fmla="*/ 472 w 2018"/>
                <a:gd name="T69" fmla="*/ 440 h 1779"/>
                <a:gd name="T70" fmla="*/ 1329 w 2018"/>
                <a:gd name="T71" fmla="*/ 943 h 1779"/>
                <a:gd name="T72" fmla="*/ 1303 w 2018"/>
                <a:gd name="T73" fmla="*/ 1022 h 1779"/>
                <a:gd name="T74" fmla="*/ 1329 w 2018"/>
                <a:gd name="T75" fmla="*/ 943 h 1779"/>
                <a:gd name="T76" fmla="*/ 745 w 2018"/>
                <a:gd name="T77" fmla="*/ 95 h 1779"/>
                <a:gd name="T78" fmla="*/ 237 w 2018"/>
                <a:gd name="T79" fmla="*/ 232 h 1779"/>
                <a:gd name="T80" fmla="*/ 952 w 2018"/>
                <a:gd name="T81" fmla="*/ 320 h 1779"/>
                <a:gd name="T82" fmla="*/ 647 w 2018"/>
                <a:gd name="T83" fmla="*/ 665 h 1779"/>
                <a:gd name="T84" fmla="*/ 949 w 2018"/>
                <a:gd name="T85" fmla="*/ 398 h 1779"/>
                <a:gd name="T86" fmla="*/ 980 w 2018"/>
                <a:gd name="T87" fmla="*/ 1582 h 1779"/>
                <a:gd name="T88" fmla="*/ 996 w 2018"/>
                <a:gd name="T89" fmla="*/ 1041 h 1779"/>
                <a:gd name="T90" fmla="*/ 1009 w 2018"/>
                <a:gd name="T91" fmla="*/ 1582 h 1779"/>
                <a:gd name="T92" fmla="*/ 980 w 2018"/>
                <a:gd name="T93" fmla="*/ 759 h 1779"/>
                <a:gd name="T94" fmla="*/ 662 w 2018"/>
                <a:gd name="T95" fmla="*/ 687 h 1779"/>
                <a:gd name="T96" fmla="*/ 421 w 2018"/>
                <a:gd name="T97" fmla="*/ 1724 h 1779"/>
                <a:gd name="T98" fmla="*/ 421 w 2018"/>
                <a:gd name="T99" fmla="*/ 1724 h 1779"/>
                <a:gd name="T100" fmla="*/ 462 w 2018"/>
                <a:gd name="T101" fmla="*/ 1188 h 1779"/>
                <a:gd name="T102" fmla="*/ 439 w 2018"/>
                <a:gd name="T103" fmla="*/ 1710 h 1779"/>
                <a:gd name="T104" fmla="*/ 233 w 2018"/>
                <a:gd name="T105" fmla="*/ 250 h 1779"/>
                <a:gd name="T106" fmla="*/ 447 w 2018"/>
                <a:gd name="T107" fmla="*/ 418 h 1779"/>
                <a:gd name="T108" fmla="*/ 98 w 2018"/>
                <a:gd name="T109" fmla="*/ 306 h 1779"/>
                <a:gd name="T110" fmla="*/ 251 w 2018"/>
                <a:gd name="T111" fmla="*/ 530 h 1779"/>
                <a:gd name="T112" fmla="*/ 162 w 2018"/>
                <a:gd name="T113" fmla="*/ 798 h 1779"/>
                <a:gd name="T114" fmla="*/ 447 w 2018"/>
                <a:gd name="T115" fmla="*/ 1071 h 1779"/>
                <a:gd name="T116" fmla="*/ 274 w 2018"/>
                <a:gd name="T117" fmla="*/ 1339 h 1779"/>
                <a:gd name="T118" fmla="*/ 88 w 2018"/>
                <a:gd name="T119" fmla="*/ 1294 h 1779"/>
                <a:gd name="T120" fmla="*/ 176 w 2018"/>
                <a:gd name="T121" fmla="*/ 1257 h 1779"/>
                <a:gd name="T122" fmla="*/ 102 w 2018"/>
                <a:gd name="T123" fmla="*/ 449 h 1779"/>
                <a:gd name="T124" fmla="*/ 153 w 2018"/>
                <a:gd name="T125" fmla="*/ 1049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8" h="1779">
                  <a:moveTo>
                    <a:pt x="423" y="1682"/>
                  </a:moveTo>
                  <a:cubicBezTo>
                    <a:pt x="426" y="1647"/>
                    <a:pt x="425" y="1627"/>
                    <a:pt x="429" y="1590"/>
                  </a:cubicBezTo>
                  <a:cubicBezTo>
                    <a:pt x="422" y="1584"/>
                    <a:pt x="416" y="1576"/>
                    <a:pt x="406" y="1573"/>
                  </a:cubicBezTo>
                  <a:cubicBezTo>
                    <a:pt x="350" y="1476"/>
                    <a:pt x="279" y="1393"/>
                    <a:pt x="213" y="1306"/>
                  </a:cubicBezTo>
                  <a:cubicBezTo>
                    <a:pt x="205" y="1355"/>
                    <a:pt x="66" y="1356"/>
                    <a:pt x="74" y="1290"/>
                  </a:cubicBezTo>
                  <a:cubicBezTo>
                    <a:pt x="88" y="1284"/>
                    <a:pt x="90" y="1261"/>
                    <a:pt x="108" y="1265"/>
                  </a:cubicBezTo>
                  <a:cubicBezTo>
                    <a:pt x="110" y="1209"/>
                    <a:pt x="106" y="1158"/>
                    <a:pt x="110" y="1108"/>
                  </a:cubicBezTo>
                  <a:cubicBezTo>
                    <a:pt x="111" y="1093"/>
                    <a:pt x="115" y="1078"/>
                    <a:pt x="115" y="1063"/>
                  </a:cubicBezTo>
                  <a:cubicBezTo>
                    <a:pt x="115" y="1027"/>
                    <a:pt x="108" y="994"/>
                    <a:pt x="106" y="959"/>
                  </a:cubicBezTo>
                  <a:cubicBezTo>
                    <a:pt x="103" y="921"/>
                    <a:pt x="98" y="883"/>
                    <a:pt x="96" y="843"/>
                  </a:cubicBezTo>
                  <a:cubicBezTo>
                    <a:pt x="96" y="837"/>
                    <a:pt x="98" y="833"/>
                    <a:pt x="102" y="832"/>
                  </a:cubicBezTo>
                  <a:cubicBezTo>
                    <a:pt x="93" y="789"/>
                    <a:pt x="107" y="748"/>
                    <a:pt x="102" y="708"/>
                  </a:cubicBezTo>
                  <a:cubicBezTo>
                    <a:pt x="91" y="620"/>
                    <a:pt x="93" y="526"/>
                    <a:pt x="82" y="432"/>
                  </a:cubicBezTo>
                  <a:cubicBezTo>
                    <a:pt x="95" y="413"/>
                    <a:pt x="82" y="391"/>
                    <a:pt x="80" y="367"/>
                  </a:cubicBezTo>
                  <a:cubicBezTo>
                    <a:pt x="78" y="341"/>
                    <a:pt x="82" y="313"/>
                    <a:pt x="82" y="285"/>
                  </a:cubicBezTo>
                  <a:cubicBezTo>
                    <a:pt x="82" y="256"/>
                    <a:pt x="67" y="231"/>
                    <a:pt x="72" y="202"/>
                  </a:cubicBezTo>
                  <a:cubicBezTo>
                    <a:pt x="67" y="195"/>
                    <a:pt x="62" y="188"/>
                    <a:pt x="49" y="189"/>
                  </a:cubicBezTo>
                  <a:cubicBezTo>
                    <a:pt x="45" y="172"/>
                    <a:pt x="28" y="175"/>
                    <a:pt x="19" y="163"/>
                  </a:cubicBezTo>
                  <a:cubicBezTo>
                    <a:pt x="0" y="138"/>
                    <a:pt x="23" y="106"/>
                    <a:pt x="49" y="99"/>
                  </a:cubicBezTo>
                  <a:cubicBezTo>
                    <a:pt x="55" y="98"/>
                    <a:pt x="57" y="103"/>
                    <a:pt x="61" y="106"/>
                  </a:cubicBezTo>
                  <a:cubicBezTo>
                    <a:pt x="171" y="85"/>
                    <a:pt x="282" y="98"/>
                    <a:pt x="396" y="75"/>
                  </a:cubicBezTo>
                  <a:cubicBezTo>
                    <a:pt x="461" y="83"/>
                    <a:pt x="527" y="59"/>
                    <a:pt x="590" y="67"/>
                  </a:cubicBezTo>
                  <a:cubicBezTo>
                    <a:pt x="606" y="65"/>
                    <a:pt x="624" y="62"/>
                    <a:pt x="643" y="59"/>
                  </a:cubicBezTo>
                  <a:cubicBezTo>
                    <a:pt x="661" y="57"/>
                    <a:pt x="684" y="50"/>
                    <a:pt x="700" y="52"/>
                  </a:cubicBezTo>
                  <a:cubicBezTo>
                    <a:pt x="712" y="53"/>
                    <a:pt x="722" y="67"/>
                    <a:pt x="733" y="61"/>
                  </a:cubicBezTo>
                  <a:cubicBezTo>
                    <a:pt x="769" y="92"/>
                    <a:pt x="828" y="90"/>
                    <a:pt x="864" y="122"/>
                  </a:cubicBezTo>
                  <a:cubicBezTo>
                    <a:pt x="894" y="127"/>
                    <a:pt x="920" y="143"/>
                    <a:pt x="947" y="153"/>
                  </a:cubicBezTo>
                  <a:cubicBezTo>
                    <a:pt x="974" y="164"/>
                    <a:pt x="1002" y="173"/>
                    <a:pt x="1029" y="183"/>
                  </a:cubicBezTo>
                  <a:cubicBezTo>
                    <a:pt x="1044" y="189"/>
                    <a:pt x="1058" y="198"/>
                    <a:pt x="1074" y="202"/>
                  </a:cubicBezTo>
                  <a:cubicBezTo>
                    <a:pt x="1087" y="207"/>
                    <a:pt x="1101" y="206"/>
                    <a:pt x="1113" y="210"/>
                  </a:cubicBezTo>
                  <a:cubicBezTo>
                    <a:pt x="1143" y="222"/>
                    <a:pt x="1172" y="236"/>
                    <a:pt x="1201" y="240"/>
                  </a:cubicBezTo>
                  <a:cubicBezTo>
                    <a:pt x="1249" y="267"/>
                    <a:pt x="1305" y="263"/>
                    <a:pt x="1360" y="285"/>
                  </a:cubicBezTo>
                  <a:cubicBezTo>
                    <a:pt x="1366" y="300"/>
                    <a:pt x="1369" y="306"/>
                    <a:pt x="1368" y="326"/>
                  </a:cubicBezTo>
                  <a:cubicBezTo>
                    <a:pt x="1342" y="358"/>
                    <a:pt x="1283" y="345"/>
                    <a:pt x="1233" y="353"/>
                  </a:cubicBezTo>
                  <a:cubicBezTo>
                    <a:pt x="1183" y="418"/>
                    <a:pt x="1148" y="496"/>
                    <a:pt x="1107" y="569"/>
                  </a:cubicBezTo>
                  <a:cubicBezTo>
                    <a:pt x="1130" y="564"/>
                    <a:pt x="1153" y="553"/>
                    <a:pt x="1178" y="547"/>
                  </a:cubicBezTo>
                  <a:cubicBezTo>
                    <a:pt x="1238" y="534"/>
                    <a:pt x="1305" y="534"/>
                    <a:pt x="1360" y="520"/>
                  </a:cubicBezTo>
                  <a:cubicBezTo>
                    <a:pt x="1368" y="519"/>
                    <a:pt x="1371" y="523"/>
                    <a:pt x="1378" y="524"/>
                  </a:cubicBezTo>
                  <a:cubicBezTo>
                    <a:pt x="1378" y="516"/>
                    <a:pt x="1374" y="512"/>
                    <a:pt x="1374" y="504"/>
                  </a:cubicBezTo>
                  <a:cubicBezTo>
                    <a:pt x="1389" y="413"/>
                    <a:pt x="1392" y="317"/>
                    <a:pt x="1435" y="251"/>
                  </a:cubicBezTo>
                  <a:cubicBezTo>
                    <a:pt x="1404" y="217"/>
                    <a:pt x="1431" y="162"/>
                    <a:pt x="1443" y="112"/>
                  </a:cubicBezTo>
                  <a:cubicBezTo>
                    <a:pt x="1451" y="78"/>
                    <a:pt x="1451" y="20"/>
                    <a:pt x="1474" y="8"/>
                  </a:cubicBezTo>
                  <a:cubicBezTo>
                    <a:pt x="1489" y="0"/>
                    <a:pt x="1525" y="6"/>
                    <a:pt x="1544" y="8"/>
                  </a:cubicBezTo>
                  <a:cubicBezTo>
                    <a:pt x="1571" y="12"/>
                    <a:pt x="1592" y="18"/>
                    <a:pt x="1625" y="24"/>
                  </a:cubicBezTo>
                  <a:cubicBezTo>
                    <a:pt x="1640" y="27"/>
                    <a:pt x="1654" y="35"/>
                    <a:pt x="1672" y="40"/>
                  </a:cubicBezTo>
                  <a:cubicBezTo>
                    <a:pt x="1703" y="49"/>
                    <a:pt x="1738" y="52"/>
                    <a:pt x="1772" y="59"/>
                  </a:cubicBezTo>
                  <a:cubicBezTo>
                    <a:pt x="1788" y="63"/>
                    <a:pt x="1803" y="71"/>
                    <a:pt x="1819" y="75"/>
                  </a:cubicBezTo>
                  <a:cubicBezTo>
                    <a:pt x="1842" y="81"/>
                    <a:pt x="1865" y="79"/>
                    <a:pt x="1886" y="83"/>
                  </a:cubicBezTo>
                  <a:cubicBezTo>
                    <a:pt x="1894" y="84"/>
                    <a:pt x="1901" y="91"/>
                    <a:pt x="1909" y="93"/>
                  </a:cubicBezTo>
                  <a:cubicBezTo>
                    <a:pt x="1915" y="94"/>
                    <a:pt x="1921" y="91"/>
                    <a:pt x="1927" y="93"/>
                  </a:cubicBezTo>
                  <a:cubicBezTo>
                    <a:pt x="1947" y="99"/>
                    <a:pt x="1971" y="121"/>
                    <a:pt x="1987" y="118"/>
                  </a:cubicBezTo>
                  <a:cubicBezTo>
                    <a:pt x="1992" y="135"/>
                    <a:pt x="2011" y="143"/>
                    <a:pt x="2013" y="163"/>
                  </a:cubicBezTo>
                  <a:cubicBezTo>
                    <a:pt x="2015" y="185"/>
                    <a:pt x="2001" y="202"/>
                    <a:pt x="1987" y="216"/>
                  </a:cubicBezTo>
                  <a:cubicBezTo>
                    <a:pt x="1995" y="239"/>
                    <a:pt x="2018" y="244"/>
                    <a:pt x="2015" y="269"/>
                  </a:cubicBezTo>
                  <a:cubicBezTo>
                    <a:pt x="2013" y="282"/>
                    <a:pt x="1993" y="303"/>
                    <a:pt x="1984" y="322"/>
                  </a:cubicBezTo>
                  <a:cubicBezTo>
                    <a:pt x="1974" y="340"/>
                    <a:pt x="1965" y="359"/>
                    <a:pt x="1958" y="375"/>
                  </a:cubicBezTo>
                  <a:cubicBezTo>
                    <a:pt x="1950" y="395"/>
                    <a:pt x="1948" y="415"/>
                    <a:pt x="1940" y="434"/>
                  </a:cubicBezTo>
                  <a:cubicBezTo>
                    <a:pt x="1937" y="443"/>
                    <a:pt x="1930" y="450"/>
                    <a:pt x="1927" y="459"/>
                  </a:cubicBezTo>
                  <a:cubicBezTo>
                    <a:pt x="1923" y="469"/>
                    <a:pt x="1922" y="481"/>
                    <a:pt x="1919" y="493"/>
                  </a:cubicBezTo>
                  <a:cubicBezTo>
                    <a:pt x="1909" y="525"/>
                    <a:pt x="1891" y="560"/>
                    <a:pt x="1887" y="593"/>
                  </a:cubicBezTo>
                  <a:cubicBezTo>
                    <a:pt x="1883" y="636"/>
                    <a:pt x="1889" y="691"/>
                    <a:pt x="1884" y="736"/>
                  </a:cubicBezTo>
                  <a:cubicBezTo>
                    <a:pt x="1870" y="856"/>
                    <a:pt x="1876" y="1013"/>
                    <a:pt x="1876" y="1139"/>
                  </a:cubicBezTo>
                  <a:cubicBezTo>
                    <a:pt x="1876" y="1154"/>
                    <a:pt x="1874" y="1176"/>
                    <a:pt x="1874" y="1198"/>
                  </a:cubicBezTo>
                  <a:cubicBezTo>
                    <a:pt x="1874" y="1244"/>
                    <a:pt x="1875" y="1265"/>
                    <a:pt x="1838" y="1281"/>
                  </a:cubicBezTo>
                  <a:cubicBezTo>
                    <a:pt x="1822" y="1281"/>
                    <a:pt x="1824" y="1276"/>
                    <a:pt x="1811" y="1281"/>
                  </a:cubicBezTo>
                  <a:cubicBezTo>
                    <a:pt x="1804" y="1268"/>
                    <a:pt x="1797" y="1268"/>
                    <a:pt x="1786" y="1261"/>
                  </a:cubicBezTo>
                  <a:cubicBezTo>
                    <a:pt x="1776" y="1142"/>
                    <a:pt x="1811" y="977"/>
                    <a:pt x="1793" y="859"/>
                  </a:cubicBezTo>
                  <a:cubicBezTo>
                    <a:pt x="1687" y="893"/>
                    <a:pt x="1577" y="929"/>
                    <a:pt x="1480" y="971"/>
                  </a:cubicBezTo>
                  <a:cubicBezTo>
                    <a:pt x="1461" y="967"/>
                    <a:pt x="1452" y="981"/>
                    <a:pt x="1437" y="987"/>
                  </a:cubicBezTo>
                  <a:cubicBezTo>
                    <a:pt x="1431" y="989"/>
                    <a:pt x="1426" y="986"/>
                    <a:pt x="1421" y="989"/>
                  </a:cubicBezTo>
                  <a:cubicBezTo>
                    <a:pt x="1388" y="1002"/>
                    <a:pt x="1392" y="1009"/>
                    <a:pt x="1388" y="1043"/>
                  </a:cubicBezTo>
                  <a:cubicBezTo>
                    <a:pt x="1387" y="1052"/>
                    <a:pt x="1382" y="1060"/>
                    <a:pt x="1382" y="1069"/>
                  </a:cubicBezTo>
                  <a:cubicBezTo>
                    <a:pt x="1376" y="1160"/>
                    <a:pt x="1371" y="1263"/>
                    <a:pt x="1364" y="1355"/>
                  </a:cubicBezTo>
                  <a:cubicBezTo>
                    <a:pt x="1362" y="1381"/>
                    <a:pt x="1357" y="1403"/>
                    <a:pt x="1362" y="1428"/>
                  </a:cubicBezTo>
                  <a:cubicBezTo>
                    <a:pt x="1350" y="1446"/>
                    <a:pt x="1331" y="1457"/>
                    <a:pt x="1309" y="1465"/>
                  </a:cubicBezTo>
                  <a:cubicBezTo>
                    <a:pt x="1302" y="1452"/>
                    <a:pt x="1278" y="1447"/>
                    <a:pt x="1270" y="1433"/>
                  </a:cubicBezTo>
                  <a:cubicBezTo>
                    <a:pt x="1271" y="1436"/>
                    <a:pt x="1266" y="1414"/>
                    <a:pt x="1266" y="1414"/>
                  </a:cubicBezTo>
                  <a:cubicBezTo>
                    <a:pt x="1266" y="1406"/>
                    <a:pt x="1270" y="1406"/>
                    <a:pt x="1272" y="1398"/>
                  </a:cubicBezTo>
                  <a:cubicBezTo>
                    <a:pt x="1275" y="1386"/>
                    <a:pt x="1274" y="1367"/>
                    <a:pt x="1276" y="1351"/>
                  </a:cubicBezTo>
                  <a:cubicBezTo>
                    <a:pt x="1278" y="1336"/>
                    <a:pt x="1279" y="1319"/>
                    <a:pt x="1280" y="1302"/>
                  </a:cubicBezTo>
                  <a:cubicBezTo>
                    <a:pt x="1283" y="1234"/>
                    <a:pt x="1285" y="1156"/>
                    <a:pt x="1288" y="1089"/>
                  </a:cubicBezTo>
                  <a:cubicBezTo>
                    <a:pt x="1289" y="1067"/>
                    <a:pt x="1291" y="1048"/>
                    <a:pt x="1292" y="1030"/>
                  </a:cubicBezTo>
                  <a:cubicBezTo>
                    <a:pt x="1292" y="994"/>
                    <a:pt x="1293" y="970"/>
                    <a:pt x="1268" y="951"/>
                  </a:cubicBezTo>
                  <a:cubicBezTo>
                    <a:pt x="1204" y="902"/>
                    <a:pt x="1120" y="869"/>
                    <a:pt x="1058" y="818"/>
                  </a:cubicBezTo>
                  <a:cubicBezTo>
                    <a:pt x="1049" y="949"/>
                    <a:pt x="1052" y="1061"/>
                    <a:pt x="1056" y="1185"/>
                  </a:cubicBezTo>
                  <a:cubicBezTo>
                    <a:pt x="1057" y="1195"/>
                    <a:pt x="1052" y="1207"/>
                    <a:pt x="1052" y="1218"/>
                  </a:cubicBezTo>
                  <a:cubicBezTo>
                    <a:pt x="1053" y="1225"/>
                    <a:pt x="1056" y="1234"/>
                    <a:pt x="1056" y="1241"/>
                  </a:cubicBezTo>
                  <a:cubicBezTo>
                    <a:pt x="1057" y="1265"/>
                    <a:pt x="1051" y="1290"/>
                    <a:pt x="1050" y="1314"/>
                  </a:cubicBezTo>
                  <a:cubicBezTo>
                    <a:pt x="1050" y="1392"/>
                    <a:pt x="1053" y="1471"/>
                    <a:pt x="1056" y="1557"/>
                  </a:cubicBezTo>
                  <a:cubicBezTo>
                    <a:pt x="1074" y="1567"/>
                    <a:pt x="1084" y="1584"/>
                    <a:pt x="1099" y="1596"/>
                  </a:cubicBezTo>
                  <a:cubicBezTo>
                    <a:pt x="1101" y="1603"/>
                    <a:pt x="1094" y="1626"/>
                    <a:pt x="1088" y="1633"/>
                  </a:cubicBezTo>
                  <a:cubicBezTo>
                    <a:pt x="1074" y="1648"/>
                    <a:pt x="959" y="1686"/>
                    <a:pt x="935" y="1641"/>
                  </a:cubicBezTo>
                  <a:cubicBezTo>
                    <a:pt x="921" y="1616"/>
                    <a:pt x="935" y="1567"/>
                    <a:pt x="980" y="1571"/>
                  </a:cubicBezTo>
                  <a:cubicBezTo>
                    <a:pt x="986" y="1457"/>
                    <a:pt x="981" y="1337"/>
                    <a:pt x="974" y="1218"/>
                  </a:cubicBezTo>
                  <a:cubicBezTo>
                    <a:pt x="962" y="1215"/>
                    <a:pt x="953" y="1209"/>
                    <a:pt x="947" y="1216"/>
                  </a:cubicBezTo>
                  <a:cubicBezTo>
                    <a:pt x="928" y="1206"/>
                    <a:pt x="936" y="1203"/>
                    <a:pt x="917" y="1194"/>
                  </a:cubicBezTo>
                  <a:cubicBezTo>
                    <a:pt x="915" y="1182"/>
                    <a:pt x="924" y="1171"/>
                    <a:pt x="927" y="1157"/>
                  </a:cubicBezTo>
                  <a:cubicBezTo>
                    <a:pt x="934" y="1120"/>
                    <a:pt x="932" y="1072"/>
                    <a:pt x="937" y="1030"/>
                  </a:cubicBezTo>
                  <a:cubicBezTo>
                    <a:pt x="939" y="1015"/>
                    <a:pt x="942" y="1004"/>
                    <a:pt x="943" y="981"/>
                  </a:cubicBezTo>
                  <a:cubicBezTo>
                    <a:pt x="944" y="930"/>
                    <a:pt x="960" y="861"/>
                    <a:pt x="964" y="812"/>
                  </a:cubicBezTo>
                  <a:cubicBezTo>
                    <a:pt x="966" y="798"/>
                    <a:pt x="963" y="782"/>
                    <a:pt x="964" y="767"/>
                  </a:cubicBezTo>
                  <a:cubicBezTo>
                    <a:pt x="967" y="742"/>
                    <a:pt x="978" y="712"/>
                    <a:pt x="976" y="679"/>
                  </a:cubicBezTo>
                  <a:cubicBezTo>
                    <a:pt x="986" y="675"/>
                    <a:pt x="983" y="661"/>
                    <a:pt x="984" y="653"/>
                  </a:cubicBezTo>
                  <a:cubicBezTo>
                    <a:pt x="940" y="656"/>
                    <a:pt x="901" y="662"/>
                    <a:pt x="860" y="665"/>
                  </a:cubicBezTo>
                  <a:cubicBezTo>
                    <a:pt x="813" y="669"/>
                    <a:pt x="766" y="676"/>
                    <a:pt x="713" y="685"/>
                  </a:cubicBezTo>
                  <a:cubicBezTo>
                    <a:pt x="715" y="811"/>
                    <a:pt x="723" y="931"/>
                    <a:pt x="709" y="1049"/>
                  </a:cubicBezTo>
                  <a:cubicBezTo>
                    <a:pt x="726" y="1070"/>
                    <a:pt x="761" y="1083"/>
                    <a:pt x="745" y="1128"/>
                  </a:cubicBezTo>
                  <a:cubicBezTo>
                    <a:pt x="718" y="1153"/>
                    <a:pt x="679" y="1130"/>
                    <a:pt x="639" y="1134"/>
                  </a:cubicBezTo>
                  <a:cubicBezTo>
                    <a:pt x="633" y="1129"/>
                    <a:pt x="627" y="1126"/>
                    <a:pt x="621" y="1122"/>
                  </a:cubicBezTo>
                  <a:cubicBezTo>
                    <a:pt x="614" y="1095"/>
                    <a:pt x="622" y="1058"/>
                    <a:pt x="647" y="1063"/>
                  </a:cubicBezTo>
                  <a:cubicBezTo>
                    <a:pt x="658" y="957"/>
                    <a:pt x="636" y="814"/>
                    <a:pt x="649" y="691"/>
                  </a:cubicBezTo>
                  <a:cubicBezTo>
                    <a:pt x="608" y="698"/>
                    <a:pt x="580" y="702"/>
                    <a:pt x="537" y="706"/>
                  </a:cubicBezTo>
                  <a:cubicBezTo>
                    <a:pt x="530" y="825"/>
                    <a:pt x="530" y="950"/>
                    <a:pt x="527" y="1034"/>
                  </a:cubicBezTo>
                  <a:cubicBezTo>
                    <a:pt x="522" y="1206"/>
                    <a:pt x="502" y="1478"/>
                    <a:pt x="521" y="1694"/>
                  </a:cubicBezTo>
                  <a:cubicBezTo>
                    <a:pt x="532" y="1692"/>
                    <a:pt x="569" y="1710"/>
                    <a:pt x="556" y="1741"/>
                  </a:cubicBezTo>
                  <a:cubicBezTo>
                    <a:pt x="552" y="1751"/>
                    <a:pt x="540" y="1753"/>
                    <a:pt x="527" y="1761"/>
                  </a:cubicBezTo>
                  <a:cubicBezTo>
                    <a:pt x="522" y="1764"/>
                    <a:pt x="518" y="1771"/>
                    <a:pt x="513" y="1773"/>
                  </a:cubicBezTo>
                  <a:cubicBezTo>
                    <a:pt x="507" y="1775"/>
                    <a:pt x="491" y="1774"/>
                    <a:pt x="476" y="1775"/>
                  </a:cubicBezTo>
                  <a:cubicBezTo>
                    <a:pt x="466" y="1775"/>
                    <a:pt x="453" y="1779"/>
                    <a:pt x="447" y="1779"/>
                  </a:cubicBezTo>
                  <a:cubicBezTo>
                    <a:pt x="444" y="1778"/>
                    <a:pt x="405" y="1767"/>
                    <a:pt x="402" y="1765"/>
                  </a:cubicBezTo>
                  <a:cubicBezTo>
                    <a:pt x="375" y="1747"/>
                    <a:pt x="384" y="1691"/>
                    <a:pt x="423" y="1682"/>
                  </a:cubicBezTo>
                  <a:close/>
                  <a:moveTo>
                    <a:pt x="1829" y="344"/>
                  </a:moveTo>
                  <a:cubicBezTo>
                    <a:pt x="1844" y="349"/>
                    <a:pt x="1875" y="369"/>
                    <a:pt x="1891" y="363"/>
                  </a:cubicBezTo>
                  <a:cubicBezTo>
                    <a:pt x="1896" y="361"/>
                    <a:pt x="1909" y="342"/>
                    <a:pt x="1913" y="334"/>
                  </a:cubicBezTo>
                  <a:cubicBezTo>
                    <a:pt x="1923" y="312"/>
                    <a:pt x="1930" y="284"/>
                    <a:pt x="1944" y="257"/>
                  </a:cubicBezTo>
                  <a:cubicBezTo>
                    <a:pt x="1961" y="225"/>
                    <a:pt x="1986" y="197"/>
                    <a:pt x="1997" y="165"/>
                  </a:cubicBezTo>
                  <a:cubicBezTo>
                    <a:pt x="1996" y="163"/>
                    <a:pt x="1995" y="161"/>
                    <a:pt x="1993" y="159"/>
                  </a:cubicBezTo>
                  <a:cubicBezTo>
                    <a:pt x="1985" y="158"/>
                    <a:pt x="1980" y="145"/>
                    <a:pt x="1974" y="136"/>
                  </a:cubicBezTo>
                  <a:cubicBezTo>
                    <a:pt x="1956" y="131"/>
                    <a:pt x="1942" y="112"/>
                    <a:pt x="1925" y="106"/>
                  </a:cubicBezTo>
                  <a:cubicBezTo>
                    <a:pt x="1916" y="104"/>
                    <a:pt x="1906" y="106"/>
                    <a:pt x="1897" y="104"/>
                  </a:cubicBezTo>
                  <a:cubicBezTo>
                    <a:pt x="1877" y="100"/>
                    <a:pt x="1858" y="94"/>
                    <a:pt x="1837" y="91"/>
                  </a:cubicBezTo>
                  <a:cubicBezTo>
                    <a:pt x="1813" y="88"/>
                    <a:pt x="1793" y="80"/>
                    <a:pt x="1770" y="75"/>
                  </a:cubicBezTo>
                  <a:cubicBezTo>
                    <a:pt x="1688" y="57"/>
                    <a:pt x="1605" y="34"/>
                    <a:pt x="1529" y="24"/>
                  </a:cubicBezTo>
                  <a:cubicBezTo>
                    <a:pt x="1511" y="22"/>
                    <a:pt x="1492" y="20"/>
                    <a:pt x="1476" y="30"/>
                  </a:cubicBezTo>
                  <a:cubicBezTo>
                    <a:pt x="1463" y="87"/>
                    <a:pt x="1449" y="147"/>
                    <a:pt x="1433" y="210"/>
                  </a:cubicBezTo>
                  <a:cubicBezTo>
                    <a:pt x="1439" y="218"/>
                    <a:pt x="1444" y="233"/>
                    <a:pt x="1454" y="238"/>
                  </a:cubicBezTo>
                  <a:cubicBezTo>
                    <a:pt x="1463" y="242"/>
                    <a:pt x="1471" y="236"/>
                    <a:pt x="1482" y="238"/>
                  </a:cubicBezTo>
                  <a:cubicBezTo>
                    <a:pt x="1491" y="239"/>
                    <a:pt x="1502" y="246"/>
                    <a:pt x="1513" y="248"/>
                  </a:cubicBezTo>
                  <a:cubicBezTo>
                    <a:pt x="1555" y="253"/>
                    <a:pt x="1608" y="258"/>
                    <a:pt x="1646" y="267"/>
                  </a:cubicBezTo>
                  <a:cubicBezTo>
                    <a:pt x="1670" y="273"/>
                    <a:pt x="1691" y="285"/>
                    <a:pt x="1709" y="293"/>
                  </a:cubicBezTo>
                  <a:cubicBezTo>
                    <a:pt x="1731" y="301"/>
                    <a:pt x="1750" y="307"/>
                    <a:pt x="1770" y="318"/>
                  </a:cubicBezTo>
                  <a:cubicBezTo>
                    <a:pt x="1787" y="323"/>
                    <a:pt x="1806" y="335"/>
                    <a:pt x="1829" y="344"/>
                  </a:cubicBezTo>
                  <a:close/>
                  <a:moveTo>
                    <a:pt x="1858" y="1153"/>
                  </a:moveTo>
                  <a:cubicBezTo>
                    <a:pt x="1855" y="1062"/>
                    <a:pt x="1858" y="978"/>
                    <a:pt x="1856" y="906"/>
                  </a:cubicBezTo>
                  <a:cubicBezTo>
                    <a:pt x="1854" y="835"/>
                    <a:pt x="1867" y="751"/>
                    <a:pt x="1866" y="675"/>
                  </a:cubicBezTo>
                  <a:cubicBezTo>
                    <a:pt x="1865" y="611"/>
                    <a:pt x="1883" y="548"/>
                    <a:pt x="1895" y="485"/>
                  </a:cubicBezTo>
                  <a:cubicBezTo>
                    <a:pt x="1907" y="425"/>
                    <a:pt x="1938" y="365"/>
                    <a:pt x="1968" y="316"/>
                  </a:cubicBezTo>
                  <a:cubicBezTo>
                    <a:pt x="1976" y="302"/>
                    <a:pt x="2002" y="266"/>
                    <a:pt x="1997" y="261"/>
                  </a:cubicBezTo>
                  <a:cubicBezTo>
                    <a:pt x="1991" y="255"/>
                    <a:pt x="1994" y="245"/>
                    <a:pt x="1982" y="238"/>
                  </a:cubicBezTo>
                  <a:cubicBezTo>
                    <a:pt x="1945" y="322"/>
                    <a:pt x="1887" y="408"/>
                    <a:pt x="1886" y="510"/>
                  </a:cubicBezTo>
                  <a:cubicBezTo>
                    <a:pt x="1878" y="523"/>
                    <a:pt x="1879" y="527"/>
                    <a:pt x="1878" y="553"/>
                  </a:cubicBezTo>
                  <a:cubicBezTo>
                    <a:pt x="1862" y="570"/>
                    <a:pt x="1868" y="592"/>
                    <a:pt x="1862" y="622"/>
                  </a:cubicBezTo>
                  <a:cubicBezTo>
                    <a:pt x="1856" y="652"/>
                    <a:pt x="1845" y="692"/>
                    <a:pt x="1842" y="718"/>
                  </a:cubicBezTo>
                  <a:cubicBezTo>
                    <a:pt x="1840" y="741"/>
                    <a:pt x="1843" y="773"/>
                    <a:pt x="1829" y="787"/>
                  </a:cubicBezTo>
                  <a:cubicBezTo>
                    <a:pt x="1817" y="798"/>
                    <a:pt x="1788" y="806"/>
                    <a:pt x="1766" y="816"/>
                  </a:cubicBezTo>
                  <a:cubicBezTo>
                    <a:pt x="1716" y="838"/>
                    <a:pt x="1682" y="856"/>
                    <a:pt x="1633" y="875"/>
                  </a:cubicBezTo>
                  <a:cubicBezTo>
                    <a:pt x="1610" y="884"/>
                    <a:pt x="1584" y="895"/>
                    <a:pt x="1560" y="900"/>
                  </a:cubicBezTo>
                  <a:cubicBezTo>
                    <a:pt x="1548" y="903"/>
                    <a:pt x="1538" y="902"/>
                    <a:pt x="1527" y="906"/>
                  </a:cubicBezTo>
                  <a:cubicBezTo>
                    <a:pt x="1494" y="917"/>
                    <a:pt x="1462" y="930"/>
                    <a:pt x="1431" y="941"/>
                  </a:cubicBezTo>
                  <a:cubicBezTo>
                    <a:pt x="1393" y="955"/>
                    <a:pt x="1351" y="948"/>
                    <a:pt x="1337" y="987"/>
                  </a:cubicBezTo>
                  <a:cubicBezTo>
                    <a:pt x="1342" y="1108"/>
                    <a:pt x="1321" y="1270"/>
                    <a:pt x="1315" y="1420"/>
                  </a:cubicBezTo>
                  <a:cubicBezTo>
                    <a:pt x="1328" y="1416"/>
                    <a:pt x="1334" y="1406"/>
                    <a:pt x="1343" y="1398"/>
                  </a:cubicBezTo>
                  <a:cubicBezTo>
                    <a:pt x="1353" y="1270"/>
                    <a:pt x="1364" y="1121"/>
                    <a:pt x="1370" y="996"/>
                  </a:cubicBezTo>
                  <a:cubicBezTo>
                    <a:pt x="1392" y="982"/>
                    <a:pt x="1419" y="972"/>
                    <a:pt x="1450" y="967"/>
                  </a:cubicBezTo>
                  <a:cubicBezTo>
                    <a:pt x="1500" y="942"/>
                    <a:pt x="1544" y="922"/>
                    <a:pt x="1595" y="906"/>
                  </a:cubicBezTo>
                  <a:cubicBezTo>
                    <a:pt x="1623" y="897"/>
                    <a:pt x="1653" y="895"/>
                    <a:pt x="1680" y="885"/>
                  </a:cubicBezTo>
                  <a:cubicBezTo>
                    <a:pt x="1691" y="880"/>
                    <a:pt x="1700" y="871"/>
                    <a:pt x="1711" y="867"/>
                  </a:cubicBezTo>
                  <a:cubicBezTo>
                    <a:pt x="1750" y="853"/>
                    <a:pt x="1791" y="841"/>
                    <a:pt x="1833" y="826"/>
                  </a:cubicBezTo>
                  <a:cubicBezTo>
                    <a:pt x="1848" y="909"/>
                    <a:pt x="1833" y="986"/>
                    <a:pt x="1831" y="1057"/>
                  </a:cubicBezTo>
                  <a:cubicBezTo>
                    <a:pt x="1828" y="1117"/>
                    <a:pt x="1822" y="1174"/>
                    <a:pt x="1829" y="1241"/>
                  </a:cubicBezTo>
                  <a:cubicBezTo>
                    <a:pt x="1868" y="1229"/>
                    <a:pt x="1859" y="1192"/>
                    <a:pt x="1858" y="1153"/>
                  </a:cubicBezTo>
                  <a:close/>
                  <a:moveTo>
                    <a:pt x="1880" y="385"/>
                  </a:moveTo>
                  <a:cubicBezTo>
                    <a:pt x="1855" y="483"/>
                    <a:pt x="1817" y="561"/>
                    <a:pt x="1813" y="671"/>
                  </a:cubicBezTo>
                  <a:cubicBezTo>
                    <a:pt x="1813" y="677"/>
                    <a:pt x="1809" y="679"/>
                    <a:pt x="1807" y="683"/>
                  </a:cubicBezTo>
                  <a:cubicBezTo>
                    <a:pt x="1820" y="682"/>
                    <a:pt x="1817" y="698"/>
                    <a:pt x="1829" y="698"/>
                  </a:cubicBezTo>
                  <a:cubicBezTo>
                    <a:pt x="1837" y="664"/>
                    <a:pt x="1840" y="622"/>
                    <a:pt x="1846" y="585"/>
                  </a:cubicBezTo>
                  <a:cubicBezTo>
                    <a:pt x="1851" y="561"/>
                    <a:pt x="1862" y="539"/>
                    <a:pt x="1856" y="520"/>
                  </a:cubicBezTo>
                  <a:cubicBezTo>
                    <a:pt x="1871" y="473"/>
                    <a:pt x="1885" y="431"/>
                    <a:pt x="1897" y="383"/>
                  </a:cubicBezTo>
                  <a:cubicBezTo>
                    <a:pt x="1893" y="395"/>
                    <a:pt x="1885" y="382"/>
                    <a:pt x="1880" y="385"/>
                  </a:cubicBezTo>
                  <a:close/>
                  <a:moveTo>
                    <a:pt x="1554" y="559"/>
                  </a:moveTo>
                  <a:cubicBezTo>
                    <a:pt x="1561" y="561"/>
                    <a:pt x="1568" y="561"/>
                    <a:pt x="1574" y="563"/>
                  </a:cubicBezTo>
                  <a:cubicBezTo>
                    <a:pt x="1597" y="570"/>
                    <a:pt x="1621" y="584"/>
                    <a:pt x="1646" y="593"/>
                  </a:cubicBezTo>
                  <a:cubicBezTo>
                    <a:pt x="1662" y="598"/>
                    <a:pt x="1680" y="598"/>
                    <a:pt x="1695" y="604"/>
                  </a:cubicBezTo>
                  <a:cubicBezTo>
                    <a:pt x="1706" y="609"/>
                    <a:pt x="1713" y="621"/>
                    <a:pt x="1727" y="616"/>
                  </a:cubicBezTo>
                  <a:cubicBezTo>
                    <a:pt x="1728" y="622"/>
                    <a:pt x="1733" y="620"/>
                    <a:pt x="1733" y="624"/>
                  </a:cubicBezTo>
                  <a:cubicBezTo>
                    <a:pt x="1733" y="623"/>
                    <a:pt x="1733" y="622"/>
                    <a:pt x="1735" y="622"/>
                  </a:cubicBezTo>
                  <a:cubicBezTo>
                    <a:pt x="1756" y="638"/>
                    <a:pt x="1773" y="656"/>
                    <a:pt x="1797" y="669"/>
                  </a:cubicBezTo>
                  <a:cubicBezTo>
                    <a:pt x="1804" y="554"/>
                    <a:pt x="1844" y="481"/>
                    <a:pt x="1862" y="381"/>
                  </a:cubicBezTo>
                  <a:cubicBezTo>
                    <a:pt x="1814" y="369"/>
                    <a:pt x="1783" y="341"/>
                    <a:pt x="1742" y="326"/>
                  </a:cubicBezTo>
                  <a:cubicBezTo>
                    <a:pt x="1732" y="322"/>
                    <a:pt x="1719" y="318"/>
                    <a:pt x="1709" y="314"/>
                  </a:cubicBezTo>
                  <a:cubicBezTo>
                    <a:pt x="1680" y="303"/>
                    <a:pt x="1638" y="285"/>
                    <a:pt x="1605" y="281"/>
                  </a:cubicBezTo>
                  <a:cubicBezTo>
                    <a:pt x="1601" y="280"/>
                    <a:pt x="1603" y="272"/>
                    <a:pt x="1597" y="273"/>
                  </a:cubicBezTo>
                  <a:cubicBezTo>
                    <a:pt x="1570" y="269"/>
                    <a:pt x="1544" y="266"/>
                    <a:pt x="1511" y="261"/>
                  </a:cubicBezTo>
                  <a:cubicBezTo>
                    <a:pt x="1464" y="338"/>
                    <a:pt x="1455" y="425"/>
                    <a:pt x="1450" y="536"/>
                  </a:cubicBezTo>
                  <a:cubicBezTo>
                    <a:pt x="1495" y="539"/>
                    <a:pt x="1529" y="551"/>
                    <a:pt x="1554" y="559"/>
                  </a:cubicBezTo>
                  <a:close/>
                  <a:moveTo>
                    <a:pt x="1813" y="851"/>
                  </a:moveTo>
                  <a:cubicBezTo>
                    <a:pt x="1810" y="877"/>
                    <a:pt x="1814" y="935"/>
                    <a:pt x="1813" y="981"/>
                  </a:cubicBezTo>
                  <a:cubicBezTo>
                    <a:pt x="1812" y="1011"/>
                    <a:pt x="1807" y="1043"/>
                    <a:pt x="1805" y="1075"/>
                  </a:cubicBezTo>
                  <a:cubicBezTo>
                    <a:pt x="1802" y="1124"/>
                    <a:pt x="1800" y="1173"/>
                    <a:pt x="1799" y="1206"/>
                  </a:cubicBezTo>
                  <a:cubicBezTo>
                    <a:pt x="1799" y="1214"/>
                    <a:pt x="1790" y="1236"/>
                    <a:pt x="1809" y="1236"/>
                  </a:cubicBezTo>
                  <a:cubicBezTo>
                    <a:pt x="1813" y="1202"/>
                    <a:pt x="1813" y="1158"/>
                    <a:pt x="1815" y="1132"/>
                  </a:cubicBezTo>
                  <a:cubicBezTo>
                    <a:pt x="1815" y="1128"/>
                    <a:pt x="1811" y="1123"/>
                    <a:pt x="1811" y="1120"/>
                  </a:cubicBezTo>
                  <a:cubicBezTo>
                    <a:pt x="1812" y="1100"/>
                    <a:pt x="1814" y="1073"/>
                    <a:pt x="1815" y="1049"/>
                  </a:cubicBezTo>
                  <a:cubicBezTo>
                    <a:pt x="1818" y="993"/>
                    <a:pt x="1828" y="954"/>
                    <a:pt x="1825" y="892"/>
                  </a:cubicBezTo>
                  <a:cubicBezTo>
                    <a:pt x="1824" y="873"/>
                    <a:pt x="1824" y="847"/>
                    <a:pt x="1817" y="849"/>
                  </a:cubicBezTo>
                  <a:cubicBezTo>
                    <a:pt x="1815" y="849"/>
                    <a:pt x="1815" y="851"/>
                    <a:pt x="1813" y="851"/>
                  </a:cubicBezTo>
                  <a:close/>
                  <a:moveTo>
                    <a:pt x="1782" y="687"/>
                  </a:moveTo>
                  <a:cubicBezTo>
                    <a:pt x="1776" y="668"/>
                    <a:pt x="1754" y="664"/>
                    <a:pt x="1744" y="649"/>
                  </a:cubicBezTo>
                  <a:cubicBezTo>
                    <a:pt x="1643" y="608"/>
                    <a:pt x="1542" y="575"/>
                    <a:pt x="1437" y="547"/>
                  </a:cubicBezTo>
                  <a:cubicBezTo>
                    <a:pt x="1431" y="547"/>
                    <a:pt x="1431" y="552"/>
                    <a:pt x="1425" y="551"/>
                  </a:cubicBezTo>
                  <a:cubicBezTo>
                    <a:pt x="1391" y="535"/>
                    <a:pt x="1353" y="541"/>
                    <a:pt x="1311" y="544"/>
                  </a:cubicBezTo>
                  <a:cubicBezTo>
                    <a:pt x="1276" y="546"/>
                    <a:pt x="1242" y="555"/>
                    <a:pt x="1207" y="557"/>
                  </a:cubicBezTo>
                  <a:cubicBezTo>
                    <a:pt x="1179" y="560"/>
                    <a:pt x="1153" y="572"/>
                    <a:pt x="1127" y="581"/>
                  </a:cubicBezTo>
                  <a:cubicBezTo>
                    <a:pt x="1108" y="587"/>
                    <a:pt x="1091" y="590"/>
                    <a:pt x="1078" y="602"/>
                  </a:cubicBezTo>
                  <a:cubicBezTo>
                    <a:pt x="1076" y="614"/>
                    <a:pt x="1065" y="615"/>
                    <a:pt x="1060" y="624"/>
                  </a:cubicBezTo>
                  <a:cubicBezTo>
                    <a:pt x="1053" y="645"/>
                    <a:pt x="1053" y="654"/>
                    <a:pt x="1056" y="679"/>
                  </a:cubicBezTo>
                  <a:cubicBezTo>
                    <a:pt x="1060" y="682"/>
                    <a:pt x="1067" y="682"/>
                    <a:pt x="1068" y="687"/>
                  </a:cubicBezTo>
                  <a:cubicBezTo>
                    <a:pt x="1067" y="693"/>
                    <a:pt x="1070" y="694"/>
                    <a:pt x="1070" y="698"/>
                  </a:cubicBezTo>
                  <a:cubicBezTo>
                    <a:pt x="1089" y="715"/>
                    <a:pt x="1107" y="732"/>
                    <a:pt x="1129" y="745"/>
                  </a:cubicBezTo>
                  <a:cubicBezTo>
                    <a:pt x="1133" y="749"/>
                    <a:pt x="1138" y="752"/>
                    <a:pt x="1145" y="753"/>
                  </a:cubicBezTo>
                  <a:cubicBezTo>
                    <a:pt x="1191" y="788"/>
                    <a:pt x="1242" y="826"/>
                    <a:pt x="1303" y="845"/>
                  </a:cubicBezTo>
                  <a:cubicBezTo>
                    <a:pt x="1312" y="848"/>
                    <a:pt x="1324" y="846"/>
                    <a:pt x="1331" y="855"/>
                  </a:cubicBezTo>
                  <a:cubicBezTo>
                    <a:pt x="1325" y="867"/>
                    <a:pt x="1304" y="859"/>
                    <a:pt x="1294" y="855"/>
                  </a:cubicBezTo>
                  <a:cubicBezTo>
                    <a:pt x="1280" y="851"/>
                    <a:pt x="1263" y="844"/>
                    <a:pt x="1254" y="840"/>
                  </a:cubicBezTo>
                  <a:cubicBezTo>
                    <a:pt x="1189" y="807"/>
                    <a:pt x="1125" y="754"/>
                    <a:pt x="1070" y="714"/>
                  </a:cubicBezTo>
                  <a:cubicBezTo>
                    <a:pt x="1066" y="714"/>
                    <a:pt x="1060" y="699"/>
                    <a:pt x="1058" y="708"/>
                  </a:cubicBezTo>
                  <a:cubicBezTo>
                    <a:pt x="1056" y="725"/>
                    <a:pt x="1057" y="734"/>
                    <a:pt x="1056" y="757"/>
                  </a:cubicBezTo>
                  <a:cubicBezTo>
                    <a:pt x="1072" y="760"/>
                    <a:pt x="1072" y="771"/>
                    <a:pt x="1090" y="775"/>
                  </a:cubicBezTo>
                  <a:cubicBezTo>
                    <a:pt x="1114" y="807"/>
                    <a:pt x="1161" y="816"/>
                    <a:pt x="1188" y="845"/>
                  </a:cubicBezTo>
                  <a:cubicBezTo>
                    <a:pt x="1240" y="869"/>
                    <a:pt x="1281" y="902"/>
                    <a:pt x="1333" y="926"/>
                  </a:cubicBezTo>
                  <a:cubicBezTo>
                    <a:pt x="1331" y="905"/>
                    <a:pt x="1337" y="892"/>
                    <a:pt x="1346" y="883"/>
                  </a:cubicBezTo>
                  <a:cubicBezTo>
                    <a:pt x="1403" y="851"/>
                    <a:pt x="1474" y="841"/>
                    <a:pt x="1535" y="822"/>
                  </a:cubicBezTo>
                  <a:cubicBezTo>
                    <a:pt x="1537" y="824"/>
                    <a:pt x="1542" y="824"/>
                    <a:pt x="1546" y="824"/>
                  </a:cubicBezTo>
                  <a:cubicBezTo>
                    <a:pt x="1554" y="821"/>
                    <a:pt x="1553" y="814"/>
                    <a:pt x="1562" y="818"/>
                  </a:cubicBezTo>
                  <a:cubicBezTo>
                    <a:pt x="1628" y="789"/>
                    <a:pt x="1694" y="772"/>
                    <a:pt x="1762" y="745"/>
                  </a:cubicBezTo>
                  <a:cubicBezTo>
                    <a:pt x="1776" y="744"/>
                    <a:pt x="1792" y="735"/>
                    <a:pt x="1807" y="730"/>
                  </a:cubicBezTo>
                  <a:cubicBezTo>
                    <a:pt x="1815" y="729"/>
                    <a:pt x="1814" y="737"/>
                    <a:pt x="1823" y="736"/>
                  </a:cubicBezTo>
                  <a:cubicBezTo>
                    <a:pt x="1823" y="711"/>
                    <a:pt x="1803" y="695"/>
                    <a:pt x="1782" y="687"/>
                  </a:cubicBezTo>
                  <a:close/>
                  <a:moveTo>
                    <a:pt x="1399" y="932"/>
                  </a:moveTo>
                  <a:cubicBezTo>
                    <a:pt x="1421" y="930"/>
                    <a:pt x="1434" y="916"/>
                    <a:pt x="1454" y="910"/>
                  </a:cubicBezTo>
                  <a:cubicBezTo>
                    <a:pt x="1467" y="906"/>
                    <a:pt x="1483" y="904"/>
                    <a:pt x="1497" y="900"/>
                  </a:cubicBezTo>
                  <a:cubicBezTo>
                    <a:pt x="1520" y="894"/>
                    <a:pt x="1538" y="878"/>
                    <a:pt x="1558" y="887"/>
                  </a:cubicBezTo>
                  <a:cubicBezTo>
                    <a:pt x="1579" y="879"/>
                    <a:pt x="1595" y="867"/>
                    <a:pt x="1617" y="859"/>
                  </a:cubicBezTo>
                  <a:cubicBezTo>
                    <a:pt x="1623" y="857"/>
                    <a:pt x="1634" y="858"/>
                    <a:pt x="1640" y="855"/>
                  </a:cubicBezTo>
                  <a:cubicBezTo>
                    <a:pt x="1677" y="842"/>
                    <a:pt x="1709" y="819"/>
                    <a:pt x="1740" y="806"/>
                  </a:cubicBezTo>
                  <a:cubicBezTo>
                    <a:pt x="1767" y="795"/>
                    <a:pt x="1795" y="790"/>
                    <a:pt x="1815" y="769"/>
                  </a:cubicBezTo>
                  <a:cubicBezTo>
                    <a:pt x="1819" y="764"/>
                    <a:pt x="1813" y="757"/>
                    <a:pt x="1811" y="751"/>
                  </a:cubicBezTo>
                  <a:cubicBezTo>
                    <a:pt x="1789" y="749"/>
                    <a:pt x="1770" y="762"/>
                    <a:pt x="1750" y="769"/>
                  </a:cubicBezTo>
                  <a:cubicBezTo>
                    <a:pt x="1738" y="773"/>
                    <a:pt x="1724" y="774"/>
                    <a:pt x="1711" y="779"/>
                  </a:cubicBezTo>
                  <a:cubicBezTo>
                    <a:pt x="1699" y="783"/>
                    <a:pt x="1688" y="790"/>
                    <a:pt x="1676" y="794"/>
                  </a:cubicBezTo>
                  <a:cubicBezTo>
                    <a:pt x="1604" y="818"/>
                    <a:pt x="1520" y="838"/>
                    <a:pt x="1444" y="861"/>
                  </a:cubicBezTo>
                  <a:cubicBezTo>
                    <a:pt x="1434" y="864"/>
                    <a:pt x="1424" y="871"/>
                    <a:pt x="1413" y="875"/>
                  </a:cubicBezTo>
                  <a:cubicBezTo>
                    <a:pt x="1377" y="887"/>
                    <a:pt x="1329" y="896"/>
                    <a:pt x="1350" y="941"/>
                  </a:cubicBezTo>
                  <a:cubicBezTo>
                    <a:pt x="1366" y="943"/>
                    <a:pt x="1387" y="933"/>
                    <a:pt x="1399" y="932"/>
                  </a:cubicBezTo>
                  <a:close/>
                  <a:moveTo>
                    <a:pt x="1486" y="257"/>
                  </a:moveTo>
                  <a:cubicBezTo>
                    <a:pt x="1462" y="288"/>
                    <a:pt x="1451" y="328"/>
                    <a:pt x="1444" y="369"/>
                  </a:cubicBezTo>
                  <a:cubicBezTo>
                    <a:pt x="1436" y="423"/>
                    <a:pt x="1426" y="468"/>
                    <a:pt x="1429" y="522"/>
                  </a:cubicBezTo>
                  <a:cubicBezTo>
                    <a:pt x="1428" y="527"/>
                    <a:pt x="1420" y="524"/>
                    <a:pt x="1421" y="530"/>
                  </a:cubicBezTo>
                  <a:cubicBezTo>
                    <a:pt x="1430" y="530"/>
                    <a:pt x="1429" y="531"/>
                    <a:pt x="1437" y="530"/>
                  </a:cubicBezTo>
                  <a:cubicBezTo>
                    <a:pt x="1438" y="450"/>
                    <a:pt x="1457" y="328"/>
                    <a:pt x="1493" y="257"/>
                  </a:cubicBezTo>
                  <a:cubicBezTo>
                    <a:pt x="1491" y="257"/>
                    <a:pt x="1488" y="257"/>
                    <a:pt x="1486" y="257"/>
                  </a:cubicBezTo>
                  <a:close/>
                  <a:moveTo>
                    <a:pt x="1450" y="251"/>
                  </a:moveTo>
                  <a:cubicBezTo>
                    <a:pt x="1409" y="322"/>
                    <a:pt x="1399" y="427"/>
                    <a:pt x="1388" y="524"/>
                  </a:cubicBezTo>
                  <a:cubicBezTo>
                    <a:pt x="1396" y="524"/>
                    <a:pt x="1399" y="527"/>
                    <a:pt x="1413" y="528"/>
                  </a:cubicBezTo>
                  <a:cubicBezTo>
                    <a:pt x="1408" y="478"/>
                    <a:pt x="1423" y="435"/>
                    <a:pt x="1431" y="395"/>
                  </a:cubicBezTo>
                  <a:cubicBezTo>
                    <a:pt x="1440" y="344"/>
                    <a:pt x="1442" y="299"/>
                    <a:pt x="1466" y="259"/>
                  </a:cubicBezTo>
                  <a:cubicBezTo>
                    <a:pt x="1467" y="259"/>
                    <a:pt x="1468" y="259"/>
                    <a:pt x="1468" y="257"/>
                  </a:cubicBezTo>
                  <a:cubicBezTo>
                    <a:pt x="1460" y="257"/>
                    <a:pt x="1457" y="253"/>
                    <a:pt x="1450" y="251"/>
                  </a:cubicBezTo>
                  <a:close/>
                  <a:moveTo>
                    <a:pt x="1303" y="299"/>
                  </a:moveTo>
                  <a:cubicBezTo>
                    <a:pt x="1298" y="295"/>
                    <a:pt x="1293" y="295"/>
                    <a:pt x="1288" y="295"/>
                  </a:cubicBezTo>
                  <a:cubicBezTo>
                    <a:pt x="1247" y="292"/>
                    <a:pt x="1202" y="303"/>
                    <a:pt x="1156" y="306"/>
                  </a:cubicBezTo>
                  <a:cubicBezTo>
                    <a:pt x="1133" y="308"/>
                    <a:pt x="1111" y="315"/>
                    <a:pt x="1090" y="318"/>
                  </a:cubicBezTo>
                  <a:cubicBezTo>
                    <a:pt x="1065" y="321"/>
                    <a:pt x="1056" y="325"/>
                    <a:pt x="1041" y="328"/>
                  </a:cubicBezTo>
                  <a:cubicBezTo>
                    <a:pt x="1021" y="331"/>
                    <a:pt x="999" y="332"/>
                    <a:pt x="982" y="334"/>
                  </a:cubicBezTo>
                  <a:cubicBezTo>
                    <a:pt x="941" y="338"/>
                    <a:pt x="901" y="355"/>
                    <a:pt x="860" y="363"/>
                  </a:cubicBezTo>
                  <a:cubicBezTo>
                    <a:pt x="838" y="368"/>
                    <a:pt x="816" y="368"/>
                    <a:pt x="794" y="371"/>
                  </a:cubicBezTo>
                  <a:cubicBezTo>
                    <a:pt x="769" y="374"/>
                    <a:pt x="747" y="383"/>
                    <a:pt x="721" y="381"/>
                  </a:cubicBezTo>
                  <a:cubicBezTo>
                    <a:pt x="694" y="391"/>
                    <a:pt x="661" y="396"/>
                    <a:pt x="633" y="400"/>
                  </a:cubicBezTo>
                  <a:cubicBezTo>
                    <a:pt x="575" y="410"/>
                    <a:pt x="522" y="402"/>
                    <a:pt x="478" y="416"/>
                  </a:cubicBezTo>
                  <a:cubicBezTo>
                    <a:pt x="474" y="422"/>
                    <a:pt x="475" y="433"/>
                    <a:pt x="472" y="440"/>
                  </a:cubicBezTo>
                  <a:cubicBezTo>
                    <a:pt x="481" y="447"/>
                    <a:pt x="491" y="442"/>
                    <a:pt x="498" y="449"/>
                  </a:cubicBezTo>
                  <a:cubicBezTo>
                    <a:pt x="553" y="440"/>
                    <a:pt x="592" y="435"/>
                    <a:pt x="654" y="432"/>
                  </a:cubicBezTo>
                  <a:cubicBezTo>
                    <a:pt x="716" y="429"/>
                    <a:pt x="754" y="413"/>
                    <a:pt x="800" y="404"/>
                  </a:cubicBezTo>
                  <a:cubicBezTo>
                    <a:pt x="829" y="399"/>
                    <a:pt x="860" y="399"/>
                    <a:pt x="888" y="393"/>
                  </a:cubicBezTo>
                  <a:cubicBezTo>
                    <a:pt x="1012" y="365"/>
                    <a:pt x="1148" y="335"/>
                    <a:pt x="1278" y="332"/>
                  </a:cubicBezTo>
                  <a:cubicBezTo>
                    <a:pt x="1306" y="331"/>
                    <a:pt x="1332" y="333"/>
                    <a:pt x="1356" y="320"/>
                  </a:cubicBezTo>
                  <a:cubicBezTo>
                    <a:pt x="1358" y="289"/>
                    <a:pt x="1323" y="295"/>
                    <a:pt x="1303" y="299"/>
                  </a:cubicBezTo>
                  <a:close/>
                  <a:moveTo>
                    <a:pt x="1329" y="943"/>
                  </a:moveTo>
                  <a:cubicBezTo>
                    <a:pt x="1298" y="918"/>
                    <a:pt x="1262" y="902"/>
                    <a:pt x="1227" y="883"/>
                  </a:cubicBezTo>
                  <a:cubicBezTo>
                    <a:pt x="1190" y="862"/>
                    <a:pt x="1156" y="838"/>
                    <a:pt x="1121" y="816"/>
                  </a:cubicBezTo>
                  <a:cubicBezTo>
                    <a:pt x="1100" y="803"/>
                    <a:pt x="1081" y="785"/>
                    <a:pt x="1054" y="783"/>
                  </a:cubicBezTo>
                  <a:cubicBezTo>
                    <a:pt x="1055" y="790"/>
                    <a:pt x="1060" y="793"/>
                    <a:pt x="1058" y="802"/>
                  </a:cubicBezTo>
                  <a:cubicBezTo>
                    <a:pt x="1080" y="806"/>
                    <a:pt x="1086" y="826"/>
                    <a:pt x="1109" y="828"/>
                  </a:cubicBezTo>
                  <a:cubicBezTo>
                    <a:pt x="1116" y="846"/>
                    <a:pt x="1144" y="853"/>
                    <a:pt x="1158" y="857"/>
                  </a:cubicBezTo>
                  <a:cubicBezTo>
                    <a:pt x="1188" y="894"/>
                    <a:pt x="1263" y="915"/>
                    <a:pt x="1294" y="953"/>
                  </a:cubicBezTo>
                  <a:cubicBezTo>
                    <a:pt x="1307" y="969"/>
                    <a:pt x="1303" y="996"/>
                    <a:pt x="1303" y="1022"/>
                  </a:cubicBezTo>
                  <a:cubicBezTo>
                    <a:pt x="1303" y="1069"/>
                    <a:pt x="1297" y="1107"/>
                    <a:pt x="1295" y="1157"/>
                  </a:cubicBezTo>
                  <a:cubicBezTo>
                    <a:pt x="1305" y="1171"/>
                    <a:pt x="1298" y="1193"/>
                    <a:pt x="1297" y="1212"/>
                  </a:cubicBezTo>
                  <a:cubicBezTo>
                    <a:pt x="1295" y="1256"/>
                    <a:pt x="1297" y="1304"/>
                    <a:pt x="1292" y="1351"/>
                  </a:cubicBezTo>
                  <a:cubicBezTo>
                    <a:pt x="1290" y="1370"/>
                    <a:pt x="1280" y="1396"/>
                    <a:pt x="1301" y="1404"/>
                  </a:cubicBezTo>
                  <a:cubicBezTo>
                    <a:pt x="1310" y="1266"/>
                    <a:pt x="1326" y="1111"/>
                    <a:pt x="1321" y="973"/>
                  </a:cubicBezTo>
                  <a:cubicBezTo>
                    <a:pt x="1327" y="966"/>
                    <a:pt x="1327" y="952"/>
                    <a:pt x="1337" y="949"/>
                  </a:cubicBezTo>
                  <a:cubicBezTo>
                    <a:pt x="1338" y="949"/>
                    <a:pt x="1339" y="949"/>
                    <a:pt x="1339" y="947"/>
                  </a:cubicBezTo>
                  <a:cubicBezTo>
                    <a:pt x="1336" y="944"/>
                    <a:pt x="1331" y="945"/>
                    <a:pt x="1329" y="943"/>
                  </a:cubicBezTo>
                  <a:close/>
                  <a:moveTo>
                    <a:pt x="1197" y="263"/>
                  </a:moveTo>
                  <a:cubicBezTo>
                    <a:pt x="1160" y="244"/>
                    <a:pt x="1117" y="234"/>
                    <a:pt x="1076" y="220"/>
                  </a:cubicBezTo>
                  <a:cubicBezTo>
                    <a:pt x="1035" y="206"/>
                    <a:pt x="996" y="188"/>
                    <a:pt x="954" y="177"/>
                  </a:cubicBezTo>
                  <a:cubicBezTo>
                    <a:pt x="940" y="159"/>
                    <a:pt x="913" y="164"/>
                    <a:pt x="894" y="155"/>
                  </a:cubicBezTo>
                  <a:cubicBezTo>
                    <a:pt x="884" y="151"/>
                    <a:pt x="877" y="140"/>
                    <a:pt x="868" y="136"/>
                  </a:cubicBezTo>
                  <a:cubicBezTo>
                    <a:pt x="843" y="124"/>
                    <a:pt x="816" y="120"/>
                    <a:pt x="790" y="110"/>
                  </a:cubicBezTo>
                  <a:cubicBezTo>
                    <a:pt x="783" y="108"/>
                    <a:pt x="777" y="103"/>
                    <a:pt x="770" y="101"/>
                  </a:cubicBezTo>
                  <a:cubicBezTo>
                    <a:pt x="761" y="97"/>
                    <a:pt x="754" y="98"/>
                    <a:pt x="745" y="95"/>
                  </a:cubicBezTo>
                  <a:cubicBezTo>
                    <a:pt x="727" y="89"/>
                    <a:pt x="718" y="76"/>
                    <a:pt x="703" y="71"/>
                  </a:cubicBezTo>
                  <a:cubicBezTo>
                    <a:pt x="673" y="61"/>
                    <a:pt x="648" y="78"/>
                    <a:pt x="617" y="81"/>
                  </a:cubicBezTo>
                  <a:cubicBezTo>
                    <a:pt x="596" y="83"/>
                    <a:pt x="575" y="79"/>
                    <a:pt x="555" y="81"/>
                  </a:cubicBezTo>
                  <a:cubicBezTo>
                    <a:pt x="532" y="83"/>
                    <a:pt x="510" y="89"/>
                    <a:pt x="488" y="91"/>
                  </a:cubicBezTo>
                  <a:cubicBezTo>
                    <a:pt x="422" y="96"/>
                    <a:pt x="355" y="96"/>
                    <a:pt x="290" y="108"/>
                  </a:cubicBezTo>
                  <a:cubicBezTo>
                    <a:pt x="215" y="104"/>
                    <a:pt x="144" y="114"/>
                    <a:pt x="76" y="120"/>
                  </a:cubicBezTo>
                  <a:cubicBezTo>
                    <a:pt x="131" y="146"/>
                    <a:pt x="169" y="190"/>
                    <a:pt x="223" y="216"/>
                  </a:cubicBezTo>
                  <a:cubicBezTo>
                    <a:pt x="225" y="224"/>
                    <a:pt x="234" y="225"/>
                    <a:pt x="237" y="232"/>
                  </a:cubicBezTo>
                  <a:cubicBezTo>
                    <a:pt x="277" y="249"/>
                    <a:pt x="298" y="284"/>
                    <a:pt x="343" y="297"/>
                  </a:cubicBezTo>
                  <a:cubicBezTo>
                    <a:pt x="387" y="330"/>
                    <a:pt x="430" y="363"/>
                    <a:pt x="484" y="387"/>
                  </a:cubicBezTo>
                  <a:cubicBezTo>
                    <a:pt x="487" y="390"/>
                    <a:pt x="492" y="392"/>
                    <a:pt x="492" y="398"/>
                  </a:cubicBezTo>
                  <a:cubicBezTo>
                    <a:pt x="552" y="385"/>
                    <a:pt x="620" y="388"/>
                    <a:pt x="686" y="375"/>
                  </a:cubicBezTo>
                  <a:cubicBezTo>
                    <a:pt x="710" y="366"/>
                    <a:pt x="733" y="362"/>
                    <a:pt x="762" y="357"/>
                  </a:cubicBezTo>
                  <a:cubicBezTo>
                    <a:pt x="781" y="354"/>
                    <a:pt x="803" y="356"/>
                    <a:pt x="823" y="353"/>
                  </a:cubicBezTo>
                  <a:cubicBezTo>
                    <a:pt x="827" y="353"/>
                    <a:pt x="829" y="349"/>
                    <a:pt x="835" y="348"/>
                  </a:cubicBezTo>
                  <a:cubicBezTo>
                    <a:pt x="873" y="340"/>
                    <a:pt x="917" y="326"/>
                    <a:pt x="952" y="320"/>
                  </a:cubicBezTo>
                  <a:cubicBezTo>
                    <a:pt x="991" y="314"/>
                    <a:pt x="1020" y="310"/>
                    <a:pt x="1048" y="306"/>
                  </a:cubicBezTo>
                  <a:cubicBezTo>
                    <a:pt x="1103" y="299"/>
                    <a:pt x="1156" y="290"/>
                    <a:pt x="1205" y="275"/>
                  </a:cubicBezTo>
                  <a:cubicBezTo>
                    <a:pt x="1212" y="282"/>
                    <a:pt x="1233" y="279"/>
                    <a:pt x="1241" y="275"/>
                  </a:cubicBezTo>
                  <a:cubicBezTo>
                    <a:pt x="1227" y="270"/>
                    <a:pt x="1216" y="263"/>
                    <a:pt x="1197" y="263"/>
                  </a:cubicBezTo>
                  <a:close/>
                  <a:moveTo>
                    <a:pt x="474" y="504"/>
                  </a:moveTo>
                  <a:cubicBezTo>
                    <a:pt x="480" y="550"/>
                    <a:pt x="456" y="622"/>
                    <a:pt x="478" y="683"/>
                  </a:cubicBezTo>
                  <a:cubicBezTo>
                    <a:pt x="517" y="692"/>
                    <a:pt x="566" y="685"/>
                    <a:pt x="605" y="671"/>
                  </a:cubicBezTo>
                  <a:cubicBezTo>
                    <a:pt x="619" y="678"/>
                    <a:pt x="632" y="667"/>
                    <a:pt x="647" y="665"/>
                  </a:cubicBezTo>
                  <a:cubicBezTo>
                    <a:pt x="684" y="660"/>
                    <a:pt x="732" y="664"/>
                    <a:pt x="770" y="657"/>
                  </a:cubicBezTo>
                  <a:cubicBezTo>
                    <a:pt x="779" y="656"/>
                    <a:pt x="786" y="650"/>
                    <a:pt x="794" y="649"/>
                  </a:cubicBezTo>
                  <a:cubicBezTo>
                    <a:pt x="831" y="645"/>
                    <a:pt x="861" y="641"/>
                    <a:pt x="896" y="638"/>
                  </a:cubicBezTo>
                  <a:cubicBezTo>
                    <a:pt x="921" y="625"/>
                    <a:pt x="971" y="624"/>
                    <a:pt x="1005" y="622"/>
                  </a:cubicBezTo>
                  <a:cubicBezTo>
                    <a:pt x="1021" y="613"/>
                    <a:pt x="1037" y="614"/>
                    <a:pt x="1054" y="608"/>
                  </a:cubicBezTo>
                  <a:cubicBezTo>
                    <a:pt x="1074" y="588"/>
                    <a:pt x="1091" y="566"/>
                    <a:pt x="1109" y="546"/>
                  </a:cubicBezTo>
                  <a:cubicBezTo>
                    <a:pt x="1136" y="475"/>
                    <a:pt x="1176" y="417"/>
                    <a:pt x="1211" y="353"/>
                  </a:cubicBezTo>
                  <a:cubicBezTo>
                    <a:pt x="1119" y="362"/>
                    <a:pt x="1032" y="384"/>
                    <a:pt x="949" y="398"/>
                  </a:cubicBezTo>
                  <a:cubicBezTo>
                    <a:pt x="885" y="410"/>
                    <a:pt x="820" y="417"/>
                    <a:pt x="758" y="432"/>
                  </a:cubicBezTo>
                  <a:cubicBezTo>
                    <a:pt x="671" y="453"/>
                    <a:pt x="577" y="446"/>
                    <a:pt x="480" y="459"/>
                  </a:cubicBezTo>
                  <a:cubicBezTo>
                    <a:pt x="485" y="476"/>
                    <a:pt x="474" y="497"/>
                    <a:pt x="474" y="504"/>
                  </a:cubicBezTo>
                  <a:close/>
                  <a:moveTo>
                    <a:pt x="945" y="1631"/>
                  </a:moveTo>
                  <a:cubicBezTo>
                    <a:pt x="957" y="1665"/>
                    <a:pt x="1077" y="1634"/>
                    <a:pt x="1082" y="1612"/>
                  </a:cubicBezTo>
                  <a:cubicBezTo>
                    <a:pt x="1086" y="1594"/>
                    <a:pt x="1065" y="1589"/>
                    <a:pt x="1054" y="1579"/>
                  </a:cubicBezTo>
                  <a:cubicBezTo>
                    <a:pt x="1068" y="1620"/>
                    <a:pt x="1002" y="1625"/>
                    <a:pt x="978" y="1610"/>
                  </a:cubicBezTo>
                  <a:cubicBezTo>
                    <a:pt x="970" y="1601"/>
                    <a:pt x="983" y="1587"/>
                    <a:pt x="980" y="1582"/>
                  </a:cubicBezTo>
                  <a:cubicBezTo>
                    <a:pt x="968" y="1586"/>
                    <a:pt x="965" y="1587"/>
                    <a:pt x="954" y="1590"/>
                  </a:cubicBezTo>
                  <a:cubicBezTo>
                    <a:pt x="945" y="1607"/>
                    <a:pt x="940" y="1619"/>
                    <a:pt x="945" y="1631"/>
                  </a:cubicBezTo>
                  <a:close/>
                  <a:moveTo>
                    <a:pt x="1037" y="1071"/>
                  </a:moveTo>
                  <a:cubicBezTo>
                    <a:pt x="1035" y="1034"/>
                    <a:pt x="1039" y="998"/>
                    <a:pt x="1041" y="961"/>
                  </a:cubicBezTo>
                  <a:cubicBezTo>
                    <a:pt x="1044" y="890"/>
                    <a:pt x="1038" y="820"/>
                    <a:pt x="1041" y="753"/>
                  </a:cubicBezTo>
                  <a:cubicBezTo>
                    <a:pt x="1042" y="711"/>
                    <a:pt x="1044" y="676"/>
                    <a:pt x="1039" y="634"/>
                  </a:cubicBezTo>
                  <a:cubicBezTo>
                    <a:pt x="1025" y="638"/>
                    <a:pt x="1011" y="643"/>
                    <a:pt x="996" y="646"/>
                  </a:cubicBezTo>
                  <a:cubicBezTo>
                    <a:pt x="1002" y="762"/>
                    <a:pt x="1000" y="910"/>
                    <a:pt x="996" y="1041"/>
                  </a:cubicBezTo>
                  <a:cubicBezTo>
                    <a:pt x="994" y="1075"/>
                    <a:pt x="996" y="1108"/>
                    <a:pt x="996" y="1141"/>
                  </a:cubicBezTo>
                  <a:cubicBezTo>
                    <a:pt x="995" y="1177"/>
                    <a:pt x="989" y="1213"/>
                    <a:pt x="990" y="1247"/>
                  </a:cubicBezTo>
                  <a:cubicBezTo>
                    <a:pt x="990" y="1272"/>
                    <a:pt x="995" y="1297"/>
                    <a:pt x="996" y="1322"/>
                  </a:cubicBezTo>
                  <a:cubicBezTo>
                    <a:pt x="998" y="1399"/>
                    <a:pt x="1001" y="1475"/>
                    <a:pt x="996" y="1551"/>
                  </a:cubicBezTo>
                  <a:cubicBezTo>
                    <a:pt x="1013" y="1551"/>
                    <a:pt x="1027" y="1546"/>
                    <a:pt x="1041" y="1541"/>
                  </a:cubicBezTo>
                  <a:cubicBezTo>
                    <a:pt x="1032" y="1385"/>
                    <a:pt x="1044" y="1224"/>
                    <a:pt x="1037" y="1071"/>
                  </a:cubicBezTo>
                  <a:close/>
                  <a:moveTo>
                    <a:pt x="994" y="1567"/>
                  </a:moveTo>
                  <a:cubicBezTo>
                    <a:pt x="997" y="1574"/>
                    <a:pt x="1012" y="1570"/>
                    <a:pt x="1009" y="1582"/>
                  </a:cubicBezTo>
                  <a:cubicBezTo>
                    <a:pt x="1003" y="1583"/>
                    <a:pt x="998" y="1582"/>
                    <a:pt x="994" y="1581"/>
                  </a:cubicBezTo>
                  <a:cubicBezTo>
                    <a:pt x="994" y="1587"/>
                    <a:pt x="992" y="1596"/>
                    <a:pt x="996" y="1600"/>
                  </a:cubicBezTo>
                  <a:cubicBezTo>
                    <a:pt x="1007" y="1599"/>
                    <a:pt x="1024" y="1606"/>
                    <a:pt x="1035" y="1596"/>
                  </a:cubicBezTo>
                  <a:cubicBezTo>
                    <a:pt x="1037" y="1580"/>
                    <a:pt x="1039" y="1577"/>
                    <a:pt x="1039" y="1559"/>
                  </a:cubicBezTo>
                  <a:cubicBezTo>
                    <a:pt x="1022" y="1563"/>
                    <a:pt x="1004" y="1560"/>
                    <a:pt x="994" y="1567"/>
                  </a:cubicBezTo>
                  <a:close/>
                  <a:moveTo>
                    <a:pt x="945" y="1157"/>
                  </a:moveTo>
                  <a:cubicBezTo>
                    <a:pt x="954" y="1161"/>
                    <a:pt x="962" y="1164"/>
                    <a:pt x="976" y="1167"/>
                  </a:cubicBezTo>
                  <a:cubicBezTo>
                    <a:pt x="977" y="1031"/>
                    <a:pt x="994" y="879"/>
                    <a:pt x="980" y="759"/>
                  </a:cubicBezTo>
                  <a:cubicBezTo>
                    <a:pt x="973" y="897"/>
                    <a:pt x="952" y="1022"/>
                    <a:pt x="945" y="1157"/>
                  </a:cubicBezTo>
                  <a:close/>
                  <a:moveTo>
                    <a:pt x="735" y="1114"/>
                  </a:moveTo>
                  <a:cubicBezTo>
                    <a:pt x="736" y="1093"/>
                    <a:pt x="726" y="1082"/>
                    <a:pt x="709" y="1079"/>
                  </a:cubicBezTo>
                  <a:cubicBezTo>
                    <a:pt x="701" y="1113"/>
                    <a:pt x="655" y="1099"/>
                    <a:pt x="643" y="1077"/>
                  </a:cubicBezTo>
                  <a:cubicBezTo>
                    <a:pt x="632" y="1086"/>
                    <a:pt x="630" y="1099"/>
                    <a:pt x="633" y="1114"/>
                  </a:cubicBezTo>
                  <a:cubicBezTo>
                    <a:pt x="657" y="1118"/>
                    <a:pt x="712" y="1141"/>
                    <a:pt x="735" y="1114"/>
                  </a:cubicBezTo>
                  <a:close/>
                  <a:moveTo>
                    <a:pt x="698" y="687"/>
                  </a:moveTo>
                  <a:cubicBezTo>
                    <a:pt x="682" y="685"/>
                    <a:pt x="676" y="685"/>
                    <a:pt x="662" y="687"/>
                  </a:cubicBezTo>
                  <a:cubicBezTo>
                    <a:pt x="651" y="801"/>
                    <a:pt x="668" y="944"/>
                    <a:pt x="662" y="1059"/>
                  </a:cubicBezTo>
                  <a:cubicBezTo>
                    <a:pt x="677" y="1059"/>
                    <a:pt x="690" y="1056"/>
                    <a:pt x="696" y="1051"/>
                  </a:cubicBezTo>
                  <a:cubicBezTo>
                    <a:pt x="703" y="918"/>
                    <a:pt x="700" y="827"/>
                    <a:pt x="698" y="687"/>
                  </a:cubicBezTo>
                  <a:close/>
                  <a:moveTo>
                    <a:pt x="664" y="1077"/>
                  </a:moveTo>
                  <a:cubicBezTo>
                    <a:pt x="669" y="1083"/>
                    <a:pt x="682" y="1087"/>
                    <a:pt x="692" y="1083"/>
                  </a:cubicBezTo>
                  <a:cubicBezTo>
                    <a:pt x="691" y="1078"/>
                    <a:pt x="695" y="1078"/>
                    <a:pt x="694" y="1073"/>
                  </a:cubicBezTo>
                  <a:cubicBezTo>
                    <a:pt x="686" y="1069"/>
                    <a:pt x="671" y="1068"/>
                    <a:pt x="664" y="1077"/>
                  </a:cubicBezTo>
                  <a:close/>
                  <a:moveTo>
                    <a:pt x="421" y="1724"/>
                  </a:moveTo>
                  <a:cubicBezTo>
                    <a:pt x="420" y="1714"/>
                    <a:pt x="411" y="1713"/>
                    <a:pt x="402" y="1716"/>
                  </a:cubicBezTo>
                  <a:cubicBezTo>
                    <a:pt x="396" y="1725"/>
                    <a:pt x="398" y="1734"/>
                    <a:pt x="404" y="1741"/>
                  </a:cubicBezTo>
                  <a:cubicBezTo>
                    <a:pt x="420" y="1740"/>
                    <a:pt x="430" y="1755"/>
                    <a:pt x="445" y="1759"/>
                  </a:cubicBezTo>
                  <a:cubicBezTo>
                    <a:pt x="477" y="1768"/>
                    <a:pt x="509" y="1751"/>
                    <a:pt x="537" y="1741"/>
                  </a:cubicBezTo>
                  <a:cubicBezTo>
                    <a:pt x="544" y="1727"/>
                    <a:pt x="531" y="1723"/>
                    <a:pt x="523" y="1718"/>
                  </a:cubicBezTo>
                  <a:cubicBezTo>
                    <a:pt x="520" y="1721"/>
                    <a:pt x="523" y="1732"/>
                    <a:pt x="517" y="1733"/>
                  </a:cubicBezTo>
                  <a:cubicBezTo>
                    <a:pt x="509" y="1735"/>
                    <a:pt x="508" y="1729"/>
                    <a:pt x="506" y="1726"/>
                  </a:cubicBezTo>
                  <a:cubicBezTo>
                    <a:pt x="477" y="1740"/>
                    <a:pt x="451" y="1733"/>
                    <a:pt x="421" y="1724"/>
                  </a:cubicBezTo>
                  <a:close/>
                  <a:moveTo>
                    <a:pt x="498" y="1302"/>
                  </a:moveTo>
                  <a:cubicBezTo>
                    <a:pt x="499" y="1252"/>
                    <a:pt x="505" y="1203"/>
                    <a:pt x="506" y="1153"/>
                  </a:cubicBezTo>
                  <a:cubicBezTo>
                    <a:pt x="507" y="1088"/>
                    <a:pt x="513" y="1035"/>
                    <a:pt x="515" y="959"/>
                  </a:cubicBezTo>
                  <a:cubicBezTo>
                    <a:pt x="518" y="865"/>
                    <a:pt x="518" y="784"/>
                    <a:pt x="517" y="712"/>
                  </a:cubicBezTo>
                  <a:cubicBezTo>
                    <a:pt x="508" y="707"/>
                    <a:pt x="475" y="718"/>
                    <a:pt x="458" y="704"/>
                  </a:cubicBezTo>
                  <a:cubicBezTo>
                    <a:pt x="457" y="750"/>
                    <a:pt x="461" y="785"/>
                    <a:pt x="462" y="826"/>
                  </a:cubicBezTo>
                  <a:cubicBezTo>
                    <a:pt x="465" y="893"/>
                    <a:pt x="467" y="964"/>
                    <a:pt x="466" y="1028"/>
                  </a:cubicBezTo>
                  <a:cubicBezTo>
                    <a:pt x="466" y="1066"/>
                    <a:pt x="466" y="1134"/>
                    <a:pt x="462" y="1188"/>
                  </a:cubicBezTo>
                  <a:cubicBezTo>
                    <a:pt x="460" y="1228"/>
                    <a:pt x="453" y="1266"/>
                    <a:pt x="455" y="1304"/>
                  </a:cubicBezTo>
                  <a:cubicBezTo>
                    <a:pt x="456" y="1353"/>
                    <a:pt x="451" y="1401"/>
                    <a:pt x="453" y="1451"/>
                  </a:cubicBezTo>
                  <a:cubicBezTo>
                    <a:pt x="456" y="1521"/>
                    <a:pt x="439" y="1591"/>
                    <a:pt x="443" y="1655"/>
                  </a:cubicBezTo>
                  <a:cubicBezTo>
                    <a:pt x="464" y="1661"/>
                    <a:pt x="483" y="1662"/>
                    <a:pt x="502" y="1647"/>
                  </a:cubicBezTo>
                  <a:cubicBezTo>
                    <a:pt x="502" y="1524"/>
                    <a:pt x="494" y="1411"/>
                    <a:pt x="498" y="1302"/>
                  </a:cubicBezTo>
                  <a:close/>
                  <a:moveTo>
                    <a:pt x="502" y="1671"/>
                  </a:moveTo>
                  <a:cubicBezTo>
                    <a:pt x="482" y="1673"/>
                    <a:pt x="468" y="1683"/>
                    <a:pt x="443" y="1673"/>
                  </a:cubicBezTo>
                  <a:cubicBezTo>
                    <a:pt x="438" y="1682"/>
                    <a:pt x="438" y="1696"/>
                    <a:pt x="439" y="1710"/>
                  </a:cubicBezTo>
                  <a:cubicBezTo>
                    <a:pt x="457" y="1717"/>
                    <a:pt x="485" y="1719"/>
                    <a:pt x="504" y="1710"/>
                  </a:cubicBezTo>
                  <a:cubicBezTo>
                    <a:pt x="504" y="1697"/>
                    <a:pt x="505" y="1684"/>
                    <a:pt x="502" y="1671"/>
                  </a:cubicBezTo>
                  <a:close/>
                  <a:moveTo>
                    <a:pt x="447" y="387"/>
                  </a:moveTo>
                  <a:cubicBezTo>
                    <a:pt x="441" y="385"/>
                    <a:pt x="442" y="387"/>
                    <a:pt x="435" y="387"/>
                  </a:cubicBezTo>
                  <a:cubicBezTo>
                    <a:pt x="423" y="374"/>
                    <a:pt x="411" y="373"/>
                    <a:pt x="402" y="357"/>
                  </a:cubicBezTo>
                  <a:cubicBezTo>
                    <a:pt x="375" y="352"/>
                    <a:pt x="365" y="328"/>
                    <a:pt x="339" y="322"/>
                  </a:cubicBezTo>
                  <a:cubicBezTo>
                    <a:pt x="327" y="301"/>
                    <a:pt x="303" y="297"/>
                    <a:pt x="284" y="285"/>
                  </a:cubicBezTo>
                  <a:cubicBezTo>
                    <a:pt x="266" y="274"/>
                    <a:pt x="255" y="252"/>
                    <a:pt x="233" y="250"/>
                  </a:cubicBezTo>
                  <a:cubicBezTo>
                    <a:pt x="214" y="226"/>
                    <a:pt x="184" y="217"/>
                    <a:pt x="157" y="199"/>
                  </a:cubicBezTo>
                  <a:cubicBezTo>
                    <a:pt x="144" y="190"/>
                    <a:pt x="134" y="176"/>
                    <a:pt x="121" y="167"/>
                  </a:cubicBezTo>
                  <a:cubicBezTo>
                    <a:pt x="98" y="151"/>
                    <a:pt x="64" y="128"/>
                    <a:pt x="43" y="122"/>
                  </a:cubicBezTo>
                  <a:cubicBezTo>
                    <a:pt x="37" y="130"/>
                    <a:pt x="31" y="138"/>
                    <a:pt x="31" y="152"/>
                  </a:cubicBezTo>
                  <a:cubicBezTo>
                    <a:pt x="36" y="160"/>
                    <a:pt x="46" y="164"/>
                    <a:pt x="51" y="173"/>
                  </a:cubicBezTo>
                  <a:cubicBezTo>
                    <a:pt x="149" y="220"/>
                    <a:pt x="226" y="288"/>
                    <a:pt x="321" y="338"/>
                  </a:cubicBezTo>
                  <a:cubicBezTo>
                    <a:pt x="342" y="360"/>
                    <a:pt x="377" y="369"/>
                    <a:pt x="396" y="393"/>
                  </a:cubicBezTo>
                  <a:cubicBezTo>
                    <a:pt x="417" y="397"/>
                    <a:pt x="424" y="416"/>
                    <a:pt x="447" y="418"/>
                  </a:cubicBezTo>
                  <a:cubicBezTo>
                    <a:pt x="447" y="423"/>
                    <a:pt x="454" y="431"/>
                    <a:pt x="458" y="426"/>
                  </a:cubicBezTo>
                  <a:cubicBezTo>
                    <a:pt x="453" y="416"/>
                    <a:pt x="468" y="409"/>
                    <a:pt x="472" y="402"/>
                  </a:cubicBezTo>
                  <a:cubicBezTo>
                    <a:pt x="460" y="401"/>
                    <a:pt x="454" y="393"/>
                    <a:pt x="447" y="387"/>
                  </a:cubicBezTo>
                  <a:close/>
                  <a:moveTo>
                    <a:pt x="433" y="442"/>
                  </a:moveTo>
                  <a:cubicBezTo>
                    <a:pt x="384" y="405"/>
                    <a:pt x="350" y="377"/>
                    <a:pt x="296" y="348"/>
                  </a:cubicBezTo>
                  <a:cubicBezTo>
                    <a:pt x="243" y="302"/>
                    <a:pt x="184" y="264"/>
                    <a:pt x="119" y="230"/>
                  </a:cubicBezTo>
                  <a:cubicBezTo>
                    <a:pt x="113" y="223"/>
                    <a:pt x="104" y="209"/>
                    <a:pt x="92" y="214"/>
                  </a:cubicBezTo>
                  <a:cubicBezTo>
                    <a:pt x="101" y="243"/>
                    <a:pt x="98" y="273"/>
                    <a:pt x="98" y="306"/>
                  </a:cubicBezTo>
                  <a:cubicBezTo>
                    <a:pt x="97" y="322"/>
                    <a:pt x="103" y="337"/>
                    <a:pt x="104" y="351"/>
                  </a:cubicBezTo>
                  <a:cubicBezTo>
                    <a:pt x="104" y="367"/>
                    <a:pt x="99" y="386"/>
                    <a:pt x="104" y="400"/>
                  </a:cubicBezTo>
                  <a:cubicBezTo>
                    <a:pt x="108" y="412"/>
                    <a:pt x="123" y="419"/>
                    <a:pt x="131" y="430"/>
                  </a:cubicBezTo>
                  <a:cubicBezTo>
                    <a:pt x="135" y="434"/>
                    <a:pt x="135" y="441"/>
                    <a:pt x="139" y="446"/>
                  </a:cubicBezTo>
                  <a:cubicBezTo>
                    <a:pt x="150" y="460"/>
                    <a:pt x="171" y="468"/>
                    <a:pt x="188" y="481"/>
                  </a:cubicBezTo>
                  <a:cubicBezTo>
                    <a:pt x="198" y="489"/>
                    <a:pt x="209" y="501"/>
                    <a:pt x="215" y="504"/>
                  </a:cubicBezTo>
                  <a:cubicBezTo>
                    <a:pt x="219" y="506"/>
                    <a:pt x="224" y="504"/>
                    <a:pt x="227" y="506"/>
                  </a:cubicBezTo>
                  <a:cubicBezTo>
                    <a:pt x="235" y="512"/>
                    <a:pt x="242" y="523"/>
                    <a:pt x="251" y="530"/>
                  </a:cubicBezTo>
                  <a:cubicBezTo>
                    <a:pt x="315" y="584"/>
                    <a:pt x="389" y="640"/>
                    <a:pt x="458" y="679"/>
                  </a:cubicBezTo>
                  <a:cubicBezTo>
                    <a:pt x="440" y="605"/>
                    <a:pt x="450" y="545"/>
                    <a:pt x="449" y="477"/>
                  </a:cubicBezTo>
                  <a:cubicBezTo>
                    <a:pt x="456" y="468"/>
                    <a:pt x="458" y="463"/>
                    <a:pt x="458" y="449"/>
                  </a:cubicBezTo>
                  <a:cubicBezTo>
                    <a:pt x="445" y="448"/>
                    <a:pt x="445" y="440"/>
                    <a:pt x="433" y="442"/>
                  </a:cubicBezTo>
                  <a:close/>
                  <a:moveTo>
                    <a:pt x="296" y="587"/>
                  </a:moveTo>
                  <a:cubicBezTo>
                    <a:pt x="248" y="564"/>
                    <a:pt x="199" y="515"/>
                    <a:pt x="155" y="489"/>
                  </a:cubicBezTo>
                  <a:cubicBezTo>
                    <a:pt x="156" y="522"/>
                    <a:pt x="155" y="577"/>
                    <a:pt x="155" y="622"/>
                  </a:cubicBezTo>
                  <a:cubicBezTo>
                    <a:pt x="154" y="673"/>
                    <a:pt x="159" y="734"/>
                    <a:pt x="162" y="798"/>
                  </a:cubicBezTo>
                  <a:cubicBezTo>
                    <a:pt x="168" y="891"/>
                    <a:pt x="168" y="1009"/>
                    <a:pt x="172" y="1114"/>
                  </a:cubicBezTo>
                  <a:cubicBezTo>
                    <a:pt x="173" y="1134"/>
                    <a:pt x="171" y="1167"/>
                    <a:pt x="174" y="1181"/>
                  </a:cubicBezTo>
                  <a:cubicBezTo>
                    <a:pt x="177" y="1191"/>
                    <a:pt x="190" y="1198"/>
                    <a:pt x="190" y="1212"/>
                  </a:cubicBezTo>
                  <a:cubicBezTo>
                    <a:pt x="272" y="1310"/>
                    <a:pt x="353" y="1410"/>
                    <a:pt x="433" y="1510"/>
                  </a:cubicBezTo>
                  <a:cubicBezTo>
                    <a:pt x="439" y="1478"/>
                    <a:pt x="438" y="1447"/>
                    <a:pt x="437" y="1418"/>
                  </a:cubicBezTo>
                  <a:cubicBezTo>
                    <a:pt x="435" y="1366"/>
                    <a:pt x="439" y="1314"/>
                    <a:pt x="439" y="1265"/>
                  </a:cubicBezTo>
                  <a:cubicBezTo>
                    <a:pt x="439" y="1241"/>
                    <a:pt x="431" y="1218"/>
                    <a:pt x="443" y="1196"/>
                  </a:cubicBezTo>
                  <a:cubicBezTo>
                    <a:pt x="437" y="1154"/>
                    <a:pt x="444" y="1110"/>
                    <a:pt x="447" y="1071"/>
                  </a:cubicBezTo>
                  <a:cubicBezTo>
                    <a:pt x="450" y="1022"/>
                    <a:pt x="443" y="970"/>
                    <a:pt x="441" y="918"/>
                  </a:cubicBezTo>
                  <a:cubicBezTo>
                    <a:pt x="437" y="838"/>
                    <a:pt x="446" y="758"/>
                    <a:pt x="441" y="694"/>
                  </a:cubicBezTo>
                  <a:cubicBezTo>
                    <a:pt x="398" y="663"/>
                    <a:pt x="343" y="624"/>
                    <a:pt x="296" y="587"/>
                  </a:cubicBezTo>
                  <a:close/>
                  <a:moveTo>
                    <a:pt x="433" y="1530"/>
                  </a:moveTo>
                  <a:cubicBezTo>
                    <a:pt x="431" y="1529"/>
                    <a:pt x="429" y="1530"/>
                    <a:pt x="427" y="1530"/>
                  </a:cubicBezTo>
                  <a:cubicBezTo>
                    <a:pt x="415" y="1522"/>
                    <a:pt x="403" y="1499"/>
                    <a:pt x="392" y="1484"/>
                  </a:cubicBezTo>
                  <a:cubicBezTo>
                    <a:pt x="379" y="1468"/>
                    <a:pt x="370" y="1451"/>
                    <a:pt x="357" y="1439"/>
                  </a:cubicBezTo>
                  <a:cubicBezTo>
                    <a:pt x="339" y="1401"/>
                    <a:pt x="302" y="1374"/>
                    <a:pt x="274" y="1339"/>
                  </a:cubicBezTo>
                  <a:cubicBezTo>
                    <a:pt x="249" y="1308"/>
                    <a:pt x="227" y="1274"/>
                    <a:pt x="200" y="1245"/>
                  </a:cubicBezTo>
                  <a:cubicBezTo>
                    <a:pt x="180" y="1224"/>
                    <a:pt x="169" y="1193"/>
                    <a:pt x="151" y="1171"/>
                  </a:cubicBezTo>
                  <a:cubicBezTo>
                    <a:pt x="152" y="1194"/>
                    <a:pt x="168" y="1216"/>
                    <a:pt x="184" y="1230"/>
                  </a:cubicBezTo>
                  <a:cubicBezTo>
                    <a:pt x="182" y="1236"/>
                    <a:pt x="187" y="1237"/>
                    <a:pt x="186" y="1243"/>
                  </a:cubicBezTo>
                  <a:cubicBezTo>
                    <a:pt x="272" y="1347"/>
                    <a:pt x="347" y="1461"/>
                    <a:pt x="431" y="1567"/>
                  </a:cubicBezTo>
                  <a:cubicBezTo>
                    <a:pt x="431" y="1554"/>
                    <a:pt x="434" y="1544"/>
                    <a:pt x="433" y="1530"/>
                  </a:cubicBezTo>
                  <a:close/>
                  <a:moveTo>
                    <a:pt x="110" y="1283"/>
                  </a:moveTo>
                  <a:cubicBezTo>
                    <a:pt x="97" y="1285"/>
                    <a:pt x="96" y="1292"/>
                    <a:pt x="88" y="1294"/>
                  </a:cubicBezTo>
                  <a:cubicBezTo>
                    <a:pt x="95" y="1332"/>
                    <a:pt x="127" y="1321"/>
                    <a:pt x="159" y="1328"/>
                  </a:cubicBezTo>
                  <a:cubicBezTo>
                    <a:pt x="171" y="1317"/>
                    <a:pt x="179" y="1314"/>
                    <a:pt x="194" y="1306"/>
                  </a:cubicBezTo>
                  <a:cubicBezTo>
                    <a:pt x="192" y="1299"/>
                    <a:pt x="199" y="1293"/>
                    <a:pt x="196" y="1286"/>
                  </a:cubicBezTo>
                  <a:cubicBezTo>
                    <a:pt x="184" y="1310"/>
                    <a:pt x="119" y="1308"/>
                    <a:pt x="110" y="1283"/>
                  </a:cubicBezTo>
                  <a:close/>
                  <a:moveTo>
                    <a:pt x="176" y="1257"/>
                  </a:moveTo>
                  <a:cubicBezTo>
                    <a:pt x="161" y="1263"/>
                    <a:pt x="137" y="1261"/>
                    <a:pt x="125" y="1259"/>
                  </a:cubicBezTo>
                  <a:cubicBezTo>
                    <a:pt x="125" y="1266"/>
                    <a:pt x="119" y="1277"/>
                    <a:pt x="125" y="1288"/>
                  </a:cubicBezTo>
                  <a:cubicBezTo>
                    <a:pt x="149" y="1290"/>
                    <a:pt x="202" y="1288"/>
                    <a:pt x="176" y="1257"/>
                  </a:cubicBezTo>
                  <a:close/>
                  <a:moveTo>
                    <a:pt x="153" y="1049"/>
                  </a:moveTo>
                  <a:cubicBezTo>
                    <a:pt x="157" y="970"/>
                    <a:pt x="151" y="889"/>
                    <a:pt x="151" y="808"/>
                  </a:cubicBezTo>
                  <a:cubicBezTo>
                    <a:pt x="151" y="771"/>
                    <a:pt x="143" y="732"/>
                    <a:pt x="141" y="696"/>
                  </a:cubicBezTo>
                  <a:cubicBezTo>
                    <a:pt x="139" y="664"/>
                    <a:pt x="144" y="631"/>
                    <a:pt x="141" y="602"/>
                  </a:cubicBezTo>
                  <a:cubicBezTo>
                    <a:pt x="139" y="588"/>
                    <a:pt x="134" y="575"/>
                    <a:pt x="133" y="561"/>
                  </a:cubicBezTo>
                  <a:cubicBezTo>
                    <a:pt x="133" y="547"/>
                    <a:pt x="136" y="535"/>
                    <a:pt x="135" y="522"/>
                  </a:cubicBezTo>
                  <a:cubicBezTo>
                    <a:pt x="133" y="500"/>
                    <a:pt x="131" y="487"/>
                    <a:pt x="133" y="469"/>
                  </a:cubicBezTo>
                  <a:cubicBezTo>
                    <a:pt x="121" y="466"/>
                    <a:pt x="109" y="444"/>
                    <a:pt x="102" y="449"/>
                  </a:cubicBezTo>
                  <a:cubicBezTo>
                    <a:pt x="97" y="549"/>
                    <a:pt x="122" y="648"/>
                    <a:pt x="117" y="745"/>
                  </a:cubicBezTo>
                  <a:cubicBezTo>
                    <a:pt x="114" y="822"/>
                    <a:pt x="115" y="914"/>
                    <a:pt x="121" y="992"/>
                  </a:cubicBezTo>
                  <a:cubicBezTo>
                    <a:pt x="147" y="1059"/>
                    <a:pt x="112" y="1158"/>
                    <a:pt x="127" y="1236"/>
                  </a:cubicBezTo>
                  <a:cubicBezTo>
                    <a:pt x="139" y="1242"/>
                    <a:pt x="152" y="1237"/>
                    <a:pt x="161" y="1230"/>
                  </a:cubicBezTo>
                  <a:cubicBezTo>
                    <a:pt x="161" y="1220"/>
                    <a:pt x="139" y="1208"/>
                    <a:pt x="135" y="1190"/>
                  </a:cubicBezTo>
                  <a:cubicBezTo>
                    <a:pt x="133" y="1182"/>
                    <a:pt x="137" y="1155"/>
                    <a:pt x="141" y="1151"/>
                  </a:cubicBezTo>
                  <a:cubicBezTo>
                    <a:pt x="149" y="1144"/>
                    <a:pt x="160" y="1147"/>
                    <a:pt x="162" y="1157"/>
                  </a:cubicBezTo>
                  <a:cubicBezTo>
                    <a:pt x="159" y="1123"/>
                    <a:pt x="159" y="1090"/>
                    <a:pt x="153" y="10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Group 28"/>
          <p:cNvGrpSpPr>
            <a:grpSpLocks noChangeAspect="1"/>
          </p:cNvGrpSpPr>
          <p:nvPr/>
        </p:nvGrpSpPr>
        <p:grpSpPr bwMode="auto">
          <a:xfrm>
            <a:off x="683568" y="3436177"/>
            <a:ext cx="1988581" cy="1289050"/>
            <a:chOff x="738" y="214"/>
            <a:chExt cx="4284" cy="2777"/>
          </a:xfrm>
          <a:solidFill>
            <a:srgbClr val="FFFFFF">
              <a:alpha val="50000"/>
            </a:srgbClr>
          </a:solidFill>
        </p:grpSpPr>
        <p:sp>
          <p:nvSpPr>
            <p:cNvPr id="23" name="Freeform 29"/>
            <p:cNvSpPr>
              <a:spLocks/>
            </p:cNvSpPr>
            <p:nvPr/>
          </p:nvSpPr>
          <p:spPr bwMode="auto">
            <a:xfrm>
              <a:off x="3284" y="464"/>
              <a:ext cx="321" cy="383"/>
            </a:xfrm>
            <a:custGeom>
              <a:avLst/>
              <a:gdLst>
                <a:gd name="T0" fmla="*/ 128 w 136"/>
                <a:gd name="T1" fmla="*/ 4 h 162"/>
                <a:gd name="T2" fmla="*/ 136 w 136"/>
                <a:gd name="T3" fmla="*/ 53 h 162"/>
                <a:gd name="T4" fmla="*/ 96 w 136"/>
                <a:gd name="T5" fmla="*/ 135 h 162"/>
                <a:gd name="T6" fmla="*/ 90 w 136"/>
                <a:gd name="T7" fmla="*/ 129 h 162"/>
                <a:gd name="T8" fmla="*/ 92 w 136"/>
                <a:gd name="T9" fmla="*/ 108 h 162"/>
                <a:gd name="T10" fmla="*/ 0 w 136"/>
                <a:gd name="T11" fmla="*/ 161 h 162"/>
                <a:gd name="T12" fmla="*/ 34 w 136"/>
                <a:gd name="T13" fmla="*/ 148 h 162"/>
                <a:gd name="T14" fmla="*/ 71 w 136"/>
                <a:gd name="T15" fmla="*/ 121 h 162"/>
                <a:gd name="T16" fmla="*/ 90 w 136"/>
                <a:gd name="T17" fmla="*/ 87 h 162"/>
                <a:gd name="T18" fmla="*/ 97 w 136"/>
                <a:gd name="T19" fmla="*/ 88 h 162"/>
                <a:gd name="T20" fmla="*/ 103 w 136"/>
                <a:gd name="T21" fmla="*/ 114 h 162"/>
                <a:gd name="T22" fmla="*/ 123 w 136"/>
                <a:gd name="T23" fmla="*/ 12 h 162"/>
                <a:gd name="T24" fmla="*/ 103 w 136"/>
                <a:gd name="T25" fmla="*/ 43 h 162"/>
                <a:gd name="T26" fmla="*/ 36 w 136"/>
                <a:gd name="T27" fmla="*/ 84 h 162"/>
                <a:gd name="T28" fmla="*/ 103 w 136"/>
                <a:gd name="T29" fmla="*/ 7 h 162"/>
                <a:gd name="T30" fmla="*/ 128 w 136"/>
                <a:gd name="T31" fmla="*/ 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2">
                  <a:moveTo>
                    <a:pt x="128" y="4"/>
                  </a:moveTo>
                  <a:cubicBezTo>
                    <a:pt x="135" y="16"/>
                    <a:pt x="136" y="35"/>
                    <a:pt x="136" y="53"/>
                  </a:cubicBezTo>
                  <a:cubicBezTo>
                    <a:pt x="135" y="88"/>
                    <a:pt x="122" y="122"/>
                    <a:pt x="96" y="135"/>
                  </a:cubicBezTo>
                  <a:cubicBezTo>
                    <a:pt x="94" y="133"/>
                    <a:pt x="91" y="132"/>
                    <a:pt x="90" y="129"/>
                  </a:cubicBezTo>
                  <a:cubicBezTo>
                    <a:pt x="94" y="125"/>
                    <a:pt x="94" y="115"/>
                    <a:pt x="92" y="108"/>
                  </a:cubicBezTo>
                  <a:cubicBezTo>
                    <a:pt x="72" y="135"/>
                    <a:pt x="44" y="162"/>
                    <a:pt x="0" y="161"/>
                  </a:cubicBezTo>
                  <a:cubicBezTo>
                    <a:pt x="10" y="153"/>
                    <a:pt x="23" y="153"/>
                    <a:pt x="34" y="148"/>
                  </a:cubicBezTo>
                  <a:cubicBezTo>
                    <a:pt x="47" y="141"/>
                    <a:pt x="58" y="129"/>
                    <a:pt x="71" y="121"/>
                  </a:cubicBezTo>
                  <a:cubicBezTo>
                    <a:pt x="79" y="112"/>
                    <a:pt x="81" y="96"/>
                    <a:pt x="90" y="87"/>
                  </a:cubicBezTo>
                  <a:cubicBezTo>
                    <a:pt x="94" y="86"/>
                    <a:pt x="94" y="88"/>
                    <a:pt x="97" y="88"/>
                  </a:cubicBezTo>
                  <a:cubicBezTo>
                    <a:pt x="100" y="93"/>
                    <a:pt x="101" y="105"/>
                    <a:pt x="103" y="114"/>
                  </a:cubicBezTo>
                  <a:cubicBezTo>
                    <a:pt x="129" y="95"/>
                    <a:pt x="124" y="46"/>
                    <a:pt x="123" y="12"/>
                  </a:cubicBezTo>
                  <a:cubicBezTo>
                    <a:pt x="114" y="15"/>
                    <a:pt x="112" y="32"/>
                    <a:pt x="103" y="43"/>
                  </a:cubicBezTo>
                  <a:cubicBezTo>
                    <a:pt x="87" y="64"/>
                    <a:pt x="65" y="80"/>
                    <a:pt x="36" y="84"/>
                  </a:cubicBezTo>
                  <a:cubicBezTo>
                    <a:pt x="65" y="65"/>
                    <a:pt x="103" y="50"/>
                    <a:pt x="103" y="7"/>
                  </a:cubicBezTo>
                  <a:cubicBezTo>
                    <a:pt x="113" y="0"/>
                    <a:pt x="125" y="10"/>
                    <a:pt x="12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0"/>
            <p:cNvSpPr>
              <a:spLocks/>
            </p:cNvSpPr>
            <p:nvPr/>
          </p:nvSpPr>
          <p:spPr bwMode="auto">
            <a:xfrm>
              <a:off x="3754" y="884"/>
              <a:ext cx="90" cy="76"/>
            </a:xfrm>
            <a:custGeom>
              <a:avLst/>
              <a:gdLst>
                <a:gd name="T0" fmla="*/ 38 w 38"/>
                <a:gd name="T1" fmla="*/ 27 h 32"/>
                <a:gd name="T2" fmla="*/ 4 w 38"/>
                <a:gd name="T3" fmla="*/ 24 h 32"/>
                <a:gd name="T4" fmla="*/ 0 w 38"/>
                <a:gd name="T5" fmla="*/ 21 h 32"/>
                <a:gd name="T6" fmla="*/ 38 w 38"/>
                <a:gd name="T7" fmla="*/ 27 h 32"/>
              </a:gdLst>
              <a:ahLst/>
              <a:cxnLst>
                <a:cxn ang="0">
                  <a:pos x="T0" y="T1"/>
                </a:cxn>
                <a:cxn ang="0">
                  <a:pos x="T2" y="T3"/>
                </a:cxn>
                <a:cxn ang="0">
                  <a:pos x="T4" y="T5"/>
                </a:cxn>
                <a:cxn ang="0">
                  <a:pos x="T6" y="T7"/>
                </a:cxn>
              </a:cxnLst>
              <a:rect l="0" t="0" r="r" b="b"/>
              <a:pathLst>
                <a:path w="38" h="32">
                  <a:moveTo>
                    <a:pt x="38" y="27"/>
                  </a:moveTo>
                  <a:cubicBezTo>
                    <a:pt x="28" y="32"/>
                    <a:pt x="18" y="16"/>
                    <a:pt x="4" y="24"/>
                  </a:cubicBezTo>
                  <a:cubicBezTo>
                    <a:pt x="4" y="23"/>
                    <a:pt x="2" y="21"/>
                    <a:pt x="0" y="21"/>
                  </a:cubicBezTo>
                  <a:cubicBezTo>
                    <a:pt x="6" y="0"/>
                    <a:pt x="33" y="17"/>
                    <a:pt x="3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1"/>
            <p:cNvSpPr>
              <a:spLocks/>
            </p:cNvSpPr>
            <p:nvPr/>
          </p:nvSpPr>
          <p:spPr bwMode="auto">
            <a:xfrm>
              <a:off x="3735" y="984"/>
              <a:ext cx="111" cy="191"/>
            </a:xfrm>
            <a:custGeom>
              <a:avLst/>
              <a:gdLst>
                <a:gd name="T0" fmla="*/ 25 w 47"/>
                <a:gd name="T1" fmla="*/ 0 h 81"/>
                <a:gd name="T2" fmla="*/ 28 w 47"/>
                <a:gd name="T3" fmla="*/ 1 h 81"/>
                <a:gd name="T4" fmla="*/ 35 w 47"/>
                <a:gd name="T5" fmla="*/ 32 h 81"/>
                <a:gd name="T6" fmla="*/ 42 w 47"/>
                <a:gd name="T7" fmla="*/ 70 h 81"/>
                <a:gd name="T8" fmla="*/ 18 w 47"/>
                <a:gd name="T9" fmla="*/ 78 h 81"/>
                <a:gd name="T10" fmla="*/ 16 w 47"/>
                <a:gd name="T11" fmla="*/ 65 h 81"/>
                <a:gd name="T12" fmla="*/ 25 w 47"/>
                <a:gd name="T13" fmla="*/ 66 h 81"/>
                <a:gd name="T14" fmla="*/ 27 w 47"/>
                <a:gd name="T15" fmla="*/ 53 h 81"/>
                <a:gd name="T16" fmla="*/ 27 w 47"/>
                <a:gd name="T17" fmla="*/ 45 h 81"/>
                <a:gd name="T18" fmla="*/ 7 w 47"/>
                <a:gd name="T19" fmla="*/ 56 h 81"/>
                <a:gd name="T20" fmla="*/ 13 w 47"/>
                <a:gd name="T21" fmla="*/ 34 h 81"/>
                <a:gd name="T22" fmla="*/ 6 w 47"/>
                <a:gd name="T23" fmla="*/ 2 h 81"/>
                <a:gd name="T24" fmla="*/ 23 w 47"/>
                <a:gd name="T25" fmla="*/ 27 h 81"/>
                <a:gd name="T26" fmla="*/ 25 w 47"/>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81">
                  <a:moveTo>
                    <a:pt x="25" y="0"/>
                  </a:moveTo>
                  <a:cubicBezTo>
                    <a:pt x="26" y="1"/>
                    <a:pt x="27" y="1"/>
                    <a:pt x="28" y="1"/>
                  </a:cubicBezTo>
                  <a:cubicBezTo>
                    <a:pt x="36" y="10"/>
                    <a:pt x="32" y="21"/>
                    <a:pt x="35" y="32"/>
                  </a:cubicBezTo>
                  <a:cubicBezTo>
                    <a:pt x="37" y="44"/>
                    <a:pt x="47" y="55"/>
                    <a:pt x="42" y="70"/>
                  </a:cubicBezTo>
                  <a:cubicBezTo>
                    <a:pt x="35" y="75"/>
                    <a:pt x="30" y="81"/>
                    <a:pt x="18" y="78"/>
                  </a:cubicBezTo>
                  <a:cubicBezTo>
                    <a:pt x="19" y="73"/>
                    <a:pt x="12" y="70"/>
                    <a:pt x="16" y="65"/>
                  </a:cubicBezTo>
                  <a:cubicBezTo>
                    <a:pt x="19" y="62"/>
                    <a:pt x="22" y="65"/>
                    <a:pt x="25" y="66"/>
                  </a:cubicBezTo>
                  <a:cubicBezTo>
                    <a:pt x="27" y="65"/>
                    <a:pt x="36" y="54"/>
                    <a:pt x="27" y="53"/>
                  </a:cubicBezTo>
                  <a:cubicBezTo>
                    <a:pt x="32" y="51"/>
                    <a:pt x="27" y="49"/>
                    <a:pt x="27" y="45"/>
                  </a:cubicBezTo>
                  <a:cubicBezTo>
                    <a:pt x="17" y="45"/>
                    <a:pt x="20" y="58"/>
                    <a:pt x="7" y="56"/>
                  </a:cubicBezTo>
                  <a:cubicBezTo>
                    <a:pt x="0" y="49"/>
                    <a:pt x="7" y="39"/>
                    <a:pt x="13" y="34"/>
                  </a:cubicBezTo>
                  <a:cubicBezTo>
                    <a:pt x="16" y="19"/>
                    <a:pt x="5" y="12"/>
                    <a:pt x="6" y="2"/>
                  </a:cubicBezTo>
                  <a:cubicBezTo>
                    <a:pt x="16" y="6"/>
                    <a:pt x="18" y="18"/>
                    <a:pt x="23" y="27"/>
                  </a:cubicBezTo>
                  <a:cubicBezTo>
                    <a:pt x="29" y="20"/>
                    <a:pt x="21" y="9"/>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2"/>
            <p:cNvSpPr>
              <a:spLocks/>
            </p:cNvSpPr>
            <p:nvPr/>
          </p:nvSpPr>
          <p:spPr bwMode="auto">
            <a:xfrm>
              <a:off x="3303" y="1064"/>
              <a:ext cx="170" cy="179"/>
            </a:xfrm>
            <a:custGeom>
              <a:avLst/>
              <a:gdLst>
                <a:gd name="T0" fmla="*/ 41 w 72"/>
                <a:gd name="T1" fmla="*/ 67 h 76"/>
                <a:gd name="T2" fmla="*/ 52 w 72"/>
                <a:gd name="T3" fmla="*/ 56 h 76"/>
                <a:gd name="T4" fmla="*/ 33 w 72"/>
                <a:gd name="T5" fmla="*/ 51 h 76"/>
                <a:gd name="T6" fmla="*/ 19 w 72"/>
                <a:gd name="T7" fmla="*/ 46 h 76"/>
                <a:gd name="T8" fmla="*/ 0 w 72"/>
                <a:gd name="T9" fmla="*/ 11 h 76"/>
                <a:gd name="T10" fmla="*/ 24 w 72"/>
                <a:gd name="T11" fmla="*/ 26 h 76"/>
                <a:gd name="T12" fmla="*/ 19 w 72"/>
                <a:gd name="T13" fmla="*/ 1 h 76"/>
                <a:gd name="T14" fmla="*/ 38 w 72"/>
                <a:gd name="T15" fmla="*/ 27 h 76"/>
                <a:gd name="T16" fmla="*/ 59 w 72"/>
                <a:gd name="T17" fmla="*/ 43 h 76"/>
                <a:gd name="T18" fmla="*/ 41 w 72"/>
                <a:gd name="T19"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6">
                  <a:moveTo>
                    <a:pt x="41" y="67"/>
                  </a:moveTo>
                  <a:cubicBezTo>
                    <a:pt x="41" y="60"/>
                    <a:pt x="50" y="61"/>
                    <a:pt x="52" y="56"/>
                  </a:cubicBezTo>
                  <a:cubicBezTo>
                    <a:pt x="49" y="44"/>
                    <a:pt x="38" y="39"/>
                    <a:pt x="33" y="51"/>
                  </a:cubicBezTo>
                  <a:cubicBezTo>
                    <a:pt x="26" y="53"/>
                    <a:pt x="25" y="48"/>
                    <a:pt x="19" y="46"/>
                  </a:cubicBezTo>
                  <a:cubicBezTo>
                    <a:pt x="20" y="28"/>
                    <a:pt x="11" y="19"/>
                    <a:pt x="0" y="11"/>
                  </a:cubicBezTo>
                  <a:cubicBezTo>
                    <a:pt x="10" y="4"/>
                    <a:pt x="19" y="19"/>
                    <a:pt x="24" y="26"/>
                  </a:cubicBezTo>
                  <a:cubicBezTo>
                    <a:pt x="30" y="20"/>
                    <a:pt x="21" y="10"/>
                    <a:pt x="19" y="1"/>
                  </a:cubicBezTo>
                  <a:cubicBezTo>
                    <a:pt x="31" y="0"/>
                    <a:pt x="37" y="14"/>
                    <a:pt x="38" y="27"/>
                  </a:cubicBezTo>
                  <a:cubicBezTo>
                    <a:pt x="45" y="34"/>
                    <a:pt x="50" y="32"/>
                    <a:pt x="59" y="43"/>
                  </a:cubicBezTo>
                  <a:cubicBezTo>
                    <a:pt x="72" y="58"/>
                    <a:pt x="62" y="76"/>
                    <a:pt x="4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3"/>
            <p:cNvSpPr>
              <a:spLocks/>
            </p:cNvSpPr>
            <p:nvPr/>
          </p:nvSpPr>
          <p:spPr bwMode="auto">
            <a:xfrm>
              <a:off x="3615" y="1213"/>
              <a:ext cx="104" cy="99"/>
            </a:xfrm>
            <a:custGeom>
              <a:avLst/>
              <a:gdLst>
                <a:gd name="T0" fmla="*/ 26 w 44"/>
                <a:gd name="T1" fmla="*/ 0 h 42"/>
                <a:gd name="T2" fmla="*/ 38 w 44"/>
                <a:gd name="T3" fmla="*/ 3 h 42"/>
                <a:gd name="T4" fmla="*/ 0 w 44"/>
                <a:gd name="T5" fmla="*/ 28 h 42"/>
                <a:gd name="T6" fmla="*/ 21 w 44"/>
                <a:gd name="T7" fmla="*/ 20 h 42"/>
                <a:gd name="T8" fmla="*/ 26 w 44"/>
                <a:gd name="T9" fmla="*/ 0 h 42"/>
              </a:gdLst>
              <a:ahLst/>
              <a:cxnLst>
                <a:cxn ang="0">
                  <a:pos x="T0" y="T1"/>
                </a:cxn>
                <a:cxn ang="0">
                  <a:pos x="T2" y="T3"/>
                </a:cxn>
                <a:cxn ang="0">
                  <a:pos x="T4" y="T5"/>
                </a:cxn>
                <a:cxn ang="0">
                  <a:pos x="T6" y="T7"/>
                </a:cxn>
                <a:cxn ang="0">
                  <a:pos x="T8" y="T9"/>
                </a:cxn>
              </a:cxnLst>
              <a:rect l="0" t="0" r="r" b="b"/>
              <a:pathLst>
                <a:path w="44" h="42">
                  <a:moveTo>
                    <a:pt x="26" y="0"/>
                  </a:moveTo>
                  <a:cubicBezTo>
                    <a:pt x="30" y="2"/>
                    <a:pt x="33" y="0"/>
                    <a:pt x="38" y="3"/>
                  </a:cubicBezTo>
                  <a:cubicBezTo>
                    <a:pt x="44" y="19"/>
                    <a:pt x="17" y="42"/>
                    <a:pt x="0" y="28"/>
                  </a:cubicBezTo>
                  <a:cubicBezTo>
                    <a:pt x="2" y="21"/>
                    <a:pt x="15" y="24"/>
                    <a:pt x="21" y="20"/>
                  </a:cubicBezTo>
                  <a:cubicBezTo>
                    <a:pt x="21" y="11"/>
                    <a:pt x="21" y="7"/>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4"/>
            <p:cNvSpPr>
              <a:spLocks/>
            </p:cNvSpPr>
            <p:nvPr/>
          </p:nvSpPr>
          <p:spPr bwMode="auto">
            <a:xfrm>
              <a:off x="3522" y="1309"/>
              <a:ext cx="244" cy="168"/>
            </a:xfrm>
            <a:custGeom>
              <a:avLst/>
              <a:gdLst>
                <a:gd name="T0" fmla="*/ 103 w 103"/>
                <a:gd name="T1" fmla="*/ 10 h 71"/>
                <a:gd name="T2" fmla="*/ 40 w 103"/>
                <a:gd name="T3" fmla="*/ 41 h 71"/>
                <a:gd name="T4" fmla="*/ 74 w 103"/>
                <a:gd name="T5" fmla="*/ 43 h 71"/>
                <a:gd name="T6" fmla="*/ 77 w 103"/>
                <a:gd name="T7" fmla="*/ 53 h 71"/>
                <a:gd name="T8" fmla="*/ 26 w 103"/>
                <a:gd name="T9" fmla="*/ 39 h 71"/>
                <a:gd name="T10" fmla="*/ 0 w 103"/>
                <a:gd name="T11" fmla="*/ 24 h 71"/>
                <a:gd name="T12" fmla="*/ 47 w 103"/>
                <a:gd name="T13" fmla="*/ 31 h 71"/>
                <a:gd name="T14" fmla="*/ 84 w 103"/>
                <a:gd name="T15" fmla="*/ 18 h 71"/>
                <a:gd name="T16" fmla="*/ 103 w 103"/>
                <a:gd name="T17"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71">
                  <a:moveTo>
                    <a:pt x="103" y="10"/>
                  </a:moveTo>
                  <a:cubicBezTo>
                    <a:pt x="93" y="31"/>
                    <a:pt x="68" y="42"/>
                    <a:pt x="40" y="41"/>
                  </a:cubicBezTo>
                  <a:cubicBezTo>
                    <a:pt x="46" y="55"/>
                    <a:pt x="66" y="55"/>
                    <a:pt x="74" y="43"/>
                  </a:cubicBezTo>
                  <a:cubicBezTo>
                    <a:pt x="77" y="43"/>
                    <a:pt x="78" y="48"/>
                    <a:pt x="77" y="53"/>
                  </a:cubicBezTo>
                  <a:cubicBezTo>
                    <a:pt x="61" y="71"/>
                    <a:pt x="31" y="60"/>
                    <a:pt x="26" y="39"/>
                  </a:cubicBezTo>
                  <a:cubicBezTo>
                    <a:pt x="16" y="35"/>
                    <a:pt x="3" y="35"/>
                    <a:pt x="0" y="24"/>
                  </a:cubicBezTo>
                  <a:cubicBezTo>
                    <a:pt x="15" y="26"/>
                    <a:pt x="34" y="32"/>
                    <a:pt x="47" y="31"/>
                  </a:cubicBezTo>
                  <a:cubicBezTo>
                    <a:pt x="61" y="29"/>
                    <a:pt x="75" y="26"/>
                    <a:pt x="84" y="18"/>
                  </a:cubicBezTo>
                  <a:cubicBezTo>
                    <a:pt x="84" y="13"/>
                    <a:pt x="96" y="0"/>
                    <a:pt x="10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1328" y="1803"/>
              <a:ext cx="229" cy="284"/>
            </a:xfrm>
            <a:custGeom>
              <a:avLst/>
              <a:gdLst>
                <a:gd name="T0" fmla="*/ 88 w 97"/>
                <a:gd name="T1" fmla="*/ 22 h 120"/>
                <a:gd name="T2" fmla="*/ 67 w 97"/>
                <a:gd name="T3" fmla="*/ 90 h 120"/>
                <a:gd name="T4" fmla="*/ 40 w 97"/>
                <a:gd name="T5" fmla="*/ 7 h 120"/>
                <a:gd name="T6" fmla="*/ 64 w 97"/>
                <a:gd name="T7" fmla="*/ 1 h 120"/>
                <a:gd name="T8" fmla="*/ 88 w 97"/>
                <a:gd name="T9" fmla="*/ 22 h 120"/>
                <a:gd name="T10" fmla="*/ 49 w 97"/>
                <a:gd name="T11" fmla="*/ 12 h 120"/>
                <a:gd name="T12" fmla="*/ 23 w 97"/>
                <a:gd name="T13" fmla="*/ 62 h 120"/>
                <a:gd name="T14" fmla="*/ 53 w 97"/>
                <a:gd name="T15" fmla="*/ 85 h 120"/>
                <a:gd name="T16" fmla="*/ 65 w 97"/>
                <a:gd name="T17" fmla="*/ 14 h 120"/>
                <a:gd name="T18" fmla="*/ 49 w 97"/>
                <a:gd name="T19"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20">
                  <a:moveTo>
                    <a:pt x="88" y="22"/>
                  </a:moveTo>
                  <a:cubicBezTo>
                    <a:pt x="97" y="53"/>
                    <a:pt x="79" y="74"/>
                    <a:pt x="67" y="90"/>
                  </a:cubicBezTo>
                  <a:cubicBezTo>
                    <a:pt x="3" y="120"/>
                    <a:pt x="0" y="27"/>
                    <a:pt x="40" y="7"/>
                  </a:cubicBezTo>
                  <a:cubicBezTo>
                    <a:pt x="46" y="4"/>
                    <a:pt x="62" y="0"/>
                    <a:pt x="64" y="1"/>
                  </a:cubicBezTo>
                  <a:cubicBezTo>
                    <a:pt x="74" y="3"/>
                    <a:pt x="76" y="16"/>
                    <a:pt x="88" y="22"/>
                  </a:cubicBezTo>
                  <a:close/>
                  <a:moveTo>
                    <a:pt x="49" y="12"/>
                  </a:moveTo>
                  <a:cubicBezTo>
                    <a:pt x="35" y="19"/>
                    <a:pt x="21" y="44"/>
                    <a:pt x="23" y="62"/>
                  </a:cubicBezTo>
                  <a:cubicBezTo>
                    <a:pt x="25" y="76"/>
                    <a:pt x="39" y="88"/>
                    <a:pt x="53" y="85"/>
                  </a:cubicBezTo>
                  <a:cubicBezTo>
                    <a:pt x="78" y="80"/>
                    <a:pt x="93" y="30"/>
                    <a:pt x="65" y="14"/>
                  </a:cubicBezTo>
                  <a:cubicBezTo>
                    <a:pt x="56" y="16"/>
                    <a:pt x="56" y="14"/>
                    <a:pt x="4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6"/>
            <p:cNvSpPr>
              <a:spLocks noEditPoints="1"/>
            </p:cNvSpPr>
            <p:nvPr/>
          </p:nvSpPr>
          <p:spPr bwMode="auto">
            <a:xfrm>
              <a:off x="1437" y="2046"/>
              <a:ext cx="127" cy="133"/>
            </a:xfrm>
            <a:custGeom>
              <a:avLst/>
              <a:gdLst>
                <a:gd name="T0" fmla="*/ 39 w 54"/>
                <a:gd name="T1" fmla="*/ 0 h 56"/>
                <a:gd name="T2" fmla="*/ 6 w 54"/>
                <a:gd name="T3" fmla="*/ 36 h 56"/>
                <a:gd name="T4" fmla="*/ 39 w 54"/>
                <a:gd name="T5" fmla="*/ 0 h 56"/>
                <a:gd name="T6" fmla="*/ 17 w 54"/>
                <a:gd name="T7" fmla="*/ 33 h 56"/>
                <a:gd name="T8" fmla="*/ 31 w 54"/>
                <a:gd name="T9" fmla="*/ 10 h 56"/>
                <a:gd name="T10" fmla="*/ 17 w 54"/>
                <a:gd name="T11" fmla="*/ 33 h 56"/>
              </a:gdLst>
              <a:ahLst/>
              <a:cxnLst>
                <a:cxn ang="0">
                  <a:pos x="T0" y="T1"/>
                </a:cxn>
                <a:cxn ang="0">
                  <a:pos x="T2" y="T3"/>
                </a:cxn>
                <a:cxn ang="0">
                  <a:pos x="T4" y="T5"/>
                </a:cxn>
                <a:cxn ang="0">
                  <a:pos x="T6" y="T7"/>
                </a:cxn>
                <a:cxn ang="0">
                  <a:pos x="T8" y="T9"/>
                </a:cxn>
                <a:cxn ang="0">
                  <a:pos x="T10" y="T11"/>
                </a:cxn>
              </a:cxnLst>
              <a:rect l="0" t="0" r="r" b="b"/>
              <a:pathLst>
                <a:path w="54" h="56">
                  <a:moveTo>
                    <a:pt x="39" y="0"/>
                  </a:moveTo>
                  <a:cubicBezTo>
                    <a:pt x="54" y="22"/>
                    <a:pt x="25" y="56"/>
                    <a:pt x="6" y="36"/>
                  </a:cubicBezTo>
                  <a:cubicBezTo>
                    <a:pt x="0" y="10"/>
                    <a:pt x="18" y="2"/>
                    <a:pt x="39" y="0"/>
                  </a:cubicBezTo>
                  <a:close/>
                  <a:moveTo>
                    <a:pt x="17" y="33"/>
                  </a:moveTo>
                  <a:cubicBezTo>
                    <a:pt x="29" y="34"/>
                    <a:pt x="35" y="15"/>
                    <a:pt x="31" y="10"/>
                  </a:cubicBezTo>
                  <a:cubicBezTo>
                    <a:pt x="21" y="13"/>
                    <a:pt x="7" y="23"/>
                    <a:pt x="1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7"/>
            <p:cNvSpPr>
              <a:spLocks noEditPoints="1"/>
            </p:cNvSpPr>
            <p:nvPr/>
          </p:nvSpPr>
          <p:spPr bwMode="auto">
            <a:xfrm>
              <a:off x="738" y="214"/>
              <a:ext cx="4284" cy="2777"/>
            </a:xfrm>
            <a:custGeom>
              <a:avLst/>
              <a:gdLst>
                <a:gd name="T0" fmla="*/ 1275 w 1814"/>
                <a:gd name="T1" fmla="*/ 596 h 1176"/>
                <a:gd name="T2" fmla="*/ 1511 w 1814"/>
                <a:gd name="T3" fmla="*/ 722 h 1176"/>
                <a:gd name="T4" fmla="*/ 1757 w 1814"/>
                <a:gd name="T5" fmla="*/ 1140 h 1176"/>
                <a:gd name="T6" fmla="*/ 647 w 1814"/>
                <a:gd name="T7" fmla="*/ 1151 h 1176"/>
                <a:gd name="T8" fmla="*/ 142 w 1814"/>
                <a:gd name="T9" fmla="*/ 937 h 1176"/>
                <a:gd name="T10" fmla="*/ 308 w 1814"/>
                <a:gd name="T11" fmla="*/ 586 h 1176"/>
                <a:gd name="T12" fmla="*/ 593 w 1814"/>
                <a:gd name="T13" fmla="*/ 819 h 1176"/>
                <a:gd name="T14" fmla="*/ 786 w 1814"/>
                <a:gd name="T15" fmla="*/ 995 h 1176"/>
                <a:gd name="T16" fmla="*/ 966 w 1814"/>
                <a:gd name="T17" fmla="*/ 667 h 1176"/>
                <a:gd name="T18" fmla="*/ 775 w 1814"/>
                <a:gd name="T19" fmla="*/ 492 h 1176"/>
                <a:gd name="T20" fmla="*/ 684 w 1814"/>
                <a:gd name="T21" fmla="*/ 288 h 1176"/>
                <a:gd name="T22" fmla="*/ 1522 w 1814"/>
                <a:gd name="T23" fmla="*/ 264 h 1176"/>
                <a:gd name="T24" fmla="*/ 998 w 1814"/>
                <a:gd name="T25" fmla="*/ 310 h 1176"/>
                <a:gd name="T26" fmla="*/ 1259 w 1814"/>
                <a:gd name="T27" fmla="*/ 179 h 1176"/>
                <a:gd name="T28" fmla="*/ 1372 w 1814"/>
                <a:gd name="T29" fmla="*/ 145 h 1176"/>
                <a:gd name="T30" fmla="*/ 1010 w 1814"/>
                <a:gd name="T31" fmla="*/ 44 h 1176"/>
                <a:gd name="T32" fmla="*/ 820 w 1814"/>
                <a:gd name="T33" fmla="*/ 453 h 1176"/>
                <a:gd name="T34" fmla="*/ 818 w 1814"/>
                <a:gd name="T35" fmla="*/ 376 h 1176"/>
                <a:gd name="T36" fmla="*/ 1159 w 1814"/>
                <a:gd name="T37" fmla="*/ 100 h 1176"/>
                <a:gd name="T38" fmla="*/ 826 w 1814"/>
                <a:gd name="T39" fmla="*/ 371 h 1176"/>
                <a:gd name="T40" fmla="*/ 1420 w 1814"/>
                <a:gd name="T41" fmla="*/ 448 h 1176"/>
                <a:gd name="T42" fmla="*/ 1162 w 1814"/>
                <a:gd name="T43" fmla="*/ 579 h 1176"/>
                <a:gd name="T44" fmla="*/ 1101 w 1814"/>
                <a:gd name="T45" fmla="*/ 340 h 1176"/>
                <a:gd name="T46" fmla="*/ 962 w 1814"/>
                <a:gd name="T47" fmla="*/ 451 h 1176"/>
                <a:gd name="T48" fmla="*/ 1326 w 1814"/>
                <a:gd name="T49" fmla="*/ 514 h 1176"/>
                <a:gd name="T50" fmla="*/ 383 w 1814"/>
                <a:gd name="T51" fmla="*/ 596 h 1176"/>
                <a:gd name="T52" fmla="*/ 1221 w 1814"/>
                <a:gd name="T53" fmla="*/ 613 h 1176"/>
                <a:gd name="T54" fmla="*/ 1117 w 1814"/>
                <a:gd name="T55" fmla="*/ 669 h 1176"/>
                <a:gd name="T56" fmla="*/ 332 w 1814"/>
                <a:gd name="T57" fmla="*/ 619 h 1176"/>
                <a:gd name="T58" fmla="*/ 1128 w 1814"/>
                <a:gd name="T59" fmla="*/ 684 h 1176"/>
                <a:gd name="T60" fmla="*/ 1108 w 1814"/>
                <a:gd name="T61" fmla="*/ 721 h 1176"/>
                <a:gd name="T62" fmla="*/ 1354 w 1814"/>
                <a:gd name="T63" fmla="*/ 654 h 1176"/>
                <a:gd name="T64" fmla="*/ 476 w 1814"/>
                <a:gd name="T65" fmla="*/ 778 h 1176"/>
                <a:gd name="T66" fmla="*/ 1263 w 1814"/>
                <a:gd name="T67" fmla="*/ 792 h 1176"/>
                <a:gd name="T68" fmla="*/ 791 w 1814"/>
                <a:gd name="T69" fmla="*/ 900 h 1176"/>
                <a:gd name="T70" fmla="*/ 978 w 1814"/>
                <a:gd name="T71" fmla="*/ 876 h 1176"/>
                <a:gd name="T72" fmla="*/ 1405 w 1814"/>
                <a:gd name="T73" fmla="*/ 748 h 1176"/>
                <a:gd name="T74" fmla="*/ 1320 w 1814"/>
                <a:gd name="T75" fmla="*/ 785 h 1176"/>
                <a:gd name="T76" fmla="*/ 1337 w 1814"/>
                <a:gd name="T77" fmla="*/ 798 h 1176"/>
                <a:gd name="T78" fmla="*/ 1488 w 1814"/>
                <a:gd name="T79" fmla="*/ 812 h 1176"/>
                <a:gd name="T80" fmla="*/ 1499 w 1814"/>
                <a:gd name="T81" fmla="*/ 822 h 1176"/>
                <a:gd name="T82" fmla="*/ 1471 w 1814"/>
                <a:gd name="T83" fmla="*/ 932 h 1176"/>
                <a:gd name="T84" fmla="*/ 1084 w 1814"/>
                <a:gd name="T85" fmla="*/ 782 h 1176"/>
                <a:gd name="T86" fmla="*/ 1147 w 1814"/>
                <a:gd name="T87" fmla="*/ 986 h 1176"/>
                <a:gd name="T88" fmla="*/ 1223 w 1814"/>
                <a:gd name="T89" fmla="*/ 816 h 1176"/>
                <a:gd name="T90" fmla="*/ 441 w 1814"/>
                <a:gd name="T91" fmla="*/ 932 h 1176"/>
                <a:gd name="T92" fmla="*/ 603 w 1814"/>
                <a:gd name="T93" fmla="*/ 834 h 1176"/>
                <a:gd name="T94" fmla="*/ 201 w 1814"/>
                <a:gd name="T95" fmla="*/ 924 h 1176"/>
                <a:gd name="T96" fmla="*/ 460 w 1814"/>
                <a:gd name="T97" fmla="*/ 874 h 1176"/>
                <a:gd name="T98" fmla="*/ 622 w 1814"/>
                <a:gd name="T99" fmla="*/ 899 h 1176"/>
                <a:gd name="T100" fmla="*/ 1542 w 1814"/>
                <a:gd name="T101" fmla="*/ 935 h 1176"/>
                <a:gd name="T102" fmla="*/ 1027 w 1814"/>
                <a:gd name="T103" fmla="*/ 910 h 1176"/>
                <a:gd name="T104" fmla="*/ 1130 w 1814"/>
                <a:gd name="T105" fmla="*/ 998 h 1176"/>
                <a:gd name="T106" fmla="*/ 1479 w 1814"/>
                <a:gd name="T107" fmla="*/ 1025 h 1176"/>
                <a:gd name="T108" fmla="*/ 970 w 1814"/>
                <a:gd name="T109" fmla="*/ 1020 h 1176"/>
                <a:gd name="T110" fmla="*/ 479 w 1814"/>
                <a:gd name="T111" fmla="*/ 952 h 1176"/>
                <a:gd name="T112" fmla="*/ 425 w 1814"/>
                <a:gd name="T113" fmla="*/ 1019 h 1176"/>
                <a:gd name="T114" fmla="*/ 441 w 1814"/>
                <a:gd name="T115" fmla="*/ 1122 h 1176"/>
                <a:gd name="T116" fmla="*/ 1696 w 1814"/>
                <a:gd name="T117" fmla="*/ 1131 h 1176"/>
                <a:gd name="T118" fmla="*/ 1251 w 1814"/>
                <a:gd name="T119" fmla="*/ 1138 h 1176"/>
                <a:gd name="T120" fmla="*/ 550 w 1814"/>
                <a:gd name="T121" fmla="*/ 1104 h 1176"/>
                <a:gd name="T122" fmla="*/ 409 w 1814"/>
                <a:gd name="T123" fmla="*/ 1089 h 1176"/>
                <a:gd name="T124" fmla="*/ 1005 w 1814"/>
                <a:gd name="T125" fmla="*/ 1043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14" h="1176">
                  <a:moveTo>
                    <a:pt x="1444" y="374"/>
                  </a:moveTo>
                  <a:cubicBezTo>
                    <a:pt x="1454" y="380"/>
                    <a:pt x="1469" y="389"/>
                    <a:pt x="1483" y="386"/>
                  </a:cubicBezTo>
                  <a:cubicBezTo>
                    <a:pt x="1492" y="384"/>
                    <a:pt x="1499" y="372"/>
                    <a:pt x="1509" y="378"/>
                  </a:cubicBezTo>
                  <a:cubicBezTo>
                    <a:pt x="1509" y="380"/>
                    <a:pt x="1509" y="382"/>
                    <a:pt x="1511" y="382"/>
                  </a:cubicBezTo>
                  <a:cubicBezTo>
                    <a:pt x="1501" y="399"/>
                    <a:pt x="1486" y="424"/>
                    <a:pt x="1469" y="437"/>
                  </a:cubicBezTo>
                  <a:cubicBezTo>
                    <a:pt x="1461" y="443"/>
                    <a:pt x="1449" y="444"/>
                    <a:pt x="1436" y="448"/>
                  </a:cubicBezTo>
                  <a:cubicBezTo>
                    <a:pt x="1426" y="473"/>
                    <a:pt x="1392" y="497"/>
                    <a:pt x="1357" y="488"/>
                  </a:cubicBezTo>
                  <a:cubicBezTo>
                    <a:pt x="1356" y="496"/>
                    <a:pt x="1376" y="495"/>
                    <a:pt x="1375" y="507"/>
                  </a:cubicBezTo>
                  <a:cubicBezTo>
                    <a:pt x="1358" y="515"/>
                    <a:pt x="1336" y="523"/>
                    <a:pt x="1315" y="525"/>
                  </a:cubicBezTo>
                  <a:cubicBezTo>
                    <a:pt x="1298" y="547"/>
                    <a:pt x="1277" y="565"/>
                    <a:pt x="1258" y="585"/>
                  </a:cubicBezTo>
                  <a:cubicBezTo>
                    <a:pt x="1255" y="586"/>
                    <a:pt x="1253" y="587"/>
                    <a:pt x="1249" y="586"/>
                  </a:cubicBezTo>
                  <a:cubicBezTo>
                    <a:pt x="1257" y="593"/>
                    <a:pt x="1264" y="595"/>
                    <a:pt x="1275" y="596"/>
                  </a:cubicBezTo>
                  <a:cubicBezTo>
                    <a:pt x="1275" y="600"/>
                    <a:pt x="1278" y="602"/>
                    <a:pt x="1277" y="606"/>
                  </a:cubicBezTo>
                  <a:cubicBezTo>
                    <a:pt x="1294" y="607"/>
                    <a:pt x="1327" y="607"/>
                    <a:pt x="1344" y="620"/>
                  </a:cubicBezTo>
                  <a:cubicBezTo>
                    <a:pt x="1351" y="619"/>
                    <a:pt x="1357" y="625"/>
                    <a:pt x="1362" y="623"/>
                  </a:cubicBezTo>
                  <a:cubicBezTo>
                    <a:pt x="1368" y="627"/>
                    <a:pt x="1373" y="633"/>
                    <a:pt x="1376" y="640"/>
                  </a:cubicBezTo>
                  <a:cubicBezTo>
                    <a:pt x="1386" y="636"/>
                    <a:pt x="1395" y="627"/>
                    <a:pt x="1406" y="629"/>
                  </a:cubicBezTo>
                  <a:cubicBezTo>
                    <a:pt x="1406" y="643"/>
                    <a:pt x="1413" y="654"/>
                    <a:pt x="1417" y="669"/>
                  </a:cubicBezTo>
                  <a:cubicBezTo>
                    <a:pt x="1432" y="669"/>
                    <a:pt x="1441" y="665"/>
                    <a:pt x="1453" y="669"/>
                  </a:cubicBezTo>
                  <a:cubicBezTo>
                    <a:pt x="1455" y="675"/>
                    <a:pt x="1455" y="679"/>
                    <a:pt x="1456" y="685"/>
                  </a:cubicBezTo>
                  <a:cubicBezTo>
                    <a:pt x="1457" y="690"/>
                    <a:pt x="1463" y="689"/>
                    <a:pt x="1464" y="694"/>
                  </a:cubicBezTo>
                  <a:cubicBezTo>
                    <a:pt x="1465" y="701"/>
                    <a:pt x="1466" y="705"/>
                    <a:pt x="1462" y="709"/>
                  </a:cubicBezTo>
                  <a:cubicBezTo>
                    <a:pt x="1465" y="713"/>
                    <a:pt x="1470" y="715"/>
                    <a:pt x="1469" y="722"/>
                  </a:cubicBezTo>
                  <a:cubicBezTo>
                    <a:pt x="1480" y="715"/>
                    <a:pt x="1503" y="709"/>
                    <a:pt x="1511" y="722"/>
                  </a:cubicBezTo>
                  <a:cubicBezTo>
                    <a:pt x="1510" y="732"/>
                    <a:pt x="1507" y="743"/>
                    <a:pt x="1506" y="747"/>
                  </a:cubicBezTo>
                  <a:cubicBezTo>
                    <a:pt x="1515" y="743"/>
                    <a:pt x="1531" y="746"/>
                    <a:pt x="1538" y="755"/>
                  </a:cubicBezTo>
                  <a:cubicBezTo>
                    <a:pt x="1534" y="774"/>
                    <a:pt x="1536" y="781"/>
                    <a:pt x="1533" y="804"/>
                  </a:cubicBezTo>
                  <a:cubicBezTo>
                    <a:pt x="1548" y="851"/>
                    <a:pt x="1590" y="895"/>
                    <a:pt x="1592" y="953"/>
                  </a:cubicBezTo>
                  <a:cubicBezTo>
                    <a:pt x="1592" y="958"/>
                    <a:pt x="1593" y="964"/>
                    <a:pt x="1593" y="970"/>
                  </a:cubicBezTo>
                  <a:cubicBezTo>
                    <a:pt x="1593" y="996"/>
                    <a:pt x="1572" y="1015"/>
                    <a:pt x="1550" y="1026"/>
                  </a:cubicBezTo>
                  <a:cubicBezTo>
                    <a:pt x="1601" y="1031"/>
                    <a:pt x="1671" y="1037"/>
                    <a:pt x="1725" y="1036"/>
                  </a:cubicBezTo>
                  <a:cubicBezTo>
                    <a:pt x="1749" y="1036"/>
                    <a:pt x="1783" y="1040"/>
                    <a:pt x="1798" y="1054"/>
                  </a:cubicBezTo>
                  <a:cubicBezTo>
                    <a:pt x="1808" y="1062"/>
                    <a:pt x="1814" y="1091"/>
                    <a:pt x="1811" y="1111"/>
                  </a:cubicBezTo>
                  <a:cubicBezTo>
                    <a:pt x="1811" y="1112"/>
                    <a:pt x="1809" y="1114"/>
                    <a:pt x="1807" y="1117"/>
                  </a:cubicBezTo>
                  <a:cubicBezTo>
                    <a:pt x="1806" y="1120"/>
                    <a:pt x="1808" y="1122"/>
                    <a:pt x="1807" y="1124"/>
                  </a:cubicBezTo>
                  <a:cubicBezTo>
                    <a:pt x="1799" y="1138"/>
                    <a:pt x="1775" y="1133"/>
                    <a:pt x="1757" y="1140"/>
                  </a:cubicBezTo>
                  <a:cubicBezTo>
                    <a:pt x="1741" y="1138"/>
                    <a:pt x="1714" y="1139"/>
                    <a:pt x="1691" y="1138"/>
                  </a:cubicBezTo>
                  <a:cubicBezTo>
                    <a:pt x="1648" y="1138"/>
                    <a:pt x="1606" y="1155"/>
                    <a:pt x="1568" y="1156"/>
                  </a:cubicBezTo>
                  <a:cubicBezTo>
                    <a:pt x="1541" y="1157"/>
                    <a:pt x="1521" y="1154"/>
                    <a:pt x="1494" y="1158"/>
                  </a:cubicBezTo>
                  <a:cubicBezTo>
                    <a:pt x="1460" y="1164"/>
                    <a:pt x="1426" y="1160"/>
                    <a:pt x="1390" y="1162"/>
                  </a:cubicBezTo>
                  <a:cubicBezTo>
                    <a:pt x="1355" y="1164"/>
                    <a:pt x="1321" y="1169"/>
                    <a:pt x="1276" y="1167"/>
                  </a:cubicBezTo>
                  <a:cubicBezTo>
                    <a:pt x="1282" y="1171"/>
                    <a:pt x="1293" y="1169"/>
                    <a:pt x="1300" y="1172"/>
                  </a:cubicBezTo>
                  <a:cubicBezTo>
                    <a:pt x="1275" y="1173"/>
                    <a:pt x="1245" y="1176"/>
                    <a:pt x="1223" y="1170"/>
                  </a:cubicBezTo>
                  <a:cubicBezTo>
                    <a:pt x="1187" y="1170"/>
                    <a:pt x="1141" y="1169"/>
                    <a:pt x="1107" y="1166"/>
                  </a:cubicBezTo>
                  <a:cubicBezTo>
                    <a:pt x="1087" y="1164"/>
                    <a:pt x="1066" y="1167"/>
                    <a:pt x="1046" y="1163"/>
                  </a:cubicBezTo>
                  <a:cubicBezTo>
                    <a:pt x="1037" y="1162"/>
                    <a:pt x="1019" y="1159"/>
                    <a:pt x="1007" y="1158"/>
                  </a:cubicBezTo>
                  <a:cubicBezTo>
                    <a:pt x="946" y="1156"/>
                    <a:pt x="891" y="1156"/>
                    <a:pt x="831" y="1155"/>
                  </a:cubicBezTo>
                  <a:cubicBezTo>
                    <a:pt x="772" y="1153"/>
                    <a:pt x="707" y="1157"/>
                    <a:pt x="647" y="1151"/>
                  </a:cubicBezTo>
                  <a:cubicBezTo>
                    <a:pt x="616" y="1148"/>
                    <a:pt x="585" y="1145"/>
                    <a:pt x="558" y="1143"/>
                  </a:cubicBezTo>
                  <a:cubicBezTo>
                    <a:pt x="524" y="1142"/>
                    <a:pt x="493" y="1136"/>
                    <a:pt x="456" y="1132"/>
                  </a:cubicBezTo>
                  <a:cubicBezTo>
                    <a:pt x="430" y="1130"/>
                    <a:pt x="403" y="1130"/>
                    <a:pt x="376" y="1129"/>
                  </a:cubicBezTo>
                  <a:cubicBezTo>
                    <a:pt x="309" y="1125"/>
                    <a:pt x="249" y="1127"/>
                    <a:pt x="189" y="1122"/>
                  </a:cubicBezTo>
                  <a:cubicBezTo>
                    <a:pt x="125" y="1117"/>
                    <a:pt x="59" y="1111"/>
                    <a:pt x="7" y="1077"/>
                  </a:cubicBezTo>
                  <a:cubicBezTo>
                    <a:pt x="7" y="1067"/>
                    <a:pt x="0" y="1059"/>
                    <a:pt x="1" y="1049"/>
                  </a:cubicBezTo>
                  <a:cubicBezTo>
                    <a:pt x="3" y="1031"/>
                    <a:pt x="26" y="1023"/>
                    <a:pt x="29" y="1006"/>
                  </a:cubicBezTo>
                  <a:cubicBezTo>
                    <a:pt x="41" y="999"/>
                    <a:pt x="54" y="1001"/>
                    <a:pt x="69" y="1003"/>
                  </a:cubicBezTo>
                  <a:cubicBezTo>
                    <a:pt x="88" y="1004"/>
                    <a:pt x="107" y="998"/>
                    <a:pt x="125" y="1000"/>
                  </a:cubicBezTo>
                  <a:cubicBezTo>
                    <a:pt x="126" y="993"/>
                    <a:pt x="121" y="985"/>
                    <a:pt x="122" y="975"/>
                  </a:cubicBezTo>
                  <a:cubicBezTo>
                    <a:pt x="124" y="963"/>
                    <a:pt x="133" y="956"/>
                    <a:pt x="133" y="947"/>
                  </a:cubicBezTo>
                  <a:cubicBezTo>
                    <a:pt x="139" y="943"/>
                    <a:pt x="141" y="943"/>
                    <a:pt x="142" y="937"/>
                  </a:cubicBezTo>
                  <a:cubicBezTo>
                    <a:pt x="146" y="936"/>
                    <a:pt x="145" y="933"/>
                    <a:pt x="150" y="935"/>
                  </a:cubicBezTo>
                  <a:cubicBezTo>
                    <a:pt x="154" y="930"/>
                    <a:pt x="159" y="924"/>
                    <a:pt x="162" y="917"/>
                  </a:cubicBezTo>
                  <a:cubicBezTo>
                    <a:pt x="172" y="914"/>
                    <a:pt x="174" y="917"/>
                    <a:pt x="184" y="918"/>
                  </a:cubicBezTo>
                  <a:cubicBezTo>
                    <a:pt x="181" y="891"/>
                    <a:pt x="190" y="857"/>
                    <a:pt x="202" y="842"/>
                  </a:cubicBezTo>
                  <a:cubicBezTo>
                    <a:pt x="206" y="840"/>
                    <a:pt x="209" y="838"/>
                    <a:pt x="213" y="836"/>
                  </a:cubicBezTo>
                  <a:cubicBezTo>
                    <a:pt x="243" y="837"/>
                    <a:pt x="259" y="839"/>
                    <a:pt x="283" y="832"/>
                  </a:cubicBezTo>
                  <a:cubicBezTo>
                    <a:pt x="253" y="811"/>
                    <a:pt x="223" y="767"/>
                    <a:pt x="217" y="723"/>
                  </a:cubicBezTo>
                  <a:cubicBezTo>
                    <a:pt x="215" y="712"/>
                    <a:pt x="215" y="698"/>
                    <a:pt x="218" y="690"/>
                  </a:cubicBezTo>
                  <a:cubicBezTo>
                    <a:pt x="224" y="673"/>
                    <a:pt x="259" y="656"/>
                    <a:pt x="288" y="652"/>
                  </a:cubicBezTo>
                  <a:cubicBezTo>
                    <a:pt x="307" y="650"/>
                    <a:pt x="333" y="651"/>
                    <a:pt x="345" y="660"/>
                  </a:cubicBezTo>
                  <a:cubicBezTo>
                    <a:pt x="330" y="637"/>
                    <a:pt x="307" y="622"/>
                    <a:pt x="288" y="604"/>
                  </a:cubicBezTo>
                  <a:cubicBezTo>
                    <a:pt x="295" y="595"/>
                    <a:pt x="296" y="582"/>
                    <a:pt x="308" y="586"/>
                  </a:cubicBezTo>
                  <a:cubicBezTo>
                    <a:pt x="320" y="591"/>
                    <a:pt x="341" y="616"/>
                    <a:pt x="346" y="625"/>
                  </a:cubicBezTo>
                  <a:cubicBezTo>
                    <a:pt x="333" y="570"/>
                    <a:pt x="378" y="542"/>
                    <a:pt x="404" y="508"/>
                  </a:cubicBezTo>
                  <a:cubicBezTo>
                    <a:pt x="407" y="510"/>
                    <a:pt x="412" y="510"/>
                    <a:pt x="415" y="512"/>
                  </a:cubicBezTo>
                  <a:cubicBezTo>
                    <a:pt x="413" y="535"/>
                    <a:pt x="430" y="554"/>
                    <a:pt x="426" y="583"/>
                  </a:cubicBezTo>
                  <a:cubicBezTo>
                    <a:pt x="423" y="608"/>
                    <a:pt x="402" y="613"/>
                    <a:pt x="388" y="629"/>
                  </a:cubicBezTo>
                  <a:cubicBezTo>
                    <a:pt x="405" y="624"/>
                    <a:pt x="420" y="618"/>
                    <a:pt x="436" y="623"/>
                  </a:cubicBezTo>
                  <a:cubicBezTo>
                    <a:pt x="460" y="630"/>
                    <a:pt x="474" y="653"/>
                    <a:pt x="489" y="669"/>
                  </a:cubicBezTo>
                  <a:cubicBezTo>
                    <a:pt x="493" y="686"/>
                    <a:pt x="500" y="703"/>
                    <a:pt x="500" y="721"/>
                  </a:cubicBezTo>
                  <a:cubicBezTo>
                    <a:pt x="500" y="758"/>
                    <a:pt x="480" y="792"/>
                    <a:pt x="465" y="817"/>
                  </a:cubicBezTo>
                  <a:cubicBezTo>
                    <a:pt x="468" y="818"/>
                    <a:pt x="478" y="820"/>
                    <a:pt x="484" y="823"/>
                  </a:cubicBezTo>
                  <a:cubicBezTo>
                    <a:pt x="512" y="820"/>
                    <a:pt x="543" y="812"/>
                    <a:pt x="580" y="816"/>
                  </a:cubicBezTo>
                  <a:cubicBezTo>
                    <a:pt x="585" y="816"/>
                    <a:pt x="589" y="819"/>
                    <a:pt x="593" y="819"/>
                  </a:cubicBezTo>
                  <a:cubicBezTo>
                    <a:pt x="600" y="820"/>
                    <a:pt x="607" y="818"/>
                    <a:pt x="612" y="819"/>
                  </a:cubicBezTo>
                  <a:cubicBezTo>
                    <a:pt x="615" y="821"/>
                    <a:pt x="616" y="825"/>
                    <a:pt x="619" y="827"/>
                  </a:cubicBezTo>
                  <a:cubicBezTo>
                    <a:pt x="622" y="829"/>
                    <a:pt x="626" y="828"/>
                    <a:pt x="628" y="829"/>
                  </a:cubicBezTo>
                  <a:cubicBezTo>
                    <a:pt x="636" y="835"/>
                    <a:pt x="641" y="845"/>
                    <a:pt x="652" y="847"/>
                  </a:cubicBezTo>
                  <a:cubicBezTo>
                    <a:pt x="655" y="857"/>
                    <a:pt x="669" y="855"/>
                    <a:pt x="667" y="867"/>
                  </a:cubicBezTo>
                  <a:cubicBezTo>
                    <a:pt x="665" y="876"/>
                    <a:pt x="648" y="877"/>
                    <a:pt x="639" y="876"/>
                  </a:cubicBezTo>
                  <a:cubicBezTo>
                    <a:pt x="640" y="882"/>
                    <a:pt x="645" y="887"/>
                    <a:pt x="642" y="890"/>
                  </a:cubicBezTo>
                  <a:cubicBezTo>
                    <a:pt x="646" y="913"/>
                    <a:pt x="692" y="920"/>
                    <a:pt x="669" y="947"/>
                  </a:cubicBezTo>
                  <a:cubicBezTo>
                    <a:pt x="652" y="948"/>
                    <a:pt x="643" y="948"/>
                    <a:pt x="624" y="950"/>
                  </a:cubicBezTo>
                  <a:cubicBezTo>
                    <a:pt x="641" y="964"/>
                    <a:pt x="646" y="988"/>
                    <a:pt x="641" y="1013"/>
                  </a:cubicBezTo>
                  <a:cubicBezTo>
                    <a:pt x="696" y="1020"/>
                    <a:pt x="760" y="1023"/>
                    <a:pt x="826" y="1030"/>
                  </a:cubicBezTo>
                  <a:cubicBezTo>
                    <a:pt x="811" y="1020"/>
                    <a:pt x="796" y="1010"/>
                    <a:pt x="786" y="995"/>
                  </a:cubicBezTo>
                  <a:cubicBezTo>
                    <a:pt x="780" y="978"/>
                    <a:pt x="772" y="960"/>
                    <a:pt x="774" y="944"/>
                  </a:cubicBezTo>
                  <a:cubicBezTo>
                    <a:pt x="775" y="938"/>
                    <a:pt x="778" y="935"/>
                    <a:pt x="779" y="928"/>
                  </a:cubicBezTo>
                  <a:cubicBezTo>
                    <a:pt x="780" y="912"/>
                    <a:pt x="778" y="902"/>
                    <a:pt x="785" y="888"/>
                  </a:cubicBezTo>
                  <a:cubicBezTo>
                    <a:pt x="787" y="884"/>
                    <a:pt x="788" y="879"/>
                    <a:pt x="790" y="876"/>
                  </a:cubicBezTo>
                  <a:cubicBezTo>
                    <a:pt x="794" y="869"/>
                    <a:pt x="801" y="865"/>
                    <a:pt x="805" y="859"/>
                  </a:cubicBezTo>
                  <a:cubicBezTo>
                    <a:pt x="807" y="856"/>
                    <a:pt x="807" y="851"/>
                    <a:pt x="809" y="849"/>
                  </a:cubicBezTo>
                  <a:cubicBezTo>
                    <a:pt x="813" y="845"/>
                    <a:pt x="819" y="838"/>
                    <a:pt x="820" y="829"/>
                  </a:cubicBezTo>
                  <a:cubicBezTo>
                    <a:pt x="836" y="809"/>
                    <a:pt x="853" y="777"/>
                    <a:pt x="872" y="753"/>
                  </a:cubicBezTo>
                  <a:cubicBezTo>
                    <a:pt x="878" y="746"/>
                    <a:pt x="887" y="741"/>
                    <a:pt x="894" y="733"/>
                  </a:cubicBezTo>
                  <a:cubicBezTo>
                    <a:pt x="909" y="715"/>
                    <a:pt x="920" y="691"/>
                    <a:pt x="936" y="679"/>
                  </a:cubicBezTo>
                  <a:cubicBezTo>
                    <a:pt x="940" y="675"/>
                    <a:pt x="947" y="673"/>
                    <a:pt x="951" y="670"/>
                  </a:cubicBezTo>
                  <a:cubicBezTo>
                    <a:pt x="955" y="668"/>
                    <a:pt x="961" y="667"/>
                    <a:pt x="966" y="667"/>
                  </a:cubicBezTo>
                  <a:cubicBezTo>
                    <a:pt x="988" y="644"/>
                    <a:pt x="1034" y="636"/>
                    <a:pt x="1059" y="609"/>
                  </a:cubicBezTo>
                  <a:cubicBezTo>
                    <a:pt x="1064" y="608"/>
                    <a:pt x="1064" y="611"/>
                    <a:pt x="1068" y="610"/>
                  </a:cubicBezTo>
                  <a:cubicBezTo>
                    <a:pt x="1070" y="597"/>
                    <a:pt x="1074" y="588"/>
                    <a:pt x="1083" y="580"/>
                  </a:cubicBezTo>
                  <a:cubicBezTo>
                    <a:pt x="1078" y="578"/>
                    <a:pt x="1072" y="573"/>
                    <a:pt x="1067" y="578"/>
                  </a:cubicBezTo>
                  <a:cubicBezTo>
                    <a:pt x="1046" y="572"/>
                    <a:pt x="1030" y="562"/>
                    <a:pt x="1014" y="550"/>
                  </a:cubicBezTo>
                  <a:cubicBezTo>
                    <a:pt x="984" y="573"/>
                    <a:pt x="946" y="548"/>
                    <a:pt x="911" y="556"/>
                  </a:cubicBezTo>
                  <a:cubicBezTo>
                    <a:pt x="910" y="554"/>
                    <a:pt x="909" y="552"/>
                    <a:pt x="905" y="553"/>
                  </a:cubicBezTo>
                  <a:cubicBezTo>
                    <a:pt x="903" y="547"/>
                    <a:pt x="902" y="545"/>
                    <a:pt x="906" y="542"/>
                  </a:cubicBezTo>
                  <a:cubicBezTo>
                    <a:pt x="891" y="542"/>
                    <a:pt x="865" y="548"/>
                    <a:pt x="849" y="534"/>
                  </a:cubicBezTo>
                  <a:cubicBezTo>
                    <a:pt x="847" y="524"/>
                    <a:pt x="867" y="526"/>
                    <a:pt x="871" y="517"/>
                  </a:cubicBezTo>
                  <a:cubicBezTo>
                    <a:pt x="839" y="519"/>
                    <a:pt x="804" y="512"/>
                    <a:pt x="784" y="493"/>
                  </a:cubicBezTo>
                  <a:cubicBezTo>
                    <a:pt x="780" y="494"/>
                    <a:pt x="779" y="491"/>
                    <a:pt x="775" y="492"/>
                  </a:cubicBezTo>
                  <a:cubicBezTo>
                    <a:pt x="768" y="485"/>
                    <a:pt x="760" y="479"/>
                    <a:pt x="754" y="470"/>
                  </a:cubicBezTo>
                  <a:cubicBezTo>
                    <a:pt x="747" y="466"/>
                    <a:pt x="738" y="464"/>
                    <a:pt x="735" y="454"/>
                  </a:cubicBezTo>
                  <a:cubicBezTo>
                    <a:pt x="737" y="454"/>
                    <a:pt x="736" y="453"/>
                    <a:pt x="735" y="453"/>
                  </a:cubicBezTo>
                  <a:cubicBezTo>
                    <a:pt x="749" y="444"/>
                    <a:pt x="776" y="460"/>
                    <a:pt x="789" y="449"/>
                  </a:cubicBezTo>
                  <a:cubicBezTo>
                    <a:pt x="772" y="447"/>
                    <a:pt x="754" y="439"/>
                    <a:pt x="739" y="429"/>
                  </a:cubicBezTo>
                  <a:cubicBezTo>
                    <a:pt x="731" y="424"/>
                    <a:pt x="727" y="417"/>
                    <a:pt x="719" y="409"/>
                  </a:cubicBezTo>
                  <a:cubicBezTo>
                    <a:pt x="710" y="400"/>
                    <a:pt x="700" y="395"/>
                    <a:pt x="695" y="381"/>
                  </a:cubicBezTo>
                  <a:cubicBezTo>
                    <a:pt x="690" y="362"/>
                    <a:pt x="690" y="344"/>
                    <a:pt x="679" y="328"/>
                  </a:cubicBezTo>
                  <a:cubicBezTo>
                    <a:pt x="690" y="317"/>
                    <a:pt x="699" y="332"/>
                    <a:pt x="708" y="336"/>
                  </a:cubicBezTo>
                  <a:cubicBezTo>
                    <a:pt x="715" y="339"/>
                    <a:pt x="722" y="341"/>
                    <a:pt x="730" y="342"/>
                  </a:cubicBezTo>
                  <a:cubicBezTo>
                    <a:pt x="723" y="335"/>
                    <a:pt x="709" y="324"/>
                    <a:pt x="698" y="316"/>
                  </a:cubicBezTo>
                  <a:cubicBezTo>
                    <a:pt x="695" y="305"/>
                    <a:pt x="679" y="300"/>
                    <a:pt x="684" y="288"/>
                  </a:cubicBezTo>
                  <a:cubicBezTo>
                    <a:pt x="692" y="285"/>
                    <a:pt x="696" y="293"/>
                    <a:pt x="702" y="295"/>
                  </a:cubicBezTo>
                  <a:cubicBezTo>
                    <a:pt x="714" y="293"/>
                    <a:pt x="720" y="296"/>
                    <a:pt x="733" y="293"/>
                  </a:cubicBezTo>
                  <a:cubicBezTo>
                    <a:pt x="797" y="283"/>
                    <a:pt x="803" y="203"/>
                    <a:pt x="839" y="161"/>
                  </a:cubicBezTo>
                  <a:cubicBezTo>
                    <a:pt x="843" y="150"/>
                    <a:pt x="846" y="141"/>
                    <a:pt x="857" y="135"/>
                  </a:cubicBezTo>
                  <a:cubicBezTo>
                    <a:pt x="890" y="72"/>
                    <a:pt x="969" y="19"/>
                    <a:pt x="1056" y="37"/>
                  </a:cubicBezTo>
                  <a:cubicBezTo>
                    <a:pt x="1066" y="39"/>
                    <a:pt x="1077" y="45"/>
                    <a:pt x="1089" y="49"/>
                  </a:cubicBezTo>
                  <a:cubicBezTo>
                    <a:pt x="1139" y="0"/>
                    <a:pt x="1234" y="16"/>
                    <a:pt x="1294" y="45"/>
                  </a:cubicBezTo>
                  <a:cubicBezTo>
                    <a:pt x="1294" y="52"/>
                    <a:pt x="1293" y="57"/>
                    <a:pt x="1286" y="55"/>
                  </a:cubicBezTo>
                  <a:cubicBezTo>
                    <a:pt x="1325" y="74"/>
                    <a:pt x="1364" y="99"/>
                    <a:pt x="1377" y="139"/>
                  </a:cubicBezTo>
                  <a:cubicBezTo>
                    <a:pt x="1387" y="141"/>
                    <a:pt x="1396" y="134"/>
                    <a:pt x="1400" y="145"/>
                  </a:cubicBezTo>
                  <a:cubicBezTo>
                    <a:pt x="1399" y="152"/>
                    <a:pt x="1391" y="152"/>
                    <a:pt x="1388" y="153"/>
                  </a:cubicBezTo>
                  <a:cubicBezTo>
                    <a:pt x="1415" y="207"/>
                    <a:pt x="1447" y="280"/>
                    <a:pt x="1522" y="264"/>
                  </a:cubicBezTo>
                  <a:cubicBezTo>
                    <a:pt x="1529" y="258"/>
                    <a:pt x="1533" y="241"/>
                    <a:pt x="1545" y="249"/>
                  </a:cubicBezTo>
                  <a:cubicBezTo>
                    <a:pt x="1550" y="318"/>
                    <a:pt x="1519" y="381"/>
                    <a:pt x="1444" y="374"/>
                  </a:cubicBezTo>
                  <a:close/>
                  <a:moveTo>
                    <a:pt x="842" y="434"/>
                  </a:moveTo>
                  <a:cubicBezTo>
                    <a:pt x="841" y="434"/>
                    <a:pt x="839" y="435"/>
                    <a:pt x="841" y="436"/>
                  </a:cubicBezTo>
                  <a:cubicBezTo>
                    <a:pt x="866" y="453"/>
                    <a:pt x="925" y="469"/>
                    <a:pt x="953" y="446"/>
                  </a:cubicBezTo>
                  <a:cubicBezTo>
                    <a:pt x="960" y="440"/>
                    <a:pt x="965" y="419"/>
                    <a:pt x="972" y="418"/>
                  </a:cubicBezTo>
                  <a:cubicBezTo>
                    <a:pt x="989" y="417"/>
                    <a:pt x="970" y="445"/>
                    <a:pt x="972" y="452"/>
                  </a:cubicBezTo>
                  <a:cubicBezTo>
                    <a:pt x="1003" y="439"/>
                    <a:pt x="1003" y="395"/>
                    <a:pt x="1022" y="371"/>
                  </a:cubicBezTo>
                  <a:cubicBezTo>
                    <a:pt x="991" y="372"/>
                    <a:pt x="970" y="370"/>
                    <a:pt x="948" y="363"/>
                  </a:cubicBezTo>
                  <a:cubicBezTo>
                    <a:pt x="936" y="359"/>
                    <a:pt x="921" y="356"/>
                    <a:pt x="914" y="346"/>
                  </a:cubicBezTo>
                  <a:cubicBezTo>
                    <a:pt x="924" y="337"/>
                    <a:pt x="936" y="344"/>
                    <a:pt x="952" y="341"/>
                  </a:cubicBezTo>
                  <a:cubicBezTo>
                    <a:pt x="973" y="337"/>
                    <a:pt x="985" y="315"/>
                    <a:pt x="998" y="310"/>
                  </a:cubicBezTo>
                  <a:cubicBezTo>
                    <a:pt x="985" y="330"/>
                    <a:pt x="968" y="348"/>
                    <a:pt x="941" y="351"/>
                  </a:cubicBezTo>
                  <a:cubicBezTo>
                    <a:pt x="1009" y="379"/>
                    <a:pt x="1091" y="350"/>
                    <a:pt x="1122" y="295"/>
                  </a:cubicBezTo>
                  <a:cubicBezTo>
                    <a:pt x="1124" y="287"/>
                    <a:pt x="1121" y="274"/>
                    <a:pt x="1125" y="269"/>
                  </a:cubicBezTo>
                  <a:cubicBezTo>
                    <a:pt x="1128" y="269"/>
                    <a:pt x="1127" y="265"/>
                    <a:pt x="1130" y="266"/>
                  </a:cubicBezTo>
                  <a:cubicBezTo>
                    <a:pt x="1140" y="271"/>
                    <a:pt x="1136" y="281"/>
                    <a:pt x="1140" y="291"/>
                  </a:cubicBezTo>
                  <a:cubicBezTo>
                    <a:pt x="1133" y="300"/>
                    <a:pt x="1136" y="312"/>
                    <a:pt x="1130" y="323"/>
                  </a:cubicBezTo>
                  <a:cubicBezTo>
                    <a:pt x="1179" y="311"/>
                    <a:pt x="1214" y="290"/>
                    <a:pt x="1234" y="251"/>
                  </a:cubicBezTo>
                  <a:cubicBezTo>
                    <a:pt x="1249" y="222"/>
                    <a:pt x="1249" y="192"/>
                    <a:pt x="1240" y="158"/>
                  </a:cubicBezTo>
                  <a:cubicBezTo>
                    <a:pt x="1238" y="151"/>
                    <a:pt x="1230" y="143"/>
                    <a:pt x="1236" y="136"/>
                  </a:cubicBezTo>
                  <a:cubicBezTo>
                    <a:pt x="1241" y="134"/>
                    <a:pt x="1242" y="138"/>
                    <a:pt x="1245" y="140"/>
                  </a:cubicBezTo>
                  <a:cubicBezTo>
                    <a:pt x="1241" y="151"/>
                    <a:pt x="1252" y="163"/>
                    <a:pt x="1253" y="174"/>
                  </a:cubicBezTo>
                  <a:cubicBezTo>
                    <a:pt x="1254" y="176"/>
                    <a:pt x="1258" y="175"/>
                    <a:pt x="1259" y="179"/>
                  </a:cubicBezTo>
                  <a:cubicBezTo>
                    <a:pt x="1264" y="208"/>
                    <a:pt x="1288" y="231"/>
                    <a:pt x="1317" y="244"/>
                  </a:cubicBezTo>
                  <a:cubicBezTo>
                    <a:pt x="1324" y="254"/>
                    <a:pt x="1335" y="263"/>
                    <a:pt x="1340" y="276"/>
                  </a:cubicBezTo>
                  <a:cubicBezTo>
                    <a:pt x="1342" y="282"/>
                    <a:pt x="1341" y="291"/>
                    <a:pt x="1347" y="296"/>
                  </a:cubicBezTo>
                  <a:cubicBezTo>
                    <a:pt x="1352" y="286"/>
                    <a:pt x="1346" y="280"/>
                    <a:pt x="1346" y="269"/>
                  </a:cubicBezTo>
                  <a:cubicBezTo>
                    <a:pt x="1357" y="263"/>
                    <a:pt x="1358" y="274"/>
                    <a:pt x="1363" y="279"/>
                  </a:cubicBezTo>
                  <a:cubicBezTo>
                    <a:pt x="1363" y="281"/>
                    <a:pt x="1360" y="279"/>
                    <a:pt x="1360" y="281"/>
                  </a:cubicBezTo>
                  <a:cubicBezTo>
                    <a:pt x="1371" y="297"/>
                    <a:pt x="1367" y="322"/>
                    <a:pt x="1362" y="342"/>
                  </a:cubicBezTo>
                  <a:cubicBezTo>
                    <a:pt x="1375" y="340"/>
                    <a:pt x="1375" y="326"/>
                    <a:pt x="1382" y="318"/>
                  </a:cubicBezTo>
                  <a:cubicBezTo>
                    <a:pt x="1390" y="300"/>
                    <a:pt x="1398" y="288"/>
                    <a:pt x="1400" y="266"/>
                  </a:cubicBezTo>
                  <a:cubicBezTo>
                    <a:pt x="1402" y="236"/>
                    <a:pt x="1389" y="212"/>
                    <a:pt x="1378" y="194"/>
                  </a:cubicBezTo>
                  <a:cubicBezTo>
                    <a:pt x="1373" y="184"/>
                    <a:pt x="1354" y="161"/>
                    <a:pt x="1356" y="154"/>
                  </a:cubicBezTo>
                  <a:cubicBezTo>
                    <a:pt x="1358" y="146"/>
                    <a:pt x="1369" y="149"/>
                    <a:pt x="1372" y="145"/>
                  </a:cubicBezTo>
                  <a:cubicBezTo>
                    <a:pt x="1330" y="131"/>
                    <a:pt x="1309" y="80"/>
                    <a:pt x="1255" y="90"/>
                  </a:cubicBezTo>
                  <a:cubicBezTo>
                    <a:pt x="1253" y="88"/>
                    <a:pt x="1249" y="87"/>
                    <a:pt x="1250" y="82"/>
                  </a:cubicBezTo>
                  <a:cubicBezTo>
                    <a:pt x="1287" y="68"/>
                    <a:pt x="1316" y="98"/>
                    <a:pt x="1341" y="112"/>
                  </a:cubicBezTo>
                  <a:cubicBezTo>
                    <a:pt x="1345" y="124"/>
                    <a:pt x="1357" y="128"/>
                    <a:pt x="1368" y="134"/>
                  </a:cubicBezTo>
                  <a:cubicBezTo>
                    <a:pt x="1344" y="99"/>
                    <a:pt x="1307" y="66"/>
                    <a:pt x="1261" y="65"/>
                  </a:cubicBezTo>
                  <a:cubicBezTo>
                    <a:pt x="1253" y="56"/>
                    <a:pt x="1266" y="54"/>
                    <a:pt x="1270" y="47"/>
                  </a:cubicBezTo>
                  <a:cubicBezTo>
                    <a:pt x="1225" y="27"/>
                    <a:pt x="1166" y="18"/>
                    <a:pt x="1115" y="40"/>
                  </a:cubicBezTo>
                  <a:cubicBezTo>
                    <a:pt x="1111" y="47"/>
                    <a:pt x="1104" y="51"/>
                    <a:pt x="1099" y="57"/>
                  </a:cubicBezTo>
                  <a:cubicBezTo>
                    <a:pt x="1105" y="61"/>
                    <a:pt x="1114" y="63"/>
                    <a:pt x="1118" y="69"/>
                  </a:cubicBezTo>
                  <a:cubicBezTo>
                    <a:pt x="1117" y="72"/>
                    <a:pt x="1117" y="77"/>
                    <a:pt x="1112" y="78"/>
                  </a:cubicBezTo>
                  <a:cubicBezTo>
                    <a:pt x="1106" y="79"/>
                    <a:pt x="1104" y="72"/>
                    <a:pt x="1099" y="69"/>
                  </a:cubicBezTo>
                  <a:cubicBezTo>
                    <a:pt x="1079" y="56"/>
                    <a:pt x="1040" y="42"/>
                    <a:pt x="1010" y="44"/>
                  </a:cubicBezTo>
                  <a:cubicBezTo>
                    <a:pt x="995" y="47"/>
                    <a:pt x="984" y="51"/>
                    <a:pt x="971" y="54"/>
                  </a:cubicBezTo>
                  <a:cubicBezTo>
                    <a:pt x="897" y="70"/>
                    <a:pt x="861" y="146"/>
                    <a:pt x="833" y="209"/>
                  </a:cubicBezTo>
                  <a:cubicBezTo>
                    <a:pt x="822" y="231"/>
                    <a:pt x="815" y="244"/>
                    <a:pt x="801" y="260"/>
                  </a:cubicBezTo>
                  <a:cubicBezTo>
                    <a:pt x="780" y="286"/>
                    <a:pt x="744" y="314"/>
                    <a:pt x="703" y="302"/>
                  </a:cubicBezTo>
                  <a:cubicBezTo>
                    <a:pt x="705" y="312"/>
                    <a:pt x="717" y="313"/>
                    <a:pt x="719" y="322"/>
                  </a:cubicBezTo>
                  <a:cubicBezTo>
                    <a:pt x="729" y="323"/>
                    <a:pt x="733" y="333"/>
                    <a:pt x="740" y="337"/>
                  </a:cubicBezTo>
                  <a:cubicBezTo>
                    <a:pt x="747" y="340"/>
                    <a:pt x="757" y="337"/>
                    <a:pt x="760" y="346"/>
                  </a:cubicBezTo>
                  <a:cubicBezTo>
                    <a:pt x="745" y="360"/>
                    <a:pt x="713" y="347"/>
                    <a:pt x="697" y="342"/>
                  </a:cubicBezTo>
                  <a:cubicBezTo>
                    <a:pt x="704" y="362"/>
                    <a:pt x="707" y="383"/>
                    <a:pt x="718" y="397"/>
                  </a:cubicBezTo>
                  <a:cubicBezTo>
                    <a:pt x="721" y="401"/>
                    <a:pt x="727" y="405"/>
                    <a:pt x="732" y="409"/>
                  </a:cubicBezTo>
                  <a:cubicBezTo>
                    <a:pt x="753" y="428"/>
                    <a:pt x="783" y="448"/>
                    <a:pt x="815" y="436"/>
                  </a:cubicBezTo>
                  <a:cubicBezTo>
                    <a:pt x="825" y="439"/>
                    <a:pt x="823" y="445"/>
                    <a:pt x="820" y="453"/>
                  </a:cubicBezTo>
                  <a:cubicBezTo>
                    <a:pt x="803" y="455"/>
                    <a:pt x="779" y="466"/>
                    <a:pt x="759" y="462"/>
                  </a:cubicBezTo>
                  <a:cubicBezTo>
                    <a:pt x="775" y="482"/>
                    <a:pt x="810" y="503"/>
                    <a:pt x="841" y="508"/>
                  </a:cubicBezTo>
                  <a:cubicBezTo>
                    <a:pt x="859" y="510"/>
                    <a:pt x="885" y="501"/>
                    <a:pt x="892" y="512"/>
                  </a:cubicBezTo>
                  <a:cubicBezTo>
                    <a:pt x="890" y="521"/>
                    <a:pt x="877" y="521"/>
                    <a:pt x="872" y="532"/>
                  </a:cubicBezTo>
                  <a:cubicBezTo>
                    <a:pt x="890" y="540"/>
                    <a:pt x="908" y="524"/>
                    <a:pt x="925" y="530"/>
                  </a:cubicBezTo>
                  <a:cubicBezTo>
                    <a:pt x="928" y="534"/>
                    <a:pt x="925" y="539"/>
                    <a:pt x="925" y="543"/>
                  </a:cubicBezTo>
                  <a:cubicBezTo>
                    <a:pt x="953" y="545"/>
                    <a:pt x="978" y="553"/>
                    <a:pt x="1005" y="543"/>
                  </a:cubicBezTo>
                  <a:cubicBezTo>
                    <a:pt x="998" y="536"/>
                    <a:pt x="988" y="534"/>
                    <a:pt x="985" y="524"/>
                  </a:cubicBezTo>
                  <a:cubicBezTo>
                    <a:pt x="952" y="534"/>
                    <a:pt x="900" y="503"/>
                    <a:pt x="920" y="467"/>
                  </a:cubicBezTo>
                  <a:cubicBezTo>
                    <a:pt x="881" y="465"/>
                    <a:pt x="838" y="457"/>
                    <a:pt x="823" y="428"/>
                  </a:cubicBezTo>
                  <a:cubicBezTo>
                    <a:pt x="832" y="416"/>
                    <a:pt x="859" y="434"/>
                    <a:pt x="867" y="417"/>
                  </a:cubicBezTo>
                  <a:cubicBezTo>
                    <a:pt x="846" y="410"/>
                    <a:pt x="827" y="394"/>
                    <a:pt x="818" y="376"/>
                  </a:cubicBezTo>
                  <a:cubicBezTo>
                    <a:pt x="814" y="369"/>
                    <a:pt x="807" y="357"/>
                    <a:pt x="813" y="347"/>
                  </a:cubicBezTo>
                  <a:cubicBezTo>
                    <a:pt x="828" y="345"/>
                    <a:pt x="820" y="367"/>
                    <a:pt x="834" y="363"/>
                  </a:cubicBezTo>
                  <a:cubicBezTo>
                    <a:pt x="828" y="356"/>
                    <a:pt x="821" y="346"/>
                    <a:pt x="818" y="336"/>
                  </a:cubicBezTo>
                  <a:cubicBezTo>
                    <a:pt x="815" y="326"/>
                    <a:pt x="810" y="302"/>
                    <a:pt x="815" y="296"/>
                  </a:cubicBezTo>
                  <a:cubicBezTo>
                    <a:pt x="817" y="302"/>
                    <a:pt x="829" y="306"/>
                    <a:pt x="823" y="313"/>
                  </a:cubicBezTo>
                  <a:cubicBezTo>
                    <a:pt x="865" y="352"/>
                    <a:pt x="922" y="305"/>
                    <a:pt x="936" y="261"/>
                  </a:cubicBezTo>
                  <a:cubicBezTo>
                    <a:pt x="942" y="242"/>
                    <a:pt x="941" y="220"/>
                    <a:pt x="948" y="202"/>
                  </a:cubicBezTo>
                  <a:cubicBezTo>
                    <a:pt x="955" y="198"/>
                    <a:pt x="963" y="188"/>
                    <a:pt x="965" y="183"/>
                  </a:cubicBezTo>
                  <a:cubicBezTo>
                    <a:pt x="958" y="186"/>
                    <a:pt x="950" y="203"/>
                    <a:pt x="942" y="190"/>
                  </a:cubicBezTo>
                  <a:cubicBezTo>
                    <a:pt x="962" y="156"/>
                    <a:pt x="998" y="113"/>
                    <a:pt x="1048" y="102"/>
                  </a:cubicBezTo>
                  <a:cubicBezTo>
                    <a:pt x="1080" y="94"/>
                    <a:pt x="1107" y="93"/>
                    <a:pt x="1142" y="92"/>
                  </a:cubicBezTo>
                  <a:cubicBezTo>
                    <a:pt x="1151" y="91"/>
                    <a:pt x="1157" y="87"/>
                    <a:pt x="1159" y="100"/>
                  </a:cubicBezTo>
                  <a:cubicBezTo>
                    <a:pt x="1151" y="109"/>
                    <a:pt x="1148" y="102"/>
                    <a:pt x="1140" y="102"/>
                  </a:cubicBezTo>
                  <a:cubicBezTo>
                    <a:pt x="1115" y="98"/>
                    <a:pt x="1099" y="105"/>
                    <a:pt x="1081" y="107"/>
                  </a:cubicBezTo>
                  <a:cubicBezTo>
                    <a:pt x="1031" y="111"/>
                    <a:pt x="990" y="136"/>
                    <a:pt x="967" y="171"/>
                  </a:cubicBezTo>
                  <a:cubicBezTo>
                    <a:pt x="974" y="171"/>
                    <a:pt x="980" y="169"/>
                    <a:pt x="983" y="164"/>
                  </a:cubicBezTo>
                  <a:cubicBezTo>
                    <a:pt x="992" y="166"/>
                    <a:pt x="995" y="170"/>
                    <a:pt x="991" y="179"/>
                  </a:cubicBezTo>
                  <a:cubicBezTo>
                    <a:pt x="986" y="177"/>
                    <a:pt x="986" y="181"/>
                    <a:pt x="982" y="181"/>
                  </a:cubicBezTo>
                  <a:cubicBezTo>
                    <a:pt x="956" y="198"/>
                    <a:pt x="955" y="230"/>
                    <a:pt x="947" y="260"/>
                  </a:cubicBezTo>
                  <a:cubicBezTo>
                    <a:pt x="938" y="295"/>
                    <a:pt x="915" y="318"/>
                    <a:pt x="887" y="333"/>
                  </a:cubicBezTo>
                  <a:cubicBezTo>
                    <a:pt x="877" y="333"/>
                    <a:pt x="868" y="342"/>
                    <a:pt x="856" y="342"/>
                  </a:cubicBezTo>
                  <a:cubicBezTo>
                    <a:pt x="844" y="342"/>
                    <a:pt x="835" y="333"/>
                    <a:pt x="826" y="333"/>
                  </a:cubicBezTo>
                  <a:cubicBezTo>
                    <a:pt x="831" y="353"/>
                    <a:pt x="844" y="365"/>
                    <a:pt x="864" y="367"/>
                  </a:cubicBezTo>
                  <a:cubicBezTo>
                    <a:pt x="860" y="381"/>
                    <a:pt x="836" y="375"/>
                    <a:pt x="826" y="371"/>
                  </a:cubicBezTo>
                  <a:cubicBezTo>
                    <a:pt x="836" y="396"/>
                    <a:pt x="858" y="406"/>
                    <a:pt x="885" y="408"/>
                  </a:cubicBezTo>
                  <a:cubicBezTo>
                    <a:pt x="882" y="427"/>
                    <a:pt x="857" y="431"/>
                    <a:pt x="842" y="434"/>
                  </a:cubicBezTo>
                  <a:close/>
                  <a:moveTo>
                    <a:pt x="1496" y="277"/>
                  </a:moveTo>
                  <a:cubicBezTo>
                    <a:pt x="1431" y="269"/>
                    <a:pt x="1405" y="202"/>
                    <a:pt x="1377" y="156"/>
                  </a:cubicBezTo>
                  <a:cubicBezTo>
                    <a:pt x="1376" y="156"/>
                    <a:pt x="1375" y="156"/>
                    <a:pt x="1373" y="156"/>
                  </a:cubicBezTo>
                  <a:cubicBezTo>
                    <a:pt x="1373" y="158"/>
                    <a:pt x="1371" y="158"/>
                    <a:pt x="1370" y="159"/>
                  </a:cubicBezTo>
                  <a:cubicBezTo>
                    <a:pt x="1380" y="182"/>
                    <a:pt x="1402" y="208"/>
                    <a:pt x="1407" y="237"/>
                  </a:cubicBezTo>
                  <a:cubicBezTo>
                    <a:pt x="1414" y="277"/>
                    <a:pt x="1401" y="306"/>
                    <a:pt x="1386" y="337"/>
                  </a:cubicBezTo>
                  <a:cubicBezTo>
                    <a:pt x="1380" y="340"/>
                    <a:pt x="1378" y="347"/>
                    <a:pt x="1373" y="352"/>
                  </a:cubicBezTo>
                  <a:cubicBezTo>
                    <a:pt x="1384" y="374"/>
                    <a:pt x="1389" y="411"/>
                    <a:pt x="1360" y="419"/>
                  </a:cubicBezTo>
                  <a:cubicBezTo>
                    <a:pt x="1363" y="441"/>
                    <a:pt x="1353" y="456"/>
                    <a:pt x="1350" y="477"/>
                  </a:cubicBezTo>
                  <a:cubicBezTo>
                    <a:pt x="1380" y="482"/>
                    <a:pt x="1412" y="475"/>
                    <a:pt x="1420" y="448"/>
                  </a:cubicBezTo>
                  <a:cubicBezTo>
                    <a:pt x="1405" y="445"/>
                    <a:pt x="1382" y="444"/>
                    <a:pt x="1382" y="431"/>
                  </a:cubicBezTo>
                  <a:cubicBezTo>
                    <a:pt x="1421" y="449"/>
                    <a:pt x="1474" y="434"/>
                    <a:pt x="1487" y="396"/>
                  </a:cubicBezTo>
                  <a:cubicBezTo>
                    <a:pt x="1465" y="398"/>
                    <a:pt x="1449" y="389"/>
                    <a:pt x="1433" y="381"/>
                  </a:cubicBezTo>
                  <a:cubicBezTo>
                    <a:pt x="1417" y="373"/>
                    <a:pt x="1403" y="368"/>
                    <a:pt x="1406" y="353"/>
                  </a:cubicBezTo>
                  <a:cubicBezTo>
                    <a:pt x="1420" y="358"/>
                    <a:pt x="1430" y="364"/>
                    <a:pt x="1444" y="366"/>
                  </a:cubicBezTo>
                  <a:cubicBezTo>
                    <a:pt x="1504" y="372"/>
                    <a:pt x="1536" y="322"/>
                    <a:pt x="1533" y="270"/>
                  </a:cubicBezTo>
                  <a:cubicBezTo>
                    <a:pt x="1521" y="275"/>
                    <a:pt x="1512" y="279"/>
                    <a:pt x="1496" y="277"/>
                  </a:cubicBezTo>
                  <a:close/>
                  <a:moveTo>
                    <a:pt x="936" y="463"/>
                  </a:moveTo>
                  <a:cubicBezTo>
                    <a:pt x="916" y="485"/>
                    <a:pt x="939" y="511"/>
                    <a:pt x="963" y="515"/>
                  </a:cubicBezTo>
                  <a:cubicBezTo>
                    <a:pt x="968" y="512"/>
                    <a:pt x="976" y="511"/>
                    <a:pt x="981" y="508"/>
                  </a:cubicBezTo>
                  <a:cubicBezTo>
                    <a:pt x="1005" y="528"/>
                    <a:pt x="1034" y="543"/>
                    <a:pt x="1061" y="561"/>
                  </a:cubicBezTo>
                  <a:cubicBezTo>
                    <a:pt x="1096" y="570"/>
                    <a:pt x="1129" y="581"/>
                    <a:pt x="1162" y="579"/>
                  </a:cubicBezTo>
                  <a:cubicBezTo>
                    <a:pt x="1188" y="585"/>
                    <a:pt x="1228" y="583"/>
                    <a:pt x="1249" y="569"/>
                  </a:cubicBezTo>
                  <a:cubicBezTo>
                    <a:pt x="1253" y="570"/>
                    <a:pt x="1254" y="567"/>
                    <a:pt x="1259" y="568"/>
                  </a:cubicBezTo>
                  <a:cubicBezTo>
                    <a:pt x="1294" y="534"/>
                    <a:pt x="1332" y="497"/>
                    <a:pt x="1346" y="446"/>
                  </a:cubicBezTo>
                  <a:cubicBezTo>
                    <a:pt x="1343" y="436"/>
                    <a:pt x="1348" y="430"/>
                    <a:pt x="1349" y="422"/>
                  </a:cubicBezTo>
                  <a:cubicBezTo>
                    <a:pt x="1349" y="420"/>
                    <a:pt x="1350" y="417"/>
                    <a:pt x="1350" y="417"/>
                  </a:cubicBezTo>
                  <a:cubicBezTo>
                    <a:pt x="1350" y="404"/>
                    <a:pt x="1346" y="393"/>
                    <a:pt x="1344" y="384"/>
                  </a:cubicBezTo>
                  <a:cubicBezTo>
                    <a:pt x="1340" y="370"/>
                    <a:pt x="1343" y="355"/>
                    <a:pt x="1339" y="341"/>
                  </a:cubicBezTo>
                  <a:cubicBezTo>
                    <a:pt x="1342" y="333"/>
                    <a:pt x="1344" y="317"/>
                    <a:pt x="1336" y="311"/>
                  </a:cubicBezTo>
                  <a:cubicBezTo>
                    <a:pt x="1343" y="251"/>
                    <a:pt x="1277" y="244"/>
                    <a:pt x="1256" y="204"/>
                  </a:cubicBezTo>
                  <a:cubicBezTo>
                    <a:pt x="1255" y="278"/>
                    <a:pt x="1198" y="322"/>
                    <a:pt x="1127" y="333"/>
                  </a:cubicBezTo>
                  <a:cubicBezTo>
                    <a:pt x="1121" y="337"/>
                    <a:pt x="1118" y="344"/>
                    <a:pt x="1112" y="347"/>
                  </a:cubicBezTo>
                  <a:cubicBezTo>
                    <a:pt x="1107" y="345"/>
                    <a:pt x="1102" y="341"/>
                    <a:pt x="1101" y="340"/>
                  </a:cubicBezTo>
                  <a:cubicBezTo>
                    <a:pt x="1105" y="328"/>
                    <a:pt x="1126" y="325"/>
                    <a:pt x="1123" y="310"/>
                  </a:cubicBezTo>
                  <a:cubicBezTo>
                    <a:pt x="1115" y="322"/>
                    <a:pt x="1096" y="341"/>
                    <a:pt x="1084" y="348"/>
                  </a:cubicBezTo>
                  <a:cubicBezTo>
                    <a:pt x="1070" y="357"/>
                    <a:pt x="1051" y="359"/>
                    <a:pt x="1037" y="370"/>
                  </a:cubicBezTo>
                  <a:cubicBezTo>
                    <a:pt x="1016" y="384"/>
                    <a:pt x="1017" y="420"/>
                    <a:pt x="1001" y="442"/>
                  </a:cubicBezTo>
                  <a:cubicBezTo>
                    <a:pt x="992" y="454"/>
                    <a:pt x="981" y="456"/>
                    <a:pt x="970" y="467"/>
                  </a:cubicBezTo>
                  <a:cubicBezTo>
                    <a:pt x="980" y="472"/>
                    <a:pt x="990" y="479"/>
                    <a:pt x="995" y="490"/>
                  </a:cubicBezTo>
                  <a:cubicBezTo>
                    <a:pt x="993" y="493"/>
                    <a:pt x="992" y="496"/>
                    <a:pt x="987" y="495"/>
                  </a:cubicBezTo>
                  <a:cubicBezTo>
                    <a:pt x="981" y="486"/>
                    <a:pt x="970" y="471"/>
                    <a:pt x="957" y="477"/>
                  </a:cubicBezTo>
                  <a:cubicBezTo>
                    <a:pt x="952" y="489"/>
                    <a:pt x="961" y="497"/>
                    <a:pt x="961" y="505"/>
                  </a:cubicBezTo>
                  <a:cubicBezTo>
                    <a:pt x="949" y="502"/>
                    <a:pt x="944" y="489"/>
                    <a:pt x="946" y="475"/>
                  </a:cubicBezTo>
                  <a:cubicBezTo>
                    <a:pt x="942" y="476"/>
                    <a:pt x="938" y="483"/>
                    <a:pt x="935" y="478"/>
                  </a:cubicBezTo>
                  <a:cubicBezTo>
                    <a:pt x="937" y="463"/>
                    <a:pt x="961" y="462"/>
                    <a:pt x="962" y="451"/>
                  </a:cubicBezTo>
                  <a:cubicBezTo>
                    <a:pt x="955" y="456"/>
                    <a:pt x="947" y="461"/>
                    <a:pt x="936" y="463"/>
                  </a:cubicBezTo>
                  <a:close/>
                  <a:moveTo>
                    <a:pt x="1351" y="345"/>
                  </a:moveTo>
                  <a:cubicBezTo>
                    <a:pt x="1353" y="335"/>
                    <a:pt x="1361" y="314"/>
                    <a:pt x="1354" y="306"/>
                  </a:cubicBezTo>
                  <a:cubicBezTo>
                    <a:pt x="1352" y="320"/>
                    <a:pt x="1350" y="334"/>
                    <a:pt x="1351" y="345"/>
                  </a:cubicBezTo>
                  <a:close/>
                  <a:moveTo>
                    <a:pt x="1361" y="409"/>
                  </a:moveTo>
                  <a:cubicBezTo>
                    <a:pt x="1373" y="400"/>
                    <a:pt x="1372" y="375"/>
                    <a:pt x="1365" y="361"/>
                  </a:cubicBezTo>
                  <a:cubicBezTo>
                    <a:pt x="1360" y="361"/>
                    <a:pt x="1356" y="361"/>
                    <a:pt x="1352" y="360"/>
                  </a:cubicBezTo>
                  <a:cubicBezTo>
                    <a:pt x="1351" y="378"/>
                    <a:pt x="1358" y="394"/>
                    <a:pt x="1361" y="409"/>
                  </a:cubicBezTo>
                  <a:close/>
                  <a:moveTo>
                    <a:pt x="1326" y="514"/>
                  </a:moveTo>
                  <a:cubicBezTo>
                    <a:pt x="1334" y="508"/>
                    <a:pt x="1344" y="510"/>
                    <a:pt x="1354" y="504"/>
                  </a:cubicBezTo>
                  <a:cubicBezTo>
                    <a:pt x="1350" y="499"/>
                    <a:pt x="1347" y="492"/>
                    <a:pt x="1341" y="489"/>
                  </a:cubicBezTo>
                  <a:cubicBezTo>
                    <a:pt x="1337" y="498"/>
                    <a:pt x="1327" y="506"/>
                    <a:pt x="1326" y="514"/>
                  </a:cubicBezTo>
                  <a:close/>
                  <a:moveTo>
                    <a:pt x="399" y="573"/>
                  </a:moveTo>
                  <a:cubicBezTo>
                    <a:pt x="402" y="569"/>
                    <a:pt x="408" y="568"/>
                    <a:pt x="415" y="568"/>
                  </a:cubicBezTo>
                  <a:cubicBezTo>
                    <a:pt x="414" y="554"/>
                    <a:pt x="410" y="540"/>
                    <a:pt x="405" y="525"/>
                  </a:cubicBezTo>
                  <a:cubicBezTo>
                    <a:pt x="391" y="542"/>
                    <a:pt x="370" y="554"/>
                    <a:pt x="361" y="576"/>
                  </a:cubicBezTo>
                  <a:cubicBezTo>
                    <a:pt x="370" y="576"/>
                    <a:pt x="374" y="586"/>
                    <a:pt x="374" y="590"/>
                  </a:cubicBezTo>
                  <a:cubicBezTo>
                    <a:pt x="389" y="584"/>
                    <a:pt x="374" y="571"/>
                    <a:pt x="371" y="561"/>
                  </a:cubicBezTo>
                  <a:cubicBezTo>
                    <a:pt x="373" y="561"/>
                    <a:pt x="373" y="560"/>
                    <a:pt x="374" y="560"/>
                  </a:cubicBezTo>
                  <a:cubicBezTo>
                    <a:pt x="381" y="562"/>
                    <a:pt x="382" y="569"/>
                    <a:pt x="389" y="571"/>
                  </a:cubicBezTo>
                  <a:cubicBezTo>
                    <a:pt x="394" y="561"/>
                    <a:pt x="394" y="558"/>
                    <a:pt x="393" y="545"/>
                  </a:cubicBezTo>
                  <a:cubicBezTo>
                    <a:pt x="395" y="545"/>
                    <a:pt x="396" y="543"/>
                    <a:pt x="399" y="543"/>
                  </a:cubicBezTo>
                  <a:cubicBezTo>
                    <a:pt x="411" y="548"/>
                    <a:pt x="400" y="565"/>
                    <a:pt x="399" y="573"/>
                  </a:cubicBezTo>
                  <a:close/>
                  <a:moveTo>
                    <a:pt x="383" y="596"/>
                  </a:moveTo>
                  <a:cubicBezTo>
                    <a:pt x="392" y="592"/>
                    <a:pt x="400" y="593"/>
                    <a:pt x="408" y="598"/>
                  </a:cubicBezTo>
                  <a:cubicBezTo>
                    <a:pt x="412" y="593"/>
                    <a:pt x="418" y="583"/>
                    <a:pt x="414" y="574"/>
                  </a:cubicBezTo>
                  <a:cubicBezTo>
                    <a:pt x="403" y="584"/>
                    <a:pt x="386" y="580"/>
                    <a:pt x="383" y="596"/>
                  </a:cubicBezTo>
                  <a:close/>
                  <a:moveTo>
                    <a:pt x="361" y="632"/>
                  </a:moveTo>
                  <a:cubicBezTo>
                    <a:pt x="364" y="614"/>
                    <a:pt x="375" y="595"/>
                    <a:pt x="359" y="579"/>
                  </a:cubicBezTo>
                  <a:cubicBezTo>
                    <a:pt x="353" y="597"/>
                    <a:pt x="352" y="617"/>
                    <a:pt x="361" y="632"/>
                  </a:cubicBezTo>
                  <a:close/>
                  <a:moveTo>
                    <a:pt x="1209" y="605"/>
                  </a:moveTo>
                  <a:cubicBezTo>
                    <a:pt x="1202" y="605"/>
                    <a:pt x="1209" y="599"/>
                    <a:pt x="1204" y="598"/>
                  </a:cubicBezTo>
                  <a:cubicBezTo>
                    <a:pt x="1207" y="599"/>
                    <a:pt x="1209" y="593"/>
                    <a:pt x="1206" y="593"/>
                  </a:cubicBezTo>
                  <a:cubicBezTo>
                    <a:pt x="1178" y="596"/>
                    <a:pt x="1142" y="593"/>
                    <a:pt x="1119" y="586"/>
                  </a:cubicBezTo>
                  <a:cubicBezTo>
                    <a:pt x="1123" y="637"/>
                    <a:pt x="1192" y="644"/>
                    <a:pt x="1209" y="605"/>
                  </a:cubicBezTo>
                  <a:close/>
                  <a:moveTo>
                    <a:pt x="1221" y="613"/>
                  </a:moveTo>
                  <a:cubicBezTo>
                    <a:pt x="1209" y="628"/>
                    <a:pt x="1179" y="649"/>
                    <a:pt x="1153" y="642"/>
                  </a:cubicBezTo>
                  <a:cubicBezTo>
                    <a:pt x="1144" y="640"/>
                    <a:pt x="1138" y="633"/>
                    <a:pt x="1129" y="631"/>
                  </a:cubicBezTo>
                  <a:cubicBezTo>
                    <a:pt x="1126" y="623"/>
                    <a:pt x="1117" y="621"/>
                    <a:pt x="1113" y="614"/>
                  </a:cubicBezTo>
                  <a:cubicBezTo>
                    <a:pt x="1115" y="605"/>
                    <a:pt x="1111" y="594"/>
                    <a:pt x="1108" y="588"/>
                  </a:cubicBezTo>
                  <a:cubicBezTo>
                    <a:pt x="1101" y="588"/>
                    <a:pt x="1100" y="597"/>
                    <a:pt x="1093" y="598"/>
                  </a:cubicBezTo>
                  <a:cubicBezTo>
                    <a:pt x="1095" y="616"/>
                    <a:pt x="1108" y="631"/>
                    <a:pt x="1119" y="641"/>
                  </a:cubicBezTo>
                  <a:cubicBezTo>
                    <a:pt x="1142" y="664"/>
                    <a:pt x="1178" y="683"/>
                    <a:pt x="1210" y="661"/>
                  </a:cubicBezTo>
                  <a:cubicBezTo>
                    <a:pt x="1201" y="683"/>
                    <a:pt x="1168" y="689"/>
                    <a:pt x="1150" y="672"/>
                  </a:cubicBezTo>
                  <a:cubicBezTo>
                    <a:pt x="1121" y="663"/>
                    <a:pt x="1092" y="633"/>
                    <a:pt x="1084" y="606"/>
                  </a:cubicBezTo>
                  <a:cubicBezTo>
                    <a:pt x="1079" y="614"/>
                    <a:pt x="1075" y="621"/>
                    <a:pt x="1073" y="629"/>
                  </a:cubicBezTo>
                  <a:cubicBezTo>
                    <a:pt x="1078" y="637"/>
                    <a:pt x="1082" y="643"/>
                    <a:pt x="1089" y="649"/>
                  </a:cubicBezTo>
                  <a:cubicBezTo>
                    <a:pt x="1098" y="655"/>
                    <a:pt x="1109" y="664"/>
                    <a:pt x="1117" y="669"/>
                  </a:cubicBezTo>
                  <a:cubicBezTo>
                    <a:pt x="1131" y="678"/>
                    <a:pt x="1148" y="690"/>
                    <a:pt x="1162" y="694"/>
                  </a:cubicBezTo>
                  <a:cubicBezTo>
                    <a:pt x="1193" y="702"/>
                    <a:pt x="1225" y="681"/>
                    <a:pt x="1241" y="660"/>
                  </a:cubicBezTo>
                  <a:cubicBezTo>
                    <a:pt x="1245" y="654"/>
                    <a:pt x="1246" y="647"/>
                    <a:pt x="1250" y="641"/>
                  </a:cubicBezTo>
                  <a:cubicBezTo>
                    <a:pt x="1257" y="631"/>
                    <a:pt x="1273" y="622"/>
                    <a:pt x="1264" y="608"/>
                  </a:cubicBezTo>
                  <a:cubicBezTo>
                    <a:pt x="1262" y="610"/>
                    <a:pt x="1249" y="603"/>
                    <a:pt x="1250" y="610"/>
                  </a:cubicBezTo>
                  <a:cubicBezTo>
                    <a:pt x="1248" y="613"/>
                    <a:pt x="1258" y="620"/>
                    <a:pt x="1255" y="624"/>
                  </a:cubicBezTo>
                  <a:cubicBezTo>
                    <a:pt x="1247" y="627"/>
                    <a:pt x="1241" y="621"/>
                    <a:pt x="1236" y="616"/>
                  </a:cubicBezTo>
                  <a:cubicBezTo>
                    <a:pt x="1238" y="608"/>
                    <a:pt x="1235" y="598"/>
                    <a:pt x="1233" y="590"/>
                  </a:cubicBezTo>
                  <a:cubicBezTo>
                    <a:pt x="1230" y="593"/>
                    <a:pt x="1222" y="592"/>
                    <a:pt x="1221" y="594"/>
                  </a:cubicBezTo>
                  <a:cubicBezTo>
                    <a:pt x="1225" y="598"/>
                    <a:pt x="1221" y="607"/>
                    <a:pt x="1221" y="613"/>
                  </a:cubicBezTo>
                  <a:close/>
                  <a:moveTo>
                    <a:pt x="349" y="649"/>
                  </a:moveTo>
                  <a:cubicBezTo>
                    <a:pt x="345" y="639"/>
                    <a:pt x="339" y="628"/>
                    <a:pt x="332" y="619"/>
                  </a:cubicBezTo>
                  <a:cubicBezTo>
                    <a:pt x="325" y="611"/>
                    <a:pt x="314" y="599"/>
                    <a:pt x="305" y="605"/>
                  </a:cubicBezTo>
                  <a:cubicBezTo>
                    <a:pt x="316" y="618"/>
                    <a:pt x="336" y="633"/>
                    <a:pt x="349" y="649"/>
                  </a:cubicBezTo>
                  <a:close/>
                  <a:moveTo>
                    <a:pt x="378" y="604"/>
                  </a:moveTo>
                  <a:cubicBezTo>
                    <a:pt x="375" y="612"/>
                    <a:pt x="370" y="618"/>
                    <a:pt x="369" y="627"/>
                  </a:cubicBezTo>
                  <a:cubicBezTo>
                    <a:pt x="379" y="624"/>
                    <a:pt x="385" y="616"/>
                    <a:pt x="391" y="609"/>
                  </a:cubicBezTo>
                  <a:cubicBezTo>
                    <a:pt x="394" y="609"/>
                    <a:pt x="400" y="605"/>
                    <a:pt x="396" y="603"/>
                  </a:cubicBezTo>
                  <a:cubicBezTo>
                    <a:pt x="394" y="604"/>
                    <a:pt x="385" y="606"/>
                    <a:pt x="378" y="604"/>
                  </a:cubicBezTo>
                  <a:close/>
                  <a:moveTo>
                    <a:pt x="1277" y="620"/>
                  </a:moveTo>
                  <a:cubicBezTo>
                    <a:pt x="1277" y="621"/>
                    <a:pt x="1277" y="622"/>
                    <a:pt x="1277" y="623"/>
                  </a:cubicBezTo>
                  <a:cubicBezTo>
                    <a:pt x="1256" y="653"/>
                    <a:pt x="1234" y="698"/>
                    <a:pt x="1190" y="704"/>
                  </a:cubicBezTo>
                  <a:cubicBezTo>
                    <a:pt x="1168" y="706"/>
                    <a:pt x="1149" y="701"/>
                    <a:pt x="1134" y="691"/>
                  </a:cubicBezTo>
                  <a:cubicBezTo>
                    <a:pt x="1132" y="689"/>
                    <a:pt x="1131" y="685"/>
                    <a:pt x="1128" y="684"/>
                  </a:cubicBezTo>
                  <a:cubicBezTo>
                    <a:pt x="1125" y="682"/>
                    <a:pt x="1121" y="683"/>
                    <a:pt x="1118" y="681"/>
                  </a:cubicBezTo>
                  <a:cubicBezTo>
                    <a:pt x="1103" y="673"/>
                    <a:pt x="1094" y="657"/>
                    <a:pt x="1078" y="655"/>
                  </a:cubicBezTo>
                  <a:cubicBezTo>
                    <a:pt x="1071" y="646"/>
                    <a:pt x="1059" y="636"/>
                    <a:pt x="1058" y="625"/>
                  </a:cubicBezTo>
                  <a:cubicBezTo>
                    <a:pt x="1040" y="636"/>
                    <a:pt x="1007" y="653"/>
                    <a:pt x="993" y="664"/>
                  </a:cubicBezTo>
                  <a:cubicBezTo>
                    <a:pt x="988" y="667"/>
                    <a:pt x="982" y="669"/>
                    <a:pt x="980" y="671"/>
                  </a:cubicBezTo>
                  <a:cubicBezTo>
                    <a:pt x="975" y="677"/>
                    <a:pt x="982" y="691"/>
                    <a:pt x="985" y="699"/>
                  </a:cubicBezTo>
                  <a:cubicBezTo>
                    <a:pt x="987" y="706"/>
                    <a:pt x="991" y="713"/>
                    <a:pt x="992" y="721"/>
                  </a:cubicBezTo>
                  <a:cubicBezTo>
                    <a:pt x="1000" y="721"/>
                    <a:pt x="1009" y="724"/>
                    <a:pt x="1014" y="722"/>
                  </a:cubicBezTo>
                  <a:cubicBezTo>
                    <a:pt x="1017" y="717"/>
                    <a:pt x="1014" y="702"/>
                    <a:pt x="1017" y="694"/>
                  </a:cubicBezTo>
                  <a:cubicBezTo>
                    <a:pt x="1023" y="692"/>
                    <a:pt x="1025" y="694"/>
                    <a:pt x="1031" y="691"/>
                  </a:cubicBezTo>
                  <a:cubicBezTo>
                    <a:pt x="1040" y="698"/>
                    <a:pt x="1051" y="700"/>
                    <a:pt x="1064" y="704"/>
                  </a:cubicBezTo>
                  <a:cubicBezTo>
                    <a:pt x="1080" y="708"/>
                    <a:pt x="1094" y="715"/>
                    <a:pt x="1108" y="721"/>
                  </a:cubicBezTo>
                  <a:cubicBezTo>
                    <a:pt x="1126" y="728"/>
                    <a:pt x="1143" y="733"/>
                    <a:pt x="1160" y="741"/>
                  </a:cubicBezTo>
                  <a:cubicBezTo>
                    <a:pt x="1176" y="748"/>
                    <a:pt x="1193" y="756"/>
                    <a:pt x="1208" y="766"/>
                  </a:cubicBezTo>
                  <a:cubicBezTo>
                    <a:pt x="1223" y="776"/>
                    <a:pt x="1231" y="796"/>
                    <a:pt x="1253" y="794"/>
                  </a:cubicBezTo>
                  <a:cubicBezTo>
                    <a:pt x="1247" y="757"/>
                    <a:pt x="1269" y="713"/>
                    <a:pt x="1276" y="680"/>
                  </a:cubicBezTo>
                  <a:cubicBezTo>
                    <a:pt x="1287" y="660"/>
                    <a:pt x="1301" y="643"/>
                    <a:pt x="1307" y="619"/>
                  </a:cubicBezTo>
                  <a:cubicBezTo>
                    <a:pt x="1294" y="619"/>
                    <a:pt x="1291" y="616"/>
                    <a:pt x="1277" y="616"/>
                  </a:cubicBezTo>
                  <a:cubicBezTo>
                    <a:pt x="1277" y="618"/>
                    <a:pt x="1277" y="619"/>
                    <a:pt x="1277" y="620"/>
                  </a:cubicBezTo>
                  <a:close/>
                  <a:moveTo>
                    <a:pt x="1354" y="654"/>
                  </a:moveTo>
                  <a:cubicBezTo>
                    <a:pt x="1359" y="652"/>
                    <a:pt x="1362" y="647"/>
                    <a:pt x="1368" y="645"/>
                  </a:cubicBezTo>
                  <a:cubicBezTo>
                    <a:pt x="1359" y="633"/>
                    <a:pt x="1342" y="631"/>
                    <a:pt x="1326" y="624"/>
                  </a:cubicBezTo>
                  <a:cubicBezTo>
                    <a:pt x="1325" y="624"/>
                    <a:pt x="1324" y="624"/>
                    <a:pt x="1324" y="625"/>
                  </a:cubicBezTo>
                  <a:cubicBezTo>
                    <a:pt x="1331" y="637"/>
                    <a:pt x="1340" y="647"/>
                    <a:pt x="1354" y="654"/>
                  </a:cubicBezTo>
                  <a:close/>
                  <a:moveTo>
                    <a:pt x="401" y="676"/>
                  </a:moveTo>
                  <a:cubicBezTo>
                    <a:pt x="398" y="680"/>
                    <a:pt x="383" y="681"/>
                    <a:pt x="376" y="681"/>
                  </a:cubicBezTo>
                  <a:cubicBezTo>
                    <a:pt x="374" y="681"/>
                    <a:pt x="373" y="682"/>
                    <a:pt x="371" y="682"/>
                  </a:cubicBezTo>
                  <a:cubicBezTo>
                    <a:pt x="350" y="681"/>
                    <a:pt x="337" y="664"/>
                    <a:pt x="310" y="662"/>
                  </a:cubicBezTo>
                  <a:cubicBezTo>
                    <a:pt x="296" y="661"/>
                    <a:pt x="281" y="664"/>
                    <a:pt x="268" y="669"/>
                  </a:cubicBezTo>
                  <a:cubicBezTo>
                    <a:pt x="249" y="675"/>
                    <a:pt x="239" y="680"/>
                    <a:pt x="227" y="696"/>
                  </a:cubicBezTo>
                  <a:cubicBezTo>
                    <a:pt x="224" y="743"/>
                    <a:pt x="247" y="768"/>
                    <a:pt x="263" y="799"/>
                  </a:cubicBezTo>
                  <a:cubicBezTo>
                    <a:pt x="285" y="819"/>
                    <a:pt x="305" y="840"/>
                    <a:pt x="340" y="841"/>
                  </a:cubicBezTo>
                  <a:cubicBezTo>
                    <a:pt x="360" y="841"/>
                    <a:pt x="377" y="825"/>
                    <a:pt x="395" y="826"/>
                  </a:cubicBezTo>
                  <a:cubicBezTo>
                    <a:pt x="405" y="826"/>
                    <a:pt x="415" y="832"/>
                    <a:pt x="426" y="831"/>
                  </a:cubicBezTo>
                  <a:cubicBezTo>
                    <a:pt x="443" y="828"/>
                    <a:pt x="459" y="805"/>
                    <a:pt x="467" y="791"/>
                  </a:cubicBezTo>
                  <a:cubicBezTo>
                    <a:pt x="470" y="786"/>
                    <a:pt x="475" y="781"/>
                    <a:pt x="476" y="778"/>
                  </a:cubicBezTo>
                  <a:cubicBezTo>
                    <a:pt x="494" y="737"/>
                    <a:pt x="494" y="690"/>
                    <a:pt x="466" y="656"/>
                  </a:cubicBezTo>
                  <a:cubicBezTo>
                    <a:pt x="454" y="651"/>
                    <a:pt x="447" y="636"/>
                    <a:pt x="434" y="632"/>
                  </a:cubicBezTo>
                  <a:cubicBezTo>
                    <a:pt x="406" y="625"/>
                    <a:pt x="380" y="644"/>
                    <a:pt x="366" y="659"/>
                  </a:cubicBezTo>
                  <a:cubicBezTo>
                    <a:pt x="374" y="668"/>
                    <a:pt x="379" y="670"/>
                    <a:pt x="393" y="666"/>
                  </a:cubicBezTo>
                  <a:cubicBezTo>
                    <a:pt x="395" y="658"/>
                    <a:pt x="386" y="653"/>
                    <a:pt x="391" y="649"/>
                  </a:cubicBezTo>
                  <a:cubicBezTo>
                    <a:pt x="402" y="652"/>
                    <a:pt x="409" y="667"/>
                    <a:pt x="401" y="676"/>
                  </a:cubicBezTo>
                  <a:close/>
                  <a:moveTo>
                    <a:pt x="1263" y="792"/>
                  </a:moveTo>
                  <a:cubicBezTo>
                    <a:pt x="1267" y="787"/>
                    <a:pt x="1265" y="781"/>
                    <a:pt x="1270" y="776"/>
                  </a:cubicBezTo>
                  <a:cubicBezTo>
                    <a:pt x="1269" y="756"/>
                    <a:pt x="1278" y="745"/>
                    <a:pt x="1286" y="731"/>
                  </a:cubicBezTo>
                  <a:cubicBezTo>
                    <a:pt x="1303" y="702"/>
                    <a:pt x="1320" y="681"/>
                    <a:pt x="1342" y="660"/>
                  </a:cubicBezTo>
                  <a:cubicBezTo>
                    <a:pt x="1330" y="654"/>
                    <a:pt x="1326" y="640"/>
                    <a:pt x="1315" y="634"/>
                  </a:cubicBezTo>
                  <a:cubicBezTo>
                    <a:pt x="1285" y="673"/>
                    <a:pt x="1260" y="741"/>
                    <a:pt x="1263" y="792"/>
                  </a:cubicBezTo>
                  <a:close/>
                  <a:moveTo>
                    <a:pt x="1352" y="669"/>
                  </a:moveTo>
                  <a:cubicBezTo>
                    <a:pt x="1329" y="682"/>
                    <a:pt x="1310" y="707"/>
                    <a:pt x="1296" y="731"/>
                  </a:cubicBezTo>
                  <a:cubicBezTo>
                    <a:pt x="1284" y="751"/>
                    <a:pt x="1278" y="769"/>
                    <a:pt x="1279" y="791"/>
                  </a:cubicBezTo>
                  <a:cubicBezTo>
                    <a:pt x="1306" y="737"/>
                    <a:pt x="1344" y="689"/>
                    <a:pt x="1405" y="672"/>
                  </a:cubicBezTo>
                  <a:cubicBezTo>
                    <a:pt x="1403" y="662"/>
                    <a:pt x="1403" y="651"/>
                    <a:pt x="1398" y="644"/>
                  </a:cubicBezTo>
                  <a:cubicBezTo>
                    <a:pt x="1380" y="645"/>
                    <a:pt x="1364" y="657"/>
                    <a:pt x="1352" y="669"/>
                  </a:cubicBezTo>
                  <a:close/>
                  <a:moveTo>
                    <a:pt x="941" y="689"/>
                  </a:moveTo>
                  <a:cubicBezTo>
                    <a:pt x="931" y="702"/>
                    <a:pt x="923" y="718"/>
                    <a:pt x="909" y="727"/>
                  </a:cubicBezTo>
                  <a:cubicBezTo>
                    <a:pt x="903" y="742"/>
                    <a:pt x="889" y="749"/>
                    <a:pt x="880" y="761"/>
                  </a:cubicBezTo>
                  <a:cubicBezTo>
                    <a:pt x="866" y="777"/>
                    <a:pt x="858" y="798"/>
                    <a:pt x="842" y="813"/>
                  </a:cubicBezTo>
                  <a:cubicBezTo>
                    <a:pt x="841" y="821"/>
                    <a:pt x="835" y="828"/>
                    <a:pt x="830" y="836"/>
                  </a:cubicBezTo>
                  <a:cubicBezTo>
                    <a:pt x="822" y="862"/>
                    <a:pt x="800" y="876"/>
                    <a:pt x="791" y="900"/>
                  </a:cubicBezTo>
                  <a:cubicBezTo>
                    <a:pt x="783" y="924"/>
                    <a:pt x="795" y="952"/>
                    <a:pt x="794" y="983"/>
                  </a:cubicBezTo>
                  <a:cubicBezTo>
                    <a:pt x="804" y="1002"/>
                    <a:pt x="824" y="1019"/>
                    <a:pt x="847" y="1026"/>
                  </a:cubicBezTo>
                  <a:cubicBezTo>
                    <a:pt x="873" y="1034"/>
                    <a:pt x="913" y="1043"/>
                    <a:pt x="936" y="1026"/>
                  </a:cubicBezTo>
                  <a:cubicBezTo>
                    <a:pt x="918" y="996"/>
                    <a:pt x="923" y="952"/>
                    <a:pt x="943" y="930"/>
                  </a:cubicBezTo>
                  <a:cubicBezTo>
                    <a:pt x="941" y="905"/>
                    <a:pt x="919" y="884"/>
                    <a:pt x="892" y="883"/>
                  </a:cubicBezTo>
                  <a:cubicBezTo>
                    <a:pt x="887" y="883"/>
                    <a:pt x="881" y="889"/>
                    <a:pt x="876" y="883"/>
                  </a:cubicBezTo>
                  <a:cubicBezTo>
                    <a:pt x="883" y="868"/>
                    <a:pt x="909" y="877"/>
                    <a:pt x="922" y="879"/>
                  </a:cubicBezTo>
                  <a:cubicBezTo>
                    <a:pt x="924" y="867"/>
                    <a:pt x="910" y="863"/>
                    <a:pt x="912" y="854"/>
                  </a:cubicBezTo>
                  <a:cubicBezTo>
                    <a:pt x="927" y="858"/>
                    <a:pt x="939" y="872"/>
                    <a:pt x="932" y="889"/>
                  </a:cubicBezTo>
                  <a:cubicBezTo>
                    <a:pt x="937" y="893"/>
                    <a:pt x="941" y="897"/>
                    <a:pt x="946" y="900"/>
                  </a:cubicBezTo>
                  <a:cubicBezTo>
                    <a:pt x="955" y="907"/>
                    <a:pt x="955" y="922"/>
                    <a:pt x="968" y="924"/>
                  </a:cubicBezTo>
                  <a:cubicBezTo>
                    <a:pt x="972" y="903"/>
                    <a:pt x="969" y="887"/>
                    <a:pt x="978" y="876"/>
                  </a:cubicBezTo>
                  <a:cubicBezTo>
                    <a:pt x="972" y="862"/>
                    <a:pt x="976" y="848"/>
                    <a:pt x="972" y="833"/>
                  </a:cubicBezTo>
                  <a:cubicBezTo>
                    <a:pt x="971" y="829"/>
                    <a:pt x="968" y="826"/>
                    <a:pt x="967" y="822"/>
                  </a:cubicBezTo>
                  <a:cubicBezTo>
                    <a:pt x="966" y="817"/>
                    <a:pt x="968" y="812"/>
                    <a:pt x="967" y="807"/>
                  </a:cubicBezTo>
                  <a:cubicBezTo>
                    <a:pt x="965" y="793"/>
                    <a:pt x="958" y="781"/>
                    <a:pt x="956" y="770"/>
                  </a:cubicBezTo>
                  <a:cubicBezTo>
                    <a:pt x="953" y="755"/>
                    <a:pt x="965" y="740"/>
                    <a:pt x="983" y="750"/>
                  </a:cubicBezTo>
                  <a:cubicBezTo>
                    <a:pt x="985" y="738"/>
                    <a:pt x="975" y="730"/>
                    <a:pt x="983" y="722"/>
                  </a:cubicBezTo>
                  <a:cubicBezTo>
                    <a:pt x="978" y="708"/>
                    <a:pt x="972" y="693"/>
                    <a:pt x="963" y="679"/>
                  </a:cubicBezTo>
                  <a:cubicBezTo>
                    <a:pt x="957" y="683"/>
                    <a:pt x="949" y="685"/>
                    <a:pt x="941" y="689"/>
                  </a:cubicBezTo>
                  <a:close/>
                  <a:moveTo>
                    <a:pt x="1320" y="785"/>
                  </a:moveTo>
                  <a:cubicBezTo>
                    <a:pt x="1336" y="786"/>
                    <a:pt x="1344" y="779"/>
                    <a:pt x="1356" y="771"/>
                  </a:cubicBezTo>
                  <a:cubicBezTo>
                    <a:pt x="1366" y="765"/>
                    <a:pt x="1378" y="763"/>
                    <a:pt x="1387" y="758"/>
                  </a:cubicBezTo>
                  <a:cubicBezTo>
                    <a:pt x="1393" y="755"/>
                    <a:pt x="1398" y="751"/>
                    <a:pt x="1405" y="748"/>
                  </a:cubicBezTo>
                  <a:cubicBezTo>
                    <a:pt x="1425" y="741"/>
                    <a:pt x="1447" y="735"/>
                    <a:pt x="1464" y="725"/>
                  </a:cubicBezTo>
                  <a:cubicBezTo>
                    <a:pt x="1458" y="722"/>
                    <a:pt x="1453" y="718"/>
                    <a:pt x="1453" y="711"/>
                  </a:cubicBezTo>
                  <a:cubicBezTo>
                    <a:pt x="1421" y="709"/>
                    <a:pt x="1400" y="725"/>
                    <a:pt x="1380" y="731"/>
                  </a:cubicBezTo>
                  <a:cubicBezTo>
                    <a:pt x="1397" y="713"/>
                    <a:pt x="1424" y="704"/>
                    <a:pt x="1457" y="701"/>
                  </a:cubicBezTo>
                  <a:cubicBezTo>
                    <a:pt x="1450" y="694"/>
                    <a:pt x="1442" y="692"/>
                    <a:pt x="1441" y="681"/>
                  </a:cubicBezTo>
                  <a:cubicBezTo>
                    <a:pt x="1416" y="689"/>
                    <a:pt x="1393" y="710"/>
                    <a:pt x="1365" y="716"/>
                  </a:cubicBezTo>
                  <a:cubicBezTo>
                    <a:pt x="1381" y="701"/>
                    <a:pt x="1404" y="692"/>
                    <a:pt x="1422" y="679"/>
                  </a:cubicBezTo>
                  <a:cubicBezTo>
                    <a:pt x="1355" y="691"/>
                    <a:pt x="1321" y="735"/>
                    <a:pt x="1292" y="786"/>
                  </a:cubicBezTo>
                  <a:cubicBezTo>
                    <a:pt x="1309" y="780"/>
                    <a:pt x="1316" y="757"/>
                    <a:pt x="1329" y="752"/>
                  </a:cubicBezTo>
                  <a:cubicBezTo>
                    <a:pt x="1324" y="760"/>
                    <a:pt x="1321" y="770"/>
                    <a:pt x="1315" y="777"/>
                  </a:cubicBezTo>
                  <a:cubicBezTo>
                    <a:pt x="1325" y="772"/>
                    <a:pt x="1331" y="763"/>
                    <a:pt x="1342" y="758"/>
                  </a:cubicBezTo>
                  <a:cubicBezTo>
                    <a:pt x="1336" y="768"/>
                    <a:pt x="1329" y="777"/>
                    <a:pt x="1320" y="785"/>
                  </a:cubicBezTo>
                  <a:close/>
                  <a:moveTo>
                    <a:pt x="1078" y="735"/>
                  </a:moveTo>
                  <a:cubicBezTo>
                    <a:pt x="1131" y="746"/>
                    <a:pt x="1173" y="767"/>
                    <a:pt x="1215" y="788"/>
                  </a:cubicBezTo>
                  <a:cubicBezTo>
                    <a:pt x="1221" y="791"/>
                    <a:pt x="1215" y="787"/>
                    <a:pt x="1215" y="787"/>
                  </a:cubicBezTo>
                  <a:cubicBezTo>
                    <a:pt x="1209" y="780"/>
                    <a:pt x="1204" y="776"/>
                    <a:pt x="1196" y="772"/>
                  </a:cubicBezTo>
                  <a:cubicBezTo>
                    <a:pt x="1169" y="756"/>
                    <a:pt x="1135" y="734"/>
                    <a:pt x="1102" y="731"/>
                  </a:cubicBezTo>
                  <a:cubicBezTo>
                    <a:pt x="1082" y="720"/>
                    <a:pt x="1054" y="711"/>
                    <a:pt x="1026" y="707"/>
                  </a:cubicBezTo>
                  <a:cubicBezTo>
                    <a:pt x="1025" y="712"/>
                    <a:pt x="1024" y="713"/>
                    <a:pt x="1024" y="720"/>
                  </a:cubicBezTo>
                  <a:cubicBezTo>
                    <a:pt x="1037" y="728"/>
                    <a:pt x="1058" y="731"/>
                    <a:pt x="1078" y="735"/>
                  </a:cubicBezTo>
                  <a:close/>
                  <a:moveTo>
                    <a:pt x="1463" y="737"/>
                  </a:moveTo>
                  <a:cubicBezTo>
                    <a:pt x="1439" y="748"/>
                    <a:pt x="1415" y="755"/>
                    <a:pt x="1391" y="767"/>
                  </a:cubicBezTo>
                  <a:cubicBezTo>
                    <a:pt x="1383" y="771"/>
                    <a:pt x="1374" y="775"/>
                    <a:pt x="1365" y="777"/>
                  </a:cubicBezTo>
                  <a:cubicBezTo>
                    <a:pt x="1356" y="784"/>
                    <a:pt x="1346" y="791"/>
                    <a:pt x="1337" y="798"/>
                  </a:cubicBezTo>
                  <a:cubicBezTo>
                    <a:pt x="1316" y="907"/>
                    <a:pt x="1316" y="1002"/>
                    <a:pt x="1304" y="1112"/>
                  </a:cubicBezTo>
                  <a:cubicBezTo>
                    <a:pt x="1321" y="1111"/>
                    <a:pt x="1336" y="1101"/>
                    <a:pt x="1356" y="1095"/>
                  </a:cubicBezTo>
                  <a:cubicBezTo>
                    <a:pt x="1387" y="1085"/>
                    <a:pt x="1423" y="1085"/>
                    <a:pt x="1447" y="1072"/>
                  </a:cubicBezTo>
                  <a:cubicBezTo>
                    <a:pt x="1445" y="1073"/>
                    <a:pt x="1454" y="1068"/>
                    <a:pt x="1453" y="1069"/>
                  </a:cubicBezTo>
                  <a:cubicBezTo>
                    <a:pt x="1457" y="1064"/>
                    <a:pt x="1457" y="1055"/>
                    <a:pt x="1462" y="1054"/>
                  </a:cubicBezTo>
                  <a:cubicBezTo>
                    <a:pt x="1464" y="1028"/>
                    <a:pt x="1486" y="985"/>
                    <a:pt x="1467" y="962"/>
                  </a:cubicBezTo>
                  <a:cubicBezTo>
                    <a:pt x="1469" y="956"/>
                    <a:pt x="1464" y="946"/>
                    <a:pt x="1467" y="942"/>
                  </a:cubicBezTo>
                  <a:cubicBezTo>
                    <a:pt x="1460" y="937"/>
                    <a:pt x="1452" y="925"/>
                    <a:pt x="1456" y="917"/>
                  </a:cubicBezTo>
                  <a:cubicBezTo>
                    <a:pt x="1451" y="909"/>
                    <a:pt x="1445" y="905"/>
                    <a:pt x="1448" y="895"/>
                  </a:cubicBezTo>
                  <a:cubicBezTo>
                    <a:pt x="1440" y="894"/>
                    <a:pt x="1446" y="886"/>
                    <a:pt x="1443" y="880"/>
                  </a:cubicBezTo>
                  <a:cubicBezTo>
                    <a:pt x="1454" y="862"/>
                    <a:pt x="1478" y="861"/>
                    <a:pt x="1486" y="842"/>
                  </a:cubicBezTo>
                  <a:cubicBezTo>
                    <a:pt x="1488" y="837"/>
                    <a:pt x="1487" y="823"/>
                    <a:pt x="1488" y="812"/>
                  </a:cubicBezTo>
                  <a:cubicBezTo>
                    <a:pt x="1489" y="791"/>
                    <a:pt x="1487" y="765"/>
                    <a:pt x="1497" y="750"/>
                  </a:cubicBezTo>
                  <a:cubicBezTo>
                    <a:pt x="1494" y="740"/>
                    <a:pt x="1500" y="734"/>
                    <a:pt x="1497" y="725"/>
                  </a:cubicBezTo>
                  <a:cubicBezTo>
                    <a:pt x="1480" y="723"/>
                    <a:pt x="1472" y="733"/>
                    <a:pt x="1463" y="737"/>
                  </a:cubicBezTo>
                  <a:close/>
                  <a:moveTo>
                    <a:pt x="1138" y="762"/>
                  </a:moveTo>
                  <a:cubicBezTo>
                    <a:pt x="1097" y="748"/>
                    <a:pt x="1043" y="737"/>
                    <a:pt x="998" y="732"/>
                  </a:cubicBezTo>
                  <a:cubicBezTo>
                    <a:pt x="997" y="729"/>
                    <a:pt x="995" y="737"/>
                    <a:pt x="992" y="737"/>
                  </a:cubicBezTo>
                  <a:cubicBezTo>
                    <a:pt x="993" y="742"/>
                    <a:pt x="993" y="747"/>
                    <a:pt x="993" y="755"/>
                  </a:cubicBezTo>
                  <a:cubicBezTo>
                    <a:pt x="1026" y="756"/>
                    <a:pt x="1056" y="768"/>
                    <a:pt x="1087" y="773"/>
                  </a:cubicBezTo>
                  <a:cubicBezTo>
                    <a:pt x="1115" y="778"/>
                    <a:pt x="1139" y="788"/>
                    <a:pt x="1164" y="793"/>
                  </a:cubicBezTo>
                  <a:cubicBezTo>
                    <a:pt x="1180" y="797"/>
                    <a:pt x="1198" y="796"/>
                    <a:pt x="1213" y="797"/>
                  </a:cubicBezTo>
                  <a:cubicBezTo>
                    <a:pt x="1185" y="789"/>
                    <a:pt x="1162" y="771"/>
                    <a:pt x="1138" y="762"/>
                  </a:cubicBezTo>
                  <a:close/>
                  <a:moveTo>
                    <a:pt x="1499" y="822"/>
                  </a:moveTo>
                  <a:cubicBezTo>
                    <a:pt x="1504" y="824"/>
                    <a:pt x="1504" y="827"/>
                    <a:pt x="1504" y="832"/>
                  </a:cubicBezTo>
                  <a:cubicBezTo>
                    <a:pt x="1504" y="847"/>
                    <a:pt x="1467" y="868"/>
                    <a:pt x="1459" y="884"/>
                  </a:cubicBezTo>
                  <a:cubicBezTo>
                    <a:pt x="1472" y="894"/>
                    <a:pt x="1479" y="883"/>
                    <a:pt x="1494" y="879"/>
                  </a:cubicBezTo>
                  <a:cubicBezTo>
                    <a:pt x="1501" y="873"/>
                    <a:pt x="1504" y="863"/>
                    <a:pt x="1512" y="858"/>
                  </a:cubicBezTo>
                  <a:cubicBezTo>
                    <a:pt x="1515" y="852"/>
                    <a:pt x="1517" y="839"/>
                    <a:pt x="1525" y="842"/>
                  </a:cubicBezTo>
                  <a:cubicBezTo>
                    <a:pt x="1515" y="866"/>
                    <a:pt x="1505" y="887"/>
                    <a:pt x="1482" y="897"/>
                  </a:cubicBezTo>
                  <a:cubicBezTo>
                    <a:pt x="1476" y="899"/>
                    <a:pt x="1464" y="897"/>
                    <a:pt x="1464" y="909"/>
                  </a:cubicBezTo>
                  <a:cubicBezTo>
                    <a:pt x="1472" y="912"/>
                    <a:pt x="1487" y="910"/>
                    <a:pt x="1494" y="907"/>
                  </a:cubicBezTo>
                  <a:cubicBezTo>
                    <a:pt x="1508" y="899"/>
                    <a:pt x="1510" y="881"/>
                    <a:pt x="1524" y="876"/>
                  </a:cubicBezTo>
                  <a:cubicBezTo>
                    <a:pt x="1514" y="898"/>
                    <a:pt x="1503" y="920"/>
                    <a:pt x="1471" y="920"/>
                  </a:cubicBezTo>
                  <a:cubicBezTo>
                    <a:pt x="1472" y="925"/>
                    <a:pt x="1469" y="925"/>
                    <a:pt x="1469" y="929"/>
                  </a:cubicBezTo>
                  <a:cubicBezTo>
                    <a:pt x="1470" y="929"/>
                    <a:pt x="1471" y="930"/>
                    <a:pt x="1471" y="932"/>
                  </a:cubicBezTo>
                  <a:cubicBezTo>
                    <a:pt x="1493" y="941"/>
                    <a:pt x="1517" y="919"/>
                    <a:pt x="1524" y="898"/>
                  </a:cubicBezTo>
                  <a:cubicBezTo>
                    <a:pt x="1528" y="897"/>
                    <a:pt x="1528" y="891"/>
                    <a:pt x="1534" y="892"/>
                  </a:cubicBezTo>
                  <a:cubicBezTo>
                    <a:pt x="1526" y="919"/>
                    <a:pt x="1510" y="939"/>
                    <a:pt x="1481" y="945"/>
                  </a:cubicBezTo>
                  <a:cubicBezTo>
                    <a:pt x="1482" y="949"/>
                    <a:pt x="1481" y="951"/>
                    <a:pt x="1479" y="954"/>
                  </a:cubicBezTo>
                  <a:cubicBezTo>
                    <a:pt x="1484" y="953"/>
                    <a:pt x="1488" y="957"/>
                    <a:pt x="1493" y="959"/>
                  </a:cubicBezTo>
                  <a:cubicBezTo>
                    <a:pt x="1523" y="946"/>
                    <a:pt x="1545" y="917"/>
                    <a:pt x="1545" y="884"/>
                  </a:cubicBezTo>
                  <a:cubicBezTo>
                    <a:pt x="1546" y="854"/>
                    <a:pt x="1525" y="830"/>
                    <a:pt x="1522" y="799"/>
                  </a:cubicBezTo>
                  <a:cubicBezTo>
                    <a:pt x="1524" y="787"/>
                    <a:pt x="1525" y="771"/>
                    <a:pt x="1520" y="757"/>
                  </a:cubicBezTo>
                  <a:cubicBezTo>
                    <a:pt x="1491" y="759"/>
                    <a:pt x="1502" y="799"/>
                    <a:pt x="1499" y="822"/>
                  </a:cubicBezTo>
                  <a:close/>
                  <a:moveTo>
                    <a:pt x="1165" y="803"/>
                  </a:moveTo>
                  <a:cubicBezTo>
                    <a:pt x="1150" y="801"/>
                    <a:pt x="1133" y="792"/>
                    <a:pt x="1115" y="787"/>
                  </a:cubicBezTo>
                  <a:cubicBezTo>
                    <a:pt x="1104" y="784"/>
                    <a:pt x="1093" y="783"/>
                    <a:pt x="1084" y="782"/>
                  </a:cubicBezTo>
                  <a:cubicBezTo>
                    <a:pt x="1077" y="781"/>
                    <a:pt x="1072" y="779"/>
                    <a:pt x="1066" y="777"/>
                  </a:cubicBezTo>
                  <a:cubicBezTo>
                    <a:pt x="1033" y="769"/>
                    <a:pt x="1003" y="769"/>
                    <a:pt x="976" y="760"/>
                  </a:cubicBezTo>
                  <a:cubicBezTo>
                    <a:pt x="974" y="759"/>
                    <a:pt x="969" y="763"/>
                    <a:pt x="967" y="763"/>
                  </a:cubicBezTo>
                  <a:cubicBezTo>
                    <a:pt x="979" y="801"/>
                    <a:pt x="981" y="839"/>
                    <a:pt x="992" y="880"/>
                  </a:cubicBezTo>
                  <a:cubicBezTo>
                    <a:pt x="1000" y="873"/>
                    <a:pt x="1004" y="862"/>
                    <a:pt x="1021" y="863"/>
                  </a:cubicBezTo>
                  <a:cubicBezTo>
                    <a:pt x="1037" y="877"/>
                    <a:pt x="1043" y="895"/>
                    <a:pt x="1037" y="915"/>
                  </a:cubicBezTo>
                  <a:cubicBezTo>
                    <a:pt x="1035" y="923"/>
                    <a:pt x="1028" y="930"/>
                    <a:pt x="1033" y="937"/>
                  </a:cubicBezTo>
                  <a:cubicBezTo>
                    <a:pt x="1051" y="933"/>
                    <a:pt x="1067" y="935"/>
                    <a:pt x="1082" y="929"/>
                  </a:cubicBezTo>
                  <a:cubicBezTo>
                    <a:pt x="1095" y="923"/>
                    <a:pt x="1108" y="906"/>
                    <a:pt x="1127" y="915"/>
                  </a:cubicBezTo>
                  <a:cubicBezTo>
                    <a:pt x="1137" y="950"/>
                    <a:pt x="1100" y="955"/>
                    <a:pt x="1084" y="971"/>
                  </a:cubicBezTo>
                  <a:cubicBezTo>
                    <a:pt x="1107" y="964"/>
                    <a:pt x="1124" y="964"/>
                    <a:pt x="1149" y="962"/>
                  </a:cubicBezTo>
                  <a:cubicBezTo>
                    <a:pt x="1158" y="969"/>
                    <a:pt x="1147" y="980"/>
                    <a:pt x="1147" y="986"/>
                  </a:cubicBezTo>
                  <a:cubicBezTo>
                    <a:pt x="1147" y="991"/>
                    <a:pt x="1151" y="993"/>
                    <a:pt x="1148" y="1001"/>
                  </a:cubicBezTo>
                  <a:cubicBezTo>
                    <a:pt x="1138" y="1009"/>
                    <a:pt x="1121" y="1021"/>
                    <a:pt x="1107" y="1029"/>
                  </a:cubicBezTo>
                  <a:cubicBezTo>
                    <a:pt x="1117" y="1032"/>
                    <a:pt x="1122" y="1055"/>
                    <a:pt x="1105" y="1056"/>
                  </a:cubicBezTo>
                  <a:cubicBezTo>
                    <a:pt x="1081" y="1057"/>
                    <a:pt x="1042" y="1047"/>
                    <a:pt x="1023" y="1045"/>
                  </a:cubicBezTo>
                  <a:cubicBezTo>
                    <a:pt x="1027" y="1067"/>
                    <a:pt x="1032" y="1087"/>
                    <a:pt x="1042" y="1104"/>
                  </a:cubicBezTo>
                  <a:cubicBezTo>
                    <a:pt x="1105" y="1111"/>
                    <a:pt x="1186" y="1112"/>
                    <a:pt x="1239" y="1102"/>
                  </a:cubicBezTo>
                  <a:cubicBezTo>
                    <a:pt x="1231" y="1054"/>
                    <a:pt x="1239" y="1008"/>
                    <a:pt x="1234" y="960"/>
                  </a:cubicBezTo>
                  <a:cubicBezTo>
                    <a:pt x="1231" y="935"/>
                    <a:pt x="1225" y="910"/>
                    <a:pt x="1221" y="883"/>
                  </a:cubicBezTo>
                  <a:cubicBezTo>
                    <a:pt x="1219" y="866"/>
                    <a:pt x="1221" y="856"/>
                    <a:pt x="1215" y="842"/>
                  </a:cubicBezTo>
                  <a:cubicBezTo>
                    <a:pt x="1218" y="831"/>
                    <a:pt x="1211" y="821"/>
                    <a:pt x="1209" y="811"/>
                  </a:cubicBezTo>
                  <a:cubicBezTo>
                    <a:pt x="1197" y="804"/>
                    <a:pt x="1181" y="806"/>
                    <a:pt x="1165" y="803"/>
                  </a:cubicBezTo>
                  <a:close/>
                  <a:moveTo>
                    <a:pt x="1223" y="816"/>
                  </a:moveTo>
                  <a:cubicBezTo>
                    <a:pt x="1232" y="851"/>
                    <a:pt x="1231" y="888"/>
                    <a:pt x="1238" y="927"/>
                  </a:cubicBezTo>
                  <a:cubicBezTo>
                    <a:pt x="1239" y="933"/>
                    <a:pt x="1242" y="940"/>
                    <a:pt x="1243" y="947"/>
                  </a:cubicBezTo>
                  <a:cubicBezTo>
                    <a:pt x="1250" y="1000"/>
                    <a:pt x="1241" y="1060"/>
                    <a:pt x="1250" y="1106"/>
                  </a:cubicBezTo>
                  <a:cubicBezTo>
                    <a:pt x="1248" y="1109"/>
                    <a:pt x="1242" y="1108"/>
                    <a:pt x="1241" y="1112"/>
                  </a:cubicBezTo>
                  <a:cubicBezTo>
                    <a:pt x="1247" y="1132"/>
                    <a:pt x="1275" y="1135"/>
                    <a:pt x="1294" y="1121"/>
                  </a:cubicBezTo>
                  <a:cubicBezTo>
                    <a:pt x="1303" y="1014"/>
                    <a:pt x="1308" y="902"/>
                    <a:pt x="1325" y="802"/>
                  </a:cubicBezTo>
                  <a:cubicBezTo>
                    <a:pt x="1325" y="801"/>
                    <a:pt x="1324" y="801"/>
                    <a:pt x="1322" y="801"/>
                  </a:cubicBezTo>
                  <a:cubicBezTo>
                    <a:pt x="1301" y="825"/>
                    <a:pt x="1256" y="821"/>
                    <a:pt x="1223" y="816"/>
                  </a:cubicBezTo>
                  <a:close/>
                  <a:moveTo>
                    <a:pt x="638" y="929"/>
                  </a:moveTo>
                  <a:cubicBezTo>
                    <a:pt x="629" y="934"/>
                    <a:pt x="620" y="928"/>
                    <a:pt x="611" y="928"/>
                  </a:cubicBezTo>
                  <a:cubicBezTo>
                    <a:pt x="593" y="927"/>
                    <a:pt x="572" y="931"/>
                    <a:pt x="552" y="932"/>
                  </a:cubicBezTo>
                  <a:cubicBezTo>
                    <a:pt x="517" y="933"/>
                    <a:pt x="479" y="933"/>
                    <a:pt x="441" y="932"/>
                  </a:cubicBezTo>
                  <a:cubicBezTo>
                    <a:pt x="437" y="931"/>
                    <a:pt x="431" y="931"/>
                    <a:pt x="427" y="932"/>
                  </a:cubicBezTo>
                  <a:cubicBezTo>
                    <a:pt x="370" y="937"/>
                    <a:pt x="323" y="934"/>
                    <a:pt x="272" y="937"/>
                  </a:cubicBezTo>
                  <a:cubicBezTo>
                    <a:pt x="258" y="937"/>
                    <a:pt x="241" y="940"/>
                    <a:pt x="232" y="938"/>
                  </a:cubicBezTo>
                  <a:cubicBezTo>
                    <a:pt x="211" y="934"/>
                    <a:pt x="209" y="919"/>
                    <a:pt x="209" y="905"/>
                  </a:cubicBezTo>
                  <a:cubicBezTo>
                    <a:pt x="209" y="888"/>
                    <a:pt x="213" y="873"/>
                    <a:pt x="223" y="864"/>
                  </a:cubicBezTo>
                  <a:cubicBezTo>
                    <a:pt x="243" y="866"/>
                    <a:pt x="267" y="859"/>
                    <a:pt x="282" y="864"/>
                  </a:cubicBezTo>
                  <a:cubicBezTo>
                    <a:pt x="304" y="861"/>
                    <a:pt x="333" y="865"/>
                    <a:pt x="356" y="866"/>
                  </a:cubicBezTo>
                  <a:cubicBezTo>
                    <a:pt x="376" y="866"/>
                    <a:pt x="397" y="863"/>
                    <a:pt x="418" y="862"/>
                  </a:cubicBezTo>
                  <a:cubicBezTo>
                    <a:pt x="440" y="861"/>
                    <a:pt x="463" y="865"/>
                    <a:pt x="486" y="863"/>
                  </a:cubicBezTo>
                  <a:cubicBezTo>
                    <a:pt x="544" y="858"/>
                    <a:pt x="598" y="864"/>
                    <a:pt x="651" y="864"/>
                  </a:cubicBezTo>
                  <a:cubicBezTo>
                    <a:pt x="648" y="858"/>
                    <a:pt x="641" y="854"/>
                    <a:pt x="634" y="849"/>
                  </a:cubicBezTo>
                  <a:cubicBezTo>
                    <a:pt x="624" y="842"/>
                    <a:pt x="616" y="832"/>
                    <a:pt x="603" y="834"/>
                  </a:cubicBezTo>
                  <a:cubicBezTo>
                    <a:pt x="593" y="827"/>
                    <a:pt x="577" y="827"/>
                    <a:pt x="563" y="827"/>
                  </a:cubicBezTo>
                  <a:cubicBezTo>
                    <a:pt x="523" y="827"/>
                    <a:pt x="491" y="836"/>
                    <a:pt x="452" y="828"/>
                  </a:cubicBezTo>
                  <a:cubicBezTo>
                    <a:pt x="442" y="839"/>
                    <a:pt x="428" y="844"/>
                    <a:pt x="409" y="841"/>
                  </a:cubicBezTo>
                  <a:cubicBezTo>
                    <a:pt x="407" y="842"/>
                    <a:pt x="411" y="849"/>
                    <a:pt x="405" y="849"/>
                  </a:cubicBezTo>
                  <a:cubicBezTo>
                    <a:pt x="400" y="851"/>
                    <a:pt x="401" y="846"/>
                    <a:pt x="398" y="847"/>
                  </a:cubicBezTo>
                  <a:cubicBezTo>
                    <a:pt x="399" y="853"/>
                    <a:pt x="396" y="855"/>
                    <a:pt x="393" y="857"/>
                  </a:cubicBezTo>
                  <a:cubicBezTo>
                    <a:pt x="388" y="857"/>
                    <a:pt x="389" y="852"/>
                    <a:pt x="386" y="851"/>
                  </a:cubicBezTo>
                  <a:cubicBezTo>
                    <a:pt x="387" y="855"/>
                    <a:pt x="380" y="858"/>
                    <a:pt x="376" y="854"/>
                  </a:cubicBezTo>
                  <a:cubicBezTo>
                    <a:pt x="376" y="849"/>
                    <a:pt x="380" y="847"/>
                    <a:pt x="380" y="842"/>
                  </a:cubicBezTo>
                  <a:cubicBezTo>
                    <a:pt x="356" y="856"/>
                    <a:pt x="323" y="851"/>
                    <a:pt x="299" y="841"/>
                  </a:cubicBezTo>
                  <a:cubicBezTo>
                    <a:pt x="267" y="853"/>
                    <a:pt x="240" y="841"/>
                    <a:pt x="208" y="854"/>
                  </a:cubicBezTo>
                  <a:cubicBezTo>
                    <a:pt x="199" y="874"/>
                    <a:pt x="187" y="903"/>
                    <a:pt x="201" y="924"/>
                  </a:cubicBezTo>
                  <a:cubicBezTo>
                    <a:pt x="199" y="926"/>
                    <a:pt x="198" y="929"/>
                    <a:pt x="198" y="934"/>
                  </a:cubicBezTo>
                  <a:cubicBezTo>
                    <a:pt x="208" y="948"/>
                    <a:pt x="235" y="944"/>
                    <a:pt x="262" y="943"/>
                  </a:cubicBezTo>
                  <a:cubicBezTo>
                    <a:pt x="289" y="941"/>
                    <a:pt x="322" y="942"/>
                    <a:pt x="353" y="942"/>
                  </a:cubicBezTo>
                  <a:cubicBezTo>
                    <a:pt x="396" y="941"/>
                    <a:pt x="455" y="944"/>
                    <a:pt x="499" y="944"/>
                  </a:cubicBezTo>
                  <a:cubicBezTo>
                    <a:pt x="525" y="944"/>
                    <a:pt x="554" y="944"/>
                    <a:pt x="577" y="943"/>
                  </a:cubicBezTo>
                  <a:cubicBezTo>
                    <a:pt x="608" y="942"/>
                    <a:pt x="635" y="941"/>
                    <a:pt x="659" y="933"/>
                  </a:cubicBezTo>
                  <a:cubicBezTo>
                    <a:pt x="661" y="926"/>
                    <a:pt x="652" y="915"/>
                    <a:pt x="643" y="914"/>
                  </a:cubicBezTo>
                  <a:cubicBezTo>
                    <a:pt x="643" y="917"/>
                    <a:pt x="643" y="925"/>
                    <a:pt x="638" y="929"/>
                  </a:cubicBezTo>
                  <a:close/>
                  <a:moveTo>
                    <a:pt x="515" y="871"/>
                  </a:moveTo>
                  <a:cubicBezTo>
                    <a:pt x="507" y="871"/>
                    <a:pt x="500" y="874"/>
                    <a:pt x="492" y="874"/>
                  </a:cubicBezTo>
                  <a:cubicBezTo>
                    <a:pt x="488" y="874"/>
                    <a:pt x="485" y="872"/>
                    <a:pt x="481" y="872"/>
                  </a:cubicBezTo>
                  <a:cubicBezTo>
                    <a:pt x="474" y="872"/>
                    <a:pt x="467" y="874"/>
                    <a:pt x="460" y="874"/>
                  </a:cubicBezTo>
                  <a:cubicBezTo>
                    <a:pt x="399" y="873"/>
                    <a:pt x="336" y="875"/>
                    <a:pt x="283" y="874"/>
                  </a:cubicBezTo>
                  <a:cubicBezTo>
                    <a:pt x="268" y="874"/>
                    <a:pt x="244" y="869"/>
                    <a:pt x="238" y="883"/>
                  </a:cubicBezTo>
                  <a:cubicBezTo>
                    <a:pt x="255" y="881"/>
                    <a:pt x="268" y="885"/>
                    <a:pt x="279" y="887"/>
                  </a:cubicBezTo>
                  <a:cubicBezTo>
                    <a:pt x="286" y="888"/>
                    <a:pt x="295" y="885"/>
                    <a:pt x="298" y="892"/>
                  </a:cubicBezTo>
                  <a:cubicBezTo>
                    <a:pt x="274" y="892"/>
                    <a:pt x="258" y="889"/>
                    <a:pt x="242" y="895"/>
                  </a:cubicBezTo>
                  <a:cubicBezTo>
                    <a:pt x="248" y="911"/>
                    <a:pt x="270" y="905"/>
                    <a:pt x="288" y="904"/>
                  </a:cubicBezTo>
                  <a:cubicBezTo>
                    <a:pt x="333" y="902"/>
                    <a:pt x="360" y="901"/>
                    <a:pt x="395" y="908"/>
                  </a:cubicBezTo>
                  <a:cubicBezTo>
                    <a:pt x="362" y="908"/>
                    <a:pt x="309" y="911"/>
                    <a:pt x="269" y="913"/>
                  </a:cubicBezTo>
                  <a:cubicBezTo>
                    <a:pt x="255" y="914"/>
                    <a:pt x="244" y="914"/>
                    <a:pt x="244" y="924"/>
                  </a:cubicBezTo>
                  <a:cubicBezTo>
                    <a:pt x="357" y="923"/>
                    <a:pt x="504" y="929"/>
                    <a:pt x="626" y="917"/>
                  </a:cubicBezTo>
                  <a:cubicBezTo>
                    <a:pt x="610" y="902"/>
                    <a:pt x="575" y="917"/>
                    <a:pt x="561" y="909"/>
                  </a:cubicBezTo>
                  <a:cubicBezTo>
                    <a:pt x="577" y="906"/>
                    <a:pt x="603" y="908"/>
                    <a:pt x="622" y="899"/>
                  </a:cubicBezTo>
                  <a:cubicBezTo>
                    <a:pt x="597" y="898"/>
                    <a:pt x="571" y="897"/>
                    <a:pt x="545" y="895"/>
                  </a:cubicBezTo>
                  <a:cubicBezTo>
                    <a:pt x="528" y="895"/>
                    <a:pt x="513" y="900"/>
                    <a:pt x="506" y="893"/>
                  </a:cubicBezTo>
                  <a:cubicBezTo>
                    <a:pt x="542" y="892"/>
                    <a:pt x="570" y="889"/>
                    <a:pt x="603" y="889"/>
                  </a:cubicBezTo>
                  <a:cubicBezTo>
                    <a:pt x="610" y="889"/>
                    <a:pt x="620" y="892"/>
                    <a:pt x="624" y="887"/>
                  </a:cubicBezTo>
                  <a:cubicBezTo>
                    <a:pt x="570" y="889"/>
                    <a:pt x="502" y="886"/>
                    <a:pt x="449" y="878"/>
                  </a:cubicBezTo>
                  <a:cubicBezTo>
                    <a:pt x="496" y="876"/>
                    <a:pt x="549" y="885"/>
                    <a:pt x="596" y="880"/>
                  </a:cubicBezTo>
                  <a:cubicBezTo>
                    <a:pt x="606" y="879"/>
                    <a:pt x="619" y="879"/>
                    <a:pt x="627" y="873"/>
                  </a:cubicBezTo>
                  <a:cubicBezTo>
                    <a:pt x="594" y="877"/>
                    <a:pt x="553" y="868"/>
                    <a:pt x="515" y="871"/>
                  </a:cubicBezTo>
                  <a:close/>
                  <a:moveTo>
                    <a:pt x="1558" y="892"/>
                  </a:moveTo>
                  <a:cubicBezTo>
                    <a:pt x="1555" y="898"/>
                    <a:pt x="1552" y="899"/>
                    <a:pt x="1554" y="907"/>
                  </a:cubicBezTo>
                  <a:cubicBezTo>
                    <a:pt x="1546" y="918"/>
                    <a:pt x="1545" y="929"/>
                    <a:pt x="1537" y="940"/>
                  </a:cubicBezTo>
                  <a:cubicBezTo>
                    <a:pt x="1536" y="945"/>
                    <a:pt x="1541" y="938"/>
                    <a:pt x="1542" y="935"/>
                  </a:cubicBezTo>
                  <a:cubicBezTo>
                    <a:pt x="1557" y="929"/>
                    <a:pt x="1561" y="912"/>
                    <a:pt x="1568" y="897"/>
                  </a:cubicBezTo>
                  <a:cubicBezTo>
                    <a:pt x="1563" y="890"/>
                    <a:pt x="1562" y="880"/>
                    <a:pt x="1557" y="873"/>
                  </a:cubicBezTo>
                  <a:cubicBezTo>
                    <a:pt x="1558" y="877"/>
                    <a:pt x="1557" y="885"/>
                    <a:pt x="1558" y="892"/>
                  </a:cubicBezTo>
                  <a:close/>
                  <a:moveTo>
                    <a:pt x="1074" y="1001"/>
                  </a:moveTo>
                  <a:cubicBezTo>
                    <a:pt x="1103" y="1005"/>
                    <a:pt x="1130" y="992"/>
                    <a:pt x="1135" y="975"/>
                  </a:cubicBezTo>
                  <a:cubicBezTo>
                    <a:pt x="1112" y="970"/>
                    <a:pt x="1071" y="998"/>
                    <a:pt x="1062" y="970"/>
                  </a:cubicBezTo>
                  <a:cubicBezTo>
                    <a:pt x="1080" y="959"/>
                    <a:pt x="1099" y="949"/>
                    <a:pt x="1115" y="935"/>
                  </a:cubicBezTo>
                  <a:cubicBezTo>
                    <a:pt x="1115" y="932"/>
                    <a:pt x="1115" y="929"/>
                    <a:pt x="1115" y="925"/>
                  </a:cubicBezTo>
                  <a:cubicBezTo>
                    <a:pt x="1106" y="921"/>
                    <a:pt x="1097" y="934"/>
                    <a:pt x="1086" y="938"/>
                  </a:cubicBezTo>
                  <a:cubicBezTo>
                    <a:pt x="1073" y="942"/>
                    <a:pt x="1055" y="945"/>
                    <a:pt x="1046" y="947"/>
                  </a:cubicBezTo>
                  <a:cubicBezTo>
                    <a:pt x="1036" y="948"/>
                    <a:pt x="1024" y="948"/>
                    <a:pt x="1021" y="942"/>
                  </a:cubicBezTo>
                  <a:cubicBezTo>
                    <a:pt x="1014" y="930"/>
                    <a:pt x="1025" y="918"/>
                    <a:pt x="1027" y="910"/>
                  </a:cubicBezTo>
                  <a:cubicBezTo>
                    <a:pt x="1030" y="895"/>
                    <a:pt x="1026" y="883"/>
                    <a:pt x="1013" y="874"/>
                  </a:cubicBezTo>
                  <a:cubicBezTo>
                    <a:pt x="1013" y="875"/>
                    <a:pt x="1012" y="876"/>
                    <a:pt x="1011" y="876"/>
                  </a:cubicBezTo>
                  <a:cubicBezTo>
                    <a:pt x="1008" y="900"/>
                    <a:pt x="993" y="929"/>
                    <a:pt x="972" y="939"/>
                  </a:cubicBezTo>
                  <a:cubicBezTo>
                    <a:pt x="969" y="946"/>
                    <a:pt x="966" y="949"/>
                    <a:pt x="968" y="958"/>
                  </a:cubicBezTo>
                  <a:cubicBezTo>
                    <a:pt x="968" y="961"/>
                    <a:pt x="964" y="960"/>
                    <a:pt x="965" y="964"/>
                  </a:cubicBezTo>
                  <a:cubicBezTo>
                    <a:pt x="965" y="982"/>
                    <a:pt x="969" y="998"/>
                    <a:pt x="978" y="1009"/>
                  </a:cubicBezTo>
                  <a:cubicBezTo>
                    <a:pt x="980" y="1011"/>
                    <a:pt x="985" y="1011"/>
                    <a:pt x="987" y="1014"/>
                  </a:cubicBezTo>
                  <a:cubicBezTo>
                    <a:pt x="990" y="1017"/>
                    <a:pt x="991" y="1023"/>
                    <a:pt x="995" y="1025"/>
                  </a:cubicBezTo>
                  <a:cubicBezTo>
                    <a:pt x="1013" y="1039"/>
                    <a:pt x="1039" y="1032"/>
                    <a:pt x="1059" y="1036"/>
                  </a:cubicBezTo>
                  <a:cubicBezTo>
                    <a:pt x="1070" y="1044"/>
                    <a:pt x="1087" y="1047"/>
                    <a:pt x="1098" y="1043"/>
                  </a:cubicBezTo>
                  <a:cubicBezTo>
                    <a:pt x="1093" y="1037"/>
                    <a:pt x="1080" y="1033"/>
                    <a:pt x="1074" y="1025"/>
                  </a:cubicBezTo>
                  <a:cubicBezTo>
                    <a:pt x="1095" y="1019"/>
                    <a:pt x="1124" y="1014"/>
                    <a:pt x="1130" y="998"/>
                  </a:cubicBezTo>
                  <a:cubicBezTo>
                    <a:pt x="1130" y="999"/>
                    <a:pt x="1129" y="999"/>
                    <a:pt x="1129" y="1000"/>
                  </a:cubicBezTo>
                  <a:cubicBezTo>
                    <a:pt x="1117" y="1006"/>
                    <a:pt x="1082" y="1019"/>
                    <a:pt x="1074" y="1001"/>
                  </a:cubicBezTo>
                  <a:close/>
                  <a:moveTo>
                    <a:pt x="995" y="894"/>
                  </a:moveTo>
                  <a:cubicBezTo>
                    <a:pt x="990" y="891"/>
                    <a:pt x="997" y="882"/>
                    <a:pt x="992" y="882"/>
                  </a:cubicBezTo>
                  <a:cubicBezTo>
                    <a:pt x="990" y="887"/>
                    <a:pt x="991" y="896"/>
                    <a:pt x="995" y="894"/>
                  </a:cubicBezTo>
                  <a:close/>
                  <a:moveTo>
                    <a:pt x="981" y="919"/>
                  </a:moveTo>
                  <a:cubicBezTo>
                    <a:pt x="982" y="915"/>
                    <a:pt x="986" y="913"/>
                    <a:pt x="988" y="909"/>
                  </a:cubicBezTo>
                  <a:cubicBezTo>
                    <a:pt x="982" y="910"/>
                    <a:pt x="987" y="899"/>
                    <a:pt x="981" y="899"/>
                  </a:cubicBezTo>
                  <a:cubicBezTo>
                    <a:pt x="982" y="905"/>
                    <a:pt x="978" y="913"/>
                    <a:pt x="981" y="919"/>
                  </a:cubicBezTo>
                  <a:close/>
                  <a:moveTo>
                    <a:pt x="1508" y="970"/>
                  </a:moveTo>
                  <a:cubicBezTo>
                    <a:pt x="1502" y="964"/>
                    <a:pt x="1495" y="972"/>
                    <a:pt x="1488" y="971"/>
                  </a:cubicBezTo>
                  <a:cubicBezTo>
                    <a:pt x="1486" y="989"/>
                    <a:pt x="1480" y="1008"/>
                    <a:pt x="1479" y="1025"/>
                  </a:cubicBezTo>
                  <a:cubicBezTo>
                    <a:pt x="1504" y="1019"/>
                    <a:pt x="1561" y="1025"/>
                    <a:pt x="1568" y="996"/>
                  </a:cubicBezTo>
                  <a:cubicBezTo>
                    <a:pt x="1572" y="998"/>
                    <a:pt x="1570" y="992"/>
                    <a:pt x="1573" y="993"/>
                  </a:cubicBezTo>
                  <a:cubicBezTo>
                    <a:pt x="1573" y="991"/>
                    <a:pt x="1573" y="989"/>
                    <a:pt x="1573" y="986"/>
                  </a:cubicBezTo>
                  <a:cubicBezTo>
                    <a:pt x="1577" y="990"/>
                    <a:pt x="1575" y="982"/>
                    <a:pt x="1579" y="981"/>
                  </a:cubicBezTo>
                  <a:cubicBezTo>
                    <a:pt x="1578" y="957"/>
                    <a:pt x="1581" y="933"/>
                    <a:pt x="1570" y="910"/>
                  </a:cubicBezTo>
                  <a:cubicBezTo>
                    <a:pt x="1561" y="941"/>
                    <a:pt x="1538" y="959"/>
                    <a:pt x="1508" y="970"/>
                  </a:cubicBezTo>
                  <a:close/>
                  <a:moveTo>
                    <a:pt x="182" y="927"/>
                  </a:moveTo>
                  <a:cubicBezTo>
                    <a:pt x="178" y="933"/>
                    <a:pt x="168" y="933"/>
                    <a:pt x="164" y="940"/>
                  </a:cubicBezTo>
                  <a:cubicBezTo>
                    <a:pt x="173" y="944"/>
                    <a:pt x="186" y="945"/>
                    <a:pt x="196" y="948"/>
                  </a:cubicBezTo>
                  <a:cubicBezTo>
                    <a:pt x="192" y="940"/>
                    <a:pt x="187" y="933"/>
                    <a:pt x="182" y="927"/>
                  </a:cubicBezTo>
                  <a:close/>
                  <a:moveTo>
                    <a:pt x="950" y="1021"/>
                  </a:moveTo>
                  <a:cubicBezTo>
                    <a:pt x="955" y="1020"/>
                    <a:pt x="963" y="1022"/>
                    <a:pt x="970" y="1020"/>
                  </a:cubicBezTo>
                  <a:cubicBezTo>
                    <a:pt x="968" y="1012"/>
                    <a:pt x="964" y="1007"/>
                    <a:pt x="960" y="1003"/>
                  </a:cubicBezTo>
                  <a:cubicBezTo>
                    <a:pt x="962" y="999"/>
                    <a:pt x="957" y="990"/>
                    <a:pt x="956" y="983"/>
                  </a:cubicBezTo>
                  <a:cubicBezTo>
                    <a:pt x="955" y="971"/>
                    <a:pt x="958" y="959"/>
                    <a:pt x="955" y="949"/>
                  </a:cubicBezTo>
                  <a:cubicBezTo>
                    <a:pt x="958" y="947"/>
                    <a:pt x="955" y="946"/>
                    <a:pt x="957" y="943"/>
                  </a:cubicBezTo>
                  <a:cubicBezTo>
                    <a:pt x="952" y="942"/>
                    <a:pt x="949" y="942"/>
                    <a:pt x="946" y="942"/>
                  </a:cubicBezTo>
                  <a:cubicBezTo>
                    <a:pt x="935" y="967"/>
                    <a:pt x="928" y="1003"/>
                    <a:pt x="950" y="1021"/>
                  </a:cubicBezTo>
                  <a:close/>
                  <a:moveTo>
                    <a:pt x="624" y="964"/>
                  </a:moveTo>
                  <a:cubicBezTo>
                    <a:pt x="616" y="962"/>
                    <a:pt x="606" y="957"/>
                    <a:pt x="603" y="953"/>
                  </a:cubicBezTo>
                  <a:cubicBezTo>
                    <a:pt x="604" y="953"/>
                    <a:pt x="605" y="952"/>
                    <a:pt x="604" y="950"/>
                  </a:cubicBezTo>
                  <a:cubicBezTo>
                    <a:pt x="579" y="955"/>
                    <a:pt x="552" y="950"/>
                    <a:pt x="523" y="950"/>
                  </a:cubicBezTo>
                  <a:cubicBezTo>
                    <a:pt x="515" y="950"/>
                    <a:pt x="507" y="954"/>
                    <a:pt x="499" y="954"/>
                  </a:cubicBezTo>
                  <a:cubicBezTo>
                    <a:pt x="492" y="954"/>
                    <a:pt x="486" y="952"/>
                    <a:pt x="479" y="952"/>
                  </a:cubicBezTo>
                  <a:cubicBezTo>
                    <a:pt x="443" y="951"/>
                    <a:pt x="404" y="953"/>
                    <a:pt x="365" y="953"/>
                  </a:cubicBezTo>
                  <a:cubicBezTo>
                    <a:pt x="348" y="953"/>
                    <a:pt x="330" y="954"/>
                    <a:pt x="313" y="954"/>
                  </a:cubicBezTo>
                  <a:cubicBezTo>
                    <a:pt x="299" y="954"/>
                    <a:pt x="286" y="951"/>
                    <a:pt x="273" y="952"/>
                  </a:cubicBezTo>
                  <a:cubicBezTo>
                    <a:pt x="255" y="953"/>
                    <a:pt x="238" y="957"/>
                    <a:pt x="221" y="958"/>
                  </a:cubicBezTo>
                  <a:cubicBezTo>
                    <a:pt x="204" y="959"/>
                    <a:pt x="185" y="954"/>
                    <a:pt x="172" y="960"/>
                  </a:cubicBezTo>
                  <a:cubicBezTo>
                    <a:pt x="168" y="958"/>
                    <a:pt x="173" y="952"/>
                    <a:pt x="168" y="952"/>
                  </a:cubicBezTo>
                  <a:cubicBezTo>
                    <a:pt x="161" y="947"/>
                    <a:pt x="151" y="951"/>
                    <a:pt x="146" y="952"/>
                  </a:cubicBezTo>
                  <a:cubicBezTo>
                    <a:pt x="132" y="966"/>
                    <a:pt x="129" y="989"/>
                    <a:pt x="143" y="1004"/>
                  </a:cubicBezTo>
                  <a:cubicBezTo>
                    <a:pt x="148" y="1013"/>
                    <a:pt x="166" y="1005"/>
                    <a:pt x="172" y="1006"/>
                  </a:cubicBezTo>
                  <a:cubicBezTo>
                    <a:pt x="202" y="1013"/>
                    <a:pt x="240" y="1012"/>
                    <a:pt x="272" y="1013"/>
                  </a:cubicBezTo>
                  <a:cubicBezTo>
                    <a:pt x="293" y="1013"/>
                    <a:pt x="315" y="1018"/>
                    <a:pt x="333" y="1019"/>
                  </a:cubicBezTo>
                  <a:cubicBezTo>
                    <a:pt x="361" y="1021"/>
                    <a:pt x="394" y="1015"/>
                    <a:pt x="425" y="1019"/>
                  </a:cubicBezTo>
                  <a:cubicBezTo>
                    <a:pt x="484" y="1025"/>
                    <a:pt x="541" y="1026"/>
                    <a:pt x="589" y="1023"/>
                  </a:cubicBezTo>
                  <a:cubicBezTo>
                    <a:pt x="601" y="1029"/>
                    <a:pt x="614" y="1025"/>
                    <a:pt x="626" y="1023"/>
                  </a:cubicBezTo>
                  <a:cubicBezTo>
                    <a:pt x="631" y="1002"/>
                    <a:pt x="636" y="982"/>
                    <a:pt x="624" y="964"/>
                  </a:cubicBezTo>
                  <a:close/>
                  <a:moveTo>
                    <a:pt x="128" y="1010"/>
                  </a:moveTo>
                  <a:cubicBezTo>
                    <a:pt x="115" y="1004"/>
                    <a:pt x="89" y="1012"/>
                    <a:pt x="67" y="1011"/>
                  </a:cubicBezTo>
                  <a:cubicBezTo>
                    <a:pt x="57" y="1011"/>
                    <a:pt x="49" y="1009"/>
                    <a:pt x="44" y="1011"/>
                  </a:cubicBezTo>
                  <a:cubicBezTo>
                    <a:pt x="36" y="1015"/>
                    <a:pt x="31" y="1025"/>
                    <a:pt x="26" y="1031"/>
                  </a:cubicBezTo>
                  <a:cubicBezTo>
                    <a:pt x="21" y="1038"/>
                    <a:pt x="12" y="1045"/>
                    <a:pt x="11" y="1053"/>
                  </a:cubicBezTo>
                  <a:cubicBezTo>
                    <a:pt x="11" y="1063"/>
                    <a:pt x="18" y="1067"/>
                    <a:pt x="21" y="1076"/>
                  </a:cubicBezTo>
                  <a:cubicBezTo>
                    <a:pt x="66" y="1101"/>
                    <a:pt x="127" y="1108"/>
                    <a:pt x="191" y="1114"/>
                  </a:cubicBezTo>
                  <a:cubicBezTo>
                    <a:pt x="204" y="1115"/>
                    <a:pt x="218" y="1116"/>
                    <a:pt x="232" y="1117"/>
                  </a:cubicBezTo>
                  <a:cubicBezTo>
                    <a:pt x="304" y="1123"/>
                    <a:pt x="384" y="1120"/>
                    <a:pt x="441" y="1122"/>
                  </a:cubicBezTo>
                  <a:cubicBezTo>
                    <a:pt x="471" y="1124"/>
                    <a:pt x="500" y="1130"/>
                    <a:pt x="530" y="1134"/>
                  </a:cubicBezTo>
                  <a:cubicBezTo>
                    <a:pt x="554" y="1136"/>
                    <a:pt x="579" y="1134"/>
                    <a:pt x="603" y="1136"/>
                  </a:cubicBezTo>
                  <a:cubicBezTo>
                    <a:pt x="625" y="1138"/>
                    <a:pt x="648" y="1142"/>
                    <a:pt x="669" y="1143"/>
                  </a:cubicBezTo>
                  <a:cubicBezTo>
                    <a:pt x="697" y="1146"/>
                    <a:pt x="726" y="1144"/>
                    <a:pt x="754" y="1145"/>
                  </a:cubicBezTo>
                  <a:cubicBezTo>
                    <a:pt x="860" y="1149"/>
                    <a:pt x="960" y="1147"/>
                    <a:pt x="1069" y="1156"/>
                  </a:cubicBezTo>
                  <a:cubicBezTo>
                    <a:pt x="1085" y="1157"/>
                    <a:pt x="1101" y="1160"/>
                    <a:pt x="1117" y="1161"/>
                  </a:cubicBezTo>
                  <a:cubicBezTo>
                    <a:pt x="1139" y="1162"/>
                    <a:pt x="1164" y="1158"/>
                    <a:pt x="1189" y="1158"/>
                  </a:cubicBezTo>
                  <a:cubicBezTo>
                    <a:pt x="1210" y="1159"/>
                    <a:pt x="1230" y="1164"/>
                    <a:pt x="1250" y="1165"/>
                  </a:cubicBezTo>
                  <a:cubicBezTo>
                    <a:pt x="1318" y="1156"/>
                    <a:pt x="1391" y="1157"/>
                    <a:pt x="1461" y="1153"/>
                  </a:cubicBezTo>
                  <a:cubicBezTo>
                    <a:pt x="1492" y="1152"/>
                    <a:pt x="1522" y="1146"/>
                    <a:pt x="1552" y="1146"/>
                  </a:cubicBezTo>
                  <a:cubicBezTo>
                    <a:pt x="1577" y="1146"/>
                    <a:pt x="1595" y="1143"/>
                    <a:pt x="1619" y="1138"/>
                  </a:cubicBezTo>
                  <a:cubicBezTo>
                    <a:pt x="1643" y="1134"/>
                    <a:pt x="1670" y="1131"/>
                    <a:pt x="1696" y="1131"/>
                  </a:cubicBezTo>
                  <a:cubicBezTo>
                    <a:pt x="1730" y="1131"/>
                    <a:pt x="1782" y="1134"/>
                    <a:pt x="1802" y="1112"/>
                  </a:cubicBezTo>
                  <a:cubicBezTo>
                    <a:pt x="1801" y="1102"/>
                    <a:pt x="1798" y="1089"/>
                    <a:pt x="1800" y="1074"/>
                  </a:cubicBezTo>
                  <a:cubicBezTo>
                    <a:pt x="1782" y="1042"/>
                    <a:pt x="1739" y="1047"/>
                    <a:pt x="1694" y="1045"/>
                  </a:cubicBezTo>
                  <a:cubicBezTo>
                    <a:pt x="1667" y="1044"/>
                    <a:pt x="1637" y="1036"/>
                    <a:pt x="1618" y="1041"/>
                  </a:cubicBezTo>
                  <a:cubicBezTo>
                    <a:pt x="1591" y="1033"/>
                    <a:pt x="1555" y="1038"/>
                    <a:pt x="1532" y="1038"/>
                  </a:cubicBezTo>
                  <a:cubicBezTo>
                    <a:pt x="1513" y="1037"/>
                    <a:pt x="1495" y="1030"/>
                    <a:pt x="1477" y="1038"/>
                  </a:cubicBezTo>
                  <a:cubicBezTo>
                    <a:pt x="1478" y="1043"/>
                    <a:pt x="1477" y="1048"/>
                    <a:pt x="1476" y="1054"/>
                  </a:cubicBezTo>
                  <a:cubicBezTo>
                    <a:pt x="1475" y="1059"/>
                    <a:pt x="1476" y="1068"/>
                    <a:pt x="1473" y="1072"/>
                  </a:cubicBezTo>
                  <a:cubicBezTo>
                    <a:pt x="1471" y="1076"/>
                    <a:pt x="1443" y="1087"/>
                    <a:pt x="1437" y="1089"/>
                  </a:cubicBezTo>
                  <a:cubicBezTo>
                    <a:pt x="1421" y="1093"/>
                    <a:pt x="1404" y="1095"/>
                    <a:pt x="1393" y="1097"/>
                  </a:cubicBezTo>
                  <a:cubicBezTo>
                    <a:pt x="1362" y="1105"/>
                    <a:pt x="1335" y="1116"/>
                    <a:pt x="1309" y="1121"/>
                  </a:cubicBezTo>
                  <a:cubicBezTo>
                    <a:pt x="1296" y="1136"/>
                    <a:pt x="1270" y="1146"/>
                    <a:pt x="1251" y="1138"/>
                  </a:cubicBezTo>
                  <a:cubicBezTo>
                    <a:pt x="1242" y="1135"/>
                    <a:pt x="1238" y="1122"/>
                    <a:pt x="1230" y="1119"/>
                  </a:cubicBezTo>
                  <a:cubicBezTo>
                    <a:pt x="1221" y="1115"/>
                    <a:pt x="1202" y="1117"/>
                    <a:pt x="1189" y="1117"/>
                  </a:cubicBezTo>
                  <a:cubicBezTo>
                    <a:pt x="1175" y="1118"/>
                    <a:pt x="1162" y="1120"/>
                    <a:pt x="1150" y="1120"/>
                  </a:cubicBezTo>
                  <a:cubicBezTo>
                    <a:pt x="1111" y="1120"/>
                    <a:pt x="1078" y="1116"/>
                    <a:pt x="1046" y="1121"/>
                  </a:cubicBezTo>
                  <a:cubicBezTo>
                    <a:pt x="1023" y="1110"/>
                    <a:pt x="1021" y="1077"/>
                    <a:pt x="1010" y="1054"/>
                  </a:cubicBezTo>
                  <a:cubicBezTo>
                    <a:pt x="987" y="1055"/>
                    <a:pt x="965" y="1049"/>
                    <a:pt x="943" y="1048"/>
                  </a:cubicBezTo>
                  <a:cubicBezTo>
                    <a:pt x="916" y="1045"/>
                    <a:pt x="889" y="1046"/>
                    <a:pt x="862" y="1045"/>
                  </a:cubicBezTo>
                  <a:cubicBezTo>
                    <a:pt x="854" y="1045"/>
                    <a:pt x="845" y="1041"/>
                    <a:pt x="836" y="1040"/>
                  </a:cubicBezTo>
                  <a:cubicBezTo>
                    <a:pt x="770" y="1034"/>
                    <a:pt x="702" y="1026"/>
                    <a:pt x="637" y="1023"/>
                  </a:cubicBezTo>
                  <a:cubicBezTo>
                    <a:pt x="628" y="1028"/>
                    <a:pt x="628" y="1035"/>
                    <a:pt x="618" y="1040"/>
                  </a:cubicBezTo>
                  <a:cubicBezTo>
                    <a:pt x="627" y="1061"/>
                    <a:pt x="619" y="1087"/>
                    <a:pt x="614" y="1101"/>
                  </a:cubicBezTo>
                  <a:cubicBezTo>
                    <a:pt x="592" y="1108"/>
                    <a:pt x="571" y="1105"/>
                    <a:pt x="550" y="1104"/>
                  </a:cubicBezTo>
                  <a:cubicBezTo>
                    <a:pt x="544" y="1103"/>
                    <a:pt x="537" y="1105"/>
                    <a:pt x="532" y="1105"/>
                  </a:cubicBezTo>
                  <a:cubicBezTo>
                    <a:pt x="512" y="1103"/>
                    <a:pt x="486" y="1097"/>
                    <a:pt x="466" y="1097"/>
                  </a:cubicBezTo>
                  <a:cubicBezTo>
                    <a:pt x="401" y="1097"/>
                    <a:pt x="338" y="1090"/>
                    <a:pt x="275" y="1086"/>
                  </a:cubicBezTo>
                  <a:cubicBezTo>
                    <a:pt x="272" y="1086"/>
                    <a:pt x="268" y="1086"/>
                    <a:pt x="264" y="1086"/>
                  </a:cubicBezTo>
                  <a:cubicBezTo>
                    <a:pt x="228" y="1088"/>
                    <a:pt x="193" y="1095"/>
                    <a:pt x="161" y="1095"/>
                  </a:cubicBezTo>
                  <a:cubicBezTo>
                    <a:pt x="143" y="1078"/>
                    <a:pt x="123" y="1043"/>
                    <a:pt x="143" y="1020"/>
                  </a:cubicBezTo>
                  <a:cubicBezTo>
                    <a:pt x="136" y="1024"/>
                    <a:pt x="135" y="1013"/>
                    <a:pt x="128" y="1010"/>
                  </a:cubicBezTo>
                  <a:close/>
                  <a:moveTo>
                    <a:pt x="146" y="1053"/>
                  </a:moveTo>
                  <a:cubicBezTo>
                    <a:pt x="147" y="1059"/>
                    <a:pt x="159" y="1077"/>
                    <a:pt x="164" y="1080"/>
                  </a:cubicBezTo>
                  <a:cubicBezTo>
                    <a:pt x="172" y="1084"/>
                    <a:pt x="190" y="1083"/>
                    <a:pt x="203" y="1082"/>
                  </a:cubicBezTo>
                  <a:cubicBezTo>
                    <a:pt x="225" y="1082"/>
                    <a:pt x="246" y="1076"/>
                    <a:pt x="269" y="1076"/>
                  </a:cubicBezTo>
                  <a:cubicBezTo>
                    <a:pt x="313" y="1076"/>
                    <a:pt x="360" y="1086"/>
                    <a:pt x="409" y="1089"/>
                  </a:cubicBezTo>
                  <a:cubicBezTo>
                    <a:pt x="431" y="1090"/>
                    <a:pt x="454" y="1087"/>
                    <a:pt x="475" y="1089"/>
                  </a:cubicBezTo>
                  <a:cubicBezTo>
                    <a:pt x="519" y="1091"/>
                    <a:pt x="563" y="1103"/>
                    <a:pt x="602" y="1091"/>
                  </a:cubicBezTo>
                  <a:cubicBezTo>
                    <a:pt x="610" y="1080"/>
                    <a:pt x="615" y="1061"/>
                    <a:pt x="609" y="1051"/>
                  </a:cubicBezTo>
                  <a:cubicBezTo>
                    <a:pt x="607" y="1047"/>
                    <a:pt x="603" y="1046"/>
                    <a:pt x="599" y="1044"/>
                  </a:cubicBezTo>
                  <a:cubicBezTo>
                    <a:pt x="595" y="1041"/>
                    <a:pt x="593" y="1038"/>
                    <a:pt x="588" y="1035"/>
                  </a:cubicBezTo>
                  <a:cubicBezTo>
                    <a:pt x="543" y="1030"/>
                    <a:pt x="494" y="1037"/>
                    <a:pt x="447" y="1033"/>
                  </a:cubicBezTo>
                  <a:cubicBezTo>
                    <a:pt x="440" y="1032"/>
                    <a:pt x="432" y="1028"/>
                    <a:pt x="424" y="1028"/>
                  </a:cubicBezTo>
                  <a:cubicBezTo>
                    <a:pt x="406" y="1026"/>
                    <a:pt x="388" y="1028"/>
                    <a:pt x="370" y="1029"/>
                  </a:cubicBezTo>
                  <a:cubicBezTo>
                    <a:pt x="338" y="1030"/>
                    <a:pt x="304" y="1021"/>
                    <a:pt x="270" y="1021"/>
                  </a:cubicBezTo>
                  <a:cubicBezTo>
                    <a:pt x="234" y="1021"/>
                    <a:pt x="199" y="1020"/>
                    <a:pt x="160" y="1019"/>
                  </a:cubicBezTo>
                  <a:cubicBezTo>
                    <a:pt x="152" y="1028"/>
                    <a:pt x="143" y="1038"/>
                    <a:pt x="146" y="1053"/>
                  </a:cubicBezTo>
                  <a:close/>
                  <a:moveTo>
                    <a:pt x="1005" y="1043"/>
                  </a:moveTo>
                  <a:cubicBezTo>
                    <a:pt x="994" y="1039"/>
                    <a:pt x="986" y="1032"/>
                    <a:pt x="978" y="1025"/>
                  </a:cubicBezTo>
                  <a:cubicBezTo>
                    <a:pt x="969" y="1035"/>
                    <a:pt x="953" y="1030"/>
                    <a:pt x="942" y="1038"/>
                  </a:cubicBezTo>
                  <a:cubicBezTo>
                    <a:pt x="965" y="1040"/>
                    <a:pt x="983" y="1043"/>
                    <a:pt x="1005" y="10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Freeform 6"/>
          <p:cNvSpPr>
            <a:spLocks noEditPoints="1"/>
          </p:cNvSpPr>
          <p:nvPr/>
        </p:nvSpPr>
        <p:spPr bwMode="auto">
          <a:xfrm>
            <a:off x="1043608" y="760759"/>
            <a:ext cx="622864" cy="399219"/>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9"/>
          <p:cNvSpPr>
            <a:spLocks noEditPoints="1"/>
          </p:cNvSpPr>
          <p:nvPr/>
        </p:nvSpPr>
        <p:spPr bwMode="auto">
          <a:xfrm>
            <a:off x="2579976" y="3221231"/>
            <a:ext cx="184346" cy="214946"/>
          </a:xfrm>
          <a:custGeom>
            <a:avLst/>
            <a:gdLst>
              <a:gd name="T0" fmla="*/ 27 w 59"/>
              <a:gd name="T1" fmla="*/ 65 h 69"/>
              <a:gd name="T2" fmla="*/ 26 w 59"/>
              <a:gd name="T3" fmla="*/ 50 h 69"/>
              <a:gd name="T4" fmla="*/ 12 w 59"/>
              <a:gd name="T5" fmla="*/ 56 h 69"/>
              <a:gd name="T6" fmla="*/ 14 w 59"/>
              <a:gd name="T7" fmla="*/ 36 h 69"/>
              <a:gd name="T8" fmla="*/ 3 w 59"/>
              <a:gd name="T9" fmla="*/ 21 h 69"/>
              <a:gd name="T10" fmla="*/ 7 w 59"/>
              <a:gd name="T11" fmla="*/ 17 h 69"/>
              <a:gd name="T12" fmla="*/ 22 w 59"/>
              <a:gd name="T13" fmla="*/ 21 h 69"/>
              <a:gd name="T14" fmla="*/ 27 w 59"/>
              <a:gd name="T15" fmla="*/ 2 h 69"/>
              <a:gd name="T16" fmla="*/ 35 w 59"/>
              <a:gd name="T17" fmla="*/ 14 h 69"/>
              <a:gd name="T18" fmla="*/ 50 w 59"/>
              <a:gd name="T19" fmla="*/ 9 h 69"/>
              <a:gd name="T20" fmla="*/ 48 w 59"/>
              <a:gd name="T21" fmla="*/ 21 h 69"/>
              <a:gd name="T22" fmla="*/ 59 w 59"/>
              <a:gd name="T23" fmla="*/ 25 h 69"/>
              <a:gd name="T24" fmla="*/ 49 w 59"/>
              <a:gd name="T25" fmla="*/ 36 h 69"/>
              <a:gd name="T26" fmla="*/ 56 w 59"/>
              <a:gd name="T27" fmla="*/ 51 h 69"/>
              <a:gd name="T28" fmla="*/ 39 w 59"/>
              <a:gd name="T29" fmla="*/ 49 h 69"/>
              <a:gd name="T30" fmla="*/ 27 w 59"/>
              <a:gd name="T31" fmla="*/ 65 h 69"/>
              <a:gd name="T32" fmla="*/ 33 w 59"/>
              <a:gd name="T33" fmla="*/ 40 h 69"/>
              <a:gd name="T34" fmla="*/ 31 w 59"/>
              <a:gd name="T35" fmla="*/ 63 h 69"/>
              <a:gd name="T36" fmla="*/ 33 w 59"/>
              <a:gd name="T37" fmla="*/ 40 h 69"/>
              <a:gd name="T38" fmla="*/ 30 w 59"/>
              <a:gd name="T39" fmla="*/ 36 h 69"/>
              <a:gd name="T40" fmla="*/ 20 w 59"/>
              <a:gd name="T41" fmla="*/ 38 h 69"/>
              <a:gd name="T42" fmla="*/ 12 w 59"/>
              <a:gd name="T43" fmla="*/ 53 h 69"/>
              <a:gd name="T44" fmla="*/ 30 w 59"/>
              <a:gd name="T45" fmla="*/ 36 h 69"/>
              <a:gd name="T46" fmla="*/ 46 w 59"/>
              <a:gd name="T47" fmla="*/ 51 h 69"/>
              <a:gd name="T48" fmla="*/ 54 w 59"/>
              <a:gd name="T49" fmla="*/ 47 h 69"/>
              <a:gd name="T50" fmla="*/ 37 w 59"/>
              <a:gd name="T51" fmla="*/ 37 h 69"/>
              <a:gd name="T52" fmla="*/ 46 w 59"/>
              <a:gd name="T53" fmla="*/ 51 h 69"/>
              <a:gd name="T54" fmla="*/ 30 w 59"/>
              <a:gd name="T55" fmla="*/ 33 h 69"/>
              <a:gd name="T56" fmla="*/ 6 w 59"/>
              <a:gd name="T57" fmla="*/ 23 h 69"/>
              <a:gd name="T58" fmla="*/ 30 w 59"/>
              <a:gd name="T59" fmla="*/ 33 h 69"/>
              <a:gd name="T60" fmla="*/ 56 w 59"/>
              <a:gd name="T61" fmla="*/ 28 h 69"/>
              <a:gd name="T62" fmla="*/ 51 w 59"/>
              <a:gd name="T63" fmla="*/ 23 h 69"/>
              <a:gd name="T64" fmla="*/ 39 w 59"/>
              <a:gd name="T65" fmla="*/ 34 h 69"/>
              <a:gd name="T66" fmla="*/ 56 w 59"/>
              <a:gd name="T67" fmla="*/ 28 h 69"/>
              <a:gd name="T68" fmla="*/ 36 w 59"/>
              <a:gd name="T69" fmla="*/ 29 h 69"/>
              <a:gd name="T70" fmla="*/ 37 w 59"/>
              <a:gd name="T71" fmla="*/ 29 h 69"/>
              <a:gd name="T72" fmla="*/ 47 w 59"/>
              <a:gd name="T73" fmla="*/ 10 h 69"/>
              <a:gd name="T74" fmla="*/ 36 w 59"/>
              <a:gd name="T75" fmla="*/ 29 h 69"/>
              <a:gd name="T76" fmla="*/ 24 w 59"/>
              <a:gd name="T77" fmla="*/ 5 h 69"/>
              <a:gd name="T78" fmla="*/ 32 w 59"/>
              <a:gd name="T79" fmla="*/ 29 h 69"/>
              <a:gd name="T80" fmla="*/ 24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27" y="65"/>
                </a:moveTo>
                <a:cubicBezTo>
                  <a:pt x="25" y="61"/>
                  <a:pt x="25" y="55"/>
                  <a:pt x="26" y="50"/>
                </a:cubicBezTo>
                <a:cubicBezTo>
                  <a:pt x="22" y="51"/>
                  <a:pt x="18" y="58"/>
                  <a:pt x="12" y="56"/>
                </a:cubicBezTo>
                <a:cubicBezTo>
                  <a:pt x="3" y="54"/>
                  <a:pt x="8" y="39"/>
                  <a:pt x="14" y="36"/>
                </a:cubicBezTo>
                <a:cubicBezTo>
                  <a:pt x="7" y="35"/>
                  <a:pt x="0" y="29"/>
                  <a:pt x="3" y="21"/>
                </a:cubicBezTo>
                <a:cubicBezTo>
                  <a:pt x="5" y="19"/>
                  <a:pt x="7" y="19"/>
                  <a:pt x="7" y="17"/>
                </a:cubicBezTo>
                <a:cubicBezTo>
                  <a:pt x="14" y="15"/>
                  <a:pt x="19" y="18"/>
                  <a:pt x="22" y="21"/>
                </a:cubicBezTo>
                <a:cubicBezTo>
                  <a:pt x="19" y="17"/>
                  <a:pt x="16" y="0"/>
                  <a:pt x="27" y="2"/>
                </a:cubicBezTo>
                <a:cubicBezTo>
                  <a:pt x="31" y="3"/>
                  <a:pt x="33" y="9"/>
                  <a:pt x="35" y="14"/>
                </a:cubicBezTo>
                <a:cubicBezTo>
                  <a:pt x="37" y="8"/>
                  <a:pt x="44" y="0"/>
                  <a:pt x="50" y="9"/>
                </a:cubicBezTo>
                <a:cubicBezTo>
                  <a:pt x="50" y="14"/>
                  <a:pt x="49" y="18"/>
                  <a:pt x="48" y="21"/>
                </a:cubicBezTo>
                <a:cubicBezTo>
                  <a:pt x="53" y="19"/>
                  <a:pt x="57" y="22"/>
                  <a:pt x="59" y="25"/>
                </a:cubicBezTo>
                <a:cubicBezTo>
                  <a:pt x="59" y="32"/>
                  <a:pt x="54" y="34"/>
                  <a:pt x="49" y="36"/>
                </a:cubicBezTo>
                <a:cubicBezTo>
                  <a:pt x="53" y="40"/>
                  <a:pt x="59" y="43"/>
                  <a:pt x="56" y="51"/>
                </a:cubicBezTo>
                <a:cubicBezTo>
                  <a:pt x="52" y="55"/>
                  <a:pt x="41" y="54"/>
                  <a:pt x="39" y="49"/>
                </a:cubicBezTo>
                <a:cubicBezTo>
                  <a:pt x="39" y="58"/>
                  <a:pt x="37" y="69"/>
                  <a:pt x="27" y="65"/>
                </a:cubicBezTo>
                <a:close/>
                <a:moveTo>
                  <a:pt x="33" y="40"/>
                </a:moveTo>
                <a:cubicBezTo>
                  <a:pt x="30" y="46"/>
                  <a:pt x="25" y="58"/>
                  <a:pt x="31" y="63"/>
                </a:cubicBezTo>
                <a:cubicBezTo>
                  <a:pt x="38" y="61"/>
                  <a:pt x="37" y="45"/>
                  <a:pt x="33" y="40"/>
                </a:cubicBezTo>
                <a:close/>
                <a:moveTo>
                  <a:pt x="30" y="36"/>
                </a:moveTo>
                <a:cubicBezTo>
                  <a:pt x="27" y="39"/>
                  <a:pt x="23" y="37"/>
                  <a:pt x="20" y="38"/>
                </a:cubicBezTo>
                <a:cubicBezTo>
                  <a:pt x="13" y="39"/>
                  <a:pt x="8" y="47"/>
                  <a:pt x="12" y="53"/>
                </a:cubicBezTo>
                <a:cubicBezTo>
                  <a:pt x="22" y="52"/>
                  <a:pt x="29" y="45"/>
                  <a:pt x="30" y="36"/>
                </a:cubicBezTo>
                <a:close/>
                <a:moveTo>
                  <a:pt x="46" y="51"/>
                </a:moveTo>
                <a:cubicBezTo>
                  <a:pt x="51" y="52"/>
                  <a:pt x="54" y="50"/>
                  <a:pt x="54" y="47"/>
                </a:cubicBezTo>
                <a:cubicBezTo>
                  <a:pt x="54" y="41"/>
                  <a:pt x="44" y="37"/>
                  <a:pt x="37" y="37"/>
                </a:cubicBezTo>
                <a:cubicBezTo>
                  <a:pt x="39" y="42"/>
                  <a:pt x="41" y="49"/>
                  <a:pt x="46" y="51"/>
                </a:cubicBezTo>
                <a:close/>
                <a:moveTo>
                  <a:pt x="30" y="33"/>
                </a:moveTo>
                <a:cubicBezTo>
                  <a:pt x="25" y="27"/>
                  <a:pt x="14" y="15"/>
                  <a:pt x="6" y="23"/>
                </a:cubicBezTo>
                <a:cubicBezTo>
                  <a:pt x="6" y="36"/>
                  <a:pt x="20" y="35"/>
                  <a:pt x="30" y="33"/>
                </a:cubicBezTo>
                <a:close/>
                <a:moveTo>
                  <a:pt x="56" y="28"/>
                </a:moveTo>
                <a:cubicBezTo>
                  <a:pt x="56" y="26"/>
                  <a:pt x="53" y="23"/>
                  <a:pt x="51" y="23"/>
                </a:cubicBezTo>
                <a:cubicBezTo>
                  <a:pt x="46" y="23"/>
                  <a:pt x="40" y="31"/>
                  <a:pt x="39" y="34"/>
                </a:cubicBezTo>
                <a:cubicBezTo>
                  <a:pt x="44" y="34"/>
                  <a:pt x="56" y="34"/>
                  <a:pt x="56" y="28"/>
                </a:cubicBezTo>
                <a:close/>
                <a:moveTo>
                  <a:pt x="36" y="29"/>
                </a:moveTo>
                <a:cubicBezTo>
                  <a:pt x="36" y="29"/>
                  <a:pt x="36" y="29"/>
                  <a:pt x="37" y="29"/>
                </a:cubicBezTo>
                <a:cubicBezTo>
                  <a:pt x="41" y="24"/>
                  <a:pt x="48" y="19"/>
                  <a:pt x="47" y="10"/>
                </a:cubicBezTo>
                <a:cubicBezTo>
                  <a:pt x="37" y="5"/>
                  <a:pt x="38" y="21"/>
                  <a:pt x="36" y="29"/>
                </a:cubicBezTo>
                <a:close/>
                <a:moveTo>
                  <a:pt x="24" y="5"/>
                </a:moveTo>
                <a:cubicBezTo>
                  <a:pt x="19" y="15"/>
                  <a:pt x="29" y="23"/>
                  <a:pt x="32" y="29"/>
                </a:cubicBezTo>
                <a:cubicBezTo>
                  <a:pt x="32" y="19"/>
                  <a:pt x="33" y="7"/>
                  <a:pt x="24" y="5"/>
                </a:cubicBezTo>
                <a:close/>
              </a:path>
            </a:pathLst>
          </a:custGeom>
          <a:solidFill>
            <a:srgbClr val="F5F5F5">
              <a:alpha val="50000"/>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37" name="Group 24"/>
          <p:cNvGrpSpPr>
            <a:grpSpLocks noChangeAspect="1"/>
          </p:cNvGrpSpPr>
          <p:nvPr/>
        </p:nvGrpSpPr>
        <p:grpSpPr bwMode="auto">
          <a:xfrm>
            <a:off x="955444" y="3409222"/>
            <a:ext cx="338138" cy="355600"/>
            <a:chOff x="2472" y="305"/>
            <a:chExt cx="213" cy="224"/>
          </a:xfrm>
          <a:solidFill>
            <a:srgbClr val="FFFFFF">
              <a:alpha val="50196"/>
            </a:srgbClr>
          </a:solidFill>
        </p:grpSpPr>
        <p:sp>
          <p:nvSpPr>
            <p:cNvPr id="38" name="Freeform 25"/>
            <p:cNvSpPr>
              <a:spLocks noEditPoints="1"/>
            </p:cNvSpPr>
            <p:nvPr/>
          </p:nvSpPr>
          <p:spPr bwMode="auto">
            <a:xfrm>
              <a:off x="2586" y="437"/>
              <a:ext cx="99" cy="92"/>
            </a:xfrm>
            <a:custGeom>
              <a:avLst/>
              <a:gdLst>
                <a:gd name="T0" fmla="*/ 14 w 42"/>
                <a:gd name="T1" fmla="*/ 25 h 39"/>
                <a:gd name="T2" fmla="*/ 15 w 42"/>
                <a:gd name="T3" fmla="*/ 0 h 39"/>
                <a:gd name="T4" fmla="*/ 37 w 42"/>
                <a:gd name="T5" fmla="*/ 11 h 39"/>
                <a:gd name="T6" fmla="*/ 35 w 42"/>
                <a:gd name="T7" fmla="*/ 35 h 39"/>
                <a:gd name="T8" fmla="*/ 31 w 42"/>
                <a:gd name="T9" fmla="*/ 33 h 39"/>
                <a:gd name="T10" fmla="*/ 29 w 42"/>
                <a:gd name="T11" fmla="*/ 28 h 39"/>
                <a:gd name="T12" fmla="*/ 39 w 42"/>
                <a:gd name="T13" fmla="*/ 12 h 39"/>
                <a:gd name="T14" fmla="*/ 29 w 42"/>
                <a:gd name="T15" fmla="*/ 31 h 39"/>
                <a:gd name="T16" fmla="*/ 29 w 42"/>
                <a:gd name="T17" fmla="*/ 29 h 39"/>
                <a:gd name="T18" fmla="*/ 37 w 42"/>
                <a:gd name="T19" fmla="*/ 14 h 39"/>
                <a:gd name="T20" fmla="*/ 32 w 42"/>
                <a:gd name="T21" fmla="*/ 18 h 39"/>
                <a:gd name="T22" fmla="*/ 28 w 42"/>
                <a:gd name="T23" fmla="*/ 23 h 39"/>
                <a:gd name="T24" fmla="*/ 32 w 42"/>
                <a:gd name="T25" fmla="*/ 18 h 39"/>
                <a:gd name="T26" fmla="*/ 27 w 42"/>
                <a:gd name="T27" fmla="*/ 25 h 39"/>
                <a:gd name="T28" fmla="*/ 26 w 42"/>
                <a:gd name="T29" fmla="*/ 26 h 39"/>
                <a:gd name="T30" fmla="*/ 29 w 42"/>
                <a:gd name="T31" fmla="*/ 18 h 39"/>
                <a:gd name="T32" fmla="*/ 31 w 42"/>
                <a:gd name="T33" fmla="*/ 13 h 39"/>
                <a:gd name="T34" fmla="*/ 23 w 42"/>
                <a:gd name="T35" fmla="*/ 29 h 39"/>
                <a:gd name="T36" fmla="*/ 27 w 42"/>
                <a:gd name="T37" fmla="*/ 21 h 39"/>
                <a:gd name="T38" fmla="*/ 22 w 42"/>
                <a:gd name="T39" fmla="*/ 24 h 39"/>
                <a:gd name="T40" fmla="*/ 26 w 42"/>
                <a:gd name="T41" fmla="*/ 16 h 39"/>
                <a:gd name="T42" fmla="*/ 23 w 42"/>
                <a:gd name="T43" fmla="*/ 23 h 39"/>
                <a:gd name="T44" fmla="*/ 29 w 42"/>
                <a:gd name="T45" fmla="*/ 15 h 39"/>
                <a:gd name="T46" fmla="*/ 28 w 42"/>
                <a:gd name="T47" fmla="*/ 13 h 39"/>
                <a:gd name="T48" fmla="*/ 20 w 42"/>
                <a:gd name="T49" fmla="*/ 30 h 39"/>
                <a:gd name="T50" fmla="*/ 22 w 42"/>
                <a:gd name="T51" fmla="*/ 26 h 39"/>
                <a:gd name="T52" fmla="*/ 21 w 42"/>
                <a:gd name="T53" fmla="*/ 18 h 39"/>
                <a:gd name="T54" fmla="*/ 15 w 42"/>
                <a:gd name="T55" fmla="*/ 37 h 39"/>
                <a:gd name="T56" fmla="*/ 23 w 42"/>
                <a:gd name="T57" fmla="*/ 18 h 39"/>
                <a:gd name="T58" fmla="*/ 23 w 42"/>
                <a:gd name="T59" fmla="*/ 22 h 39"/>
                <a:gd name="T60" fmla="*/ 19 w 42"/>
                <a:gd name="T61" fmla="*/ 30 h 39"/>
                <a:gd name="T62" fmla="*/ 26 w 42"/>
                <a:gd name="T63" fmla="*/ 14 h 39"/>
                <a:gd name="T64" fmla="*/ 16 w 42"/>
                <a:gd name="T65" fmla="*/ 33 h 39"/>
                <a:gd name="T66" fmla="*/ 15 w 42"/>
                <a:gd name="T67" fmla="*/ 35 h 39"/>
                <a:gd name="T68" fmla="*/ 16 w 42"/>
                <a:gd name="T69" fmla="*/ 31 h 39"/>
                <a:gd name="T70" fmla="*/ 17 w 42"/>
                <a:gd name="T71" fmla="*/ 27 h 39"/>
                <a:gd name="T72" fmla="*/ 23 w 42"/>
                <a:gd name="T73" fmla="*/ 14 h 39"/>
                <a:gd name="T74" fmla="*/ 16 w 42"/>
                <a:gd name="T75" fmla="*/ 17 h 39"/>
                <a:gd name="T76" fmla="*/ 21 w 42"/>
                <a:gd name="T77" fmla="*/ 10 h 39"/>
                <a:gd name="T78" fmla="*/ 15 w 42"/>
                <a:gd name="T79" fmla="*/ 21 h 39"/>
                <a:gd name="T80" fmla="*/ 15 w 42"/>
                <a:gd name="T81" fmla="*/ 20 h 39"/>
                <a:gd name="T82" fmla="*/ 16 w 42"/>
                <a:gd name="T83" fmla="*/ 14 h 39"/>
                <a:gd name="T84" fmla="*/ 14 w 42"/>
                <a:gd name="T85" fmla="*/ 23 h 39"/>
                <a:gd name="T86" fmla="*/ 19 w 42"/>
                <a:gd name="T87" fmla="*/ 12 h 39"/>
                <a:gd name="T88" fmla="*/ 19 w 42"/>
                <a:gd name="T89" fmla="*/ 10 h 39"/>
                <a:gd name="T90" fmla="*/ 16 w 42"/>
                <a:gd name="T91" fmla="*/ 16 h 39"/>
                <a:gd name="T92" fmla="*/ 16 w 42"/>
                <a:gd name="T93" fmla="*/ 10 h 39"/>
                <a:gd name="T94" fmla="*/ 12 w 42"/>
                <a:gd name="T95" fmla="*/ 17 h 39"/>
                <a:gd name="T96" fmla="*/ 11 w 42"/>
                <a:gd name="T97" fmla="*/ 18 h 39"/>
                <a:gd name="T98" fmla="*/ 13 w 42"/>
                <a:gd name="T99" fmla="*/ 16 h 39"/>
                <a:gd name="T100" fmla="*/ 16 w 42"/>
                <a:gd name="T101" fmla="*/ 9 h 39"/>
                <a:gd name="T102" fmla="*/ 12 w 42"/>
                <a:gd name="T103" fmla="*/ 15 h 39"/>
                <a:gd name="T104" fmla="*/ 12 w 42"/>
                <a:gd name="T105" fmla="*/ 16 h 39"/>
                <a:gd name="T106" fmla="*/ 17 w 42"/>
                <a:gd name="T107" fmla="*/ 4 h 39"/>
                <a:gd name="T108" fmla="*/ 5 w 42"/>
                <a:gd name="T109" fmla="*/ 16 h 39"/>
                <a:gd name="T110" fmla="*/ 3 w 42"/>
                <a:gd name="T111"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39">
                  <a:moveTo>
                    <a:pt x="22" y="30"/>
                  </a:moveTo>
                  <a:cubicBezTo>
                    <a:pt x="20" y="32"/>
                    <a:pt x="18" y="35"/>
                    <a:pt x="15" y="39"/>
                  </a:cubicBezTo>
                  <a:cubicBezTo>
                    <a:pt x="13" y="39"/>
                    <a:pt x="14" y="37"/>
                    <a:pt x="14" y="36"/>
                  </a:cubicBezTo>
                  <a:cubicBezTo>
                    <a:pt x="14" y="33"/>
                    <a:pt x="14" y="29"/>
                    <a:pt x="14" y="25"/>
                  </a:cubicBezTo>
                  <a:cubicBezTo>
                    <a:pt x="12" y="24"/>
                    <a:pt x="9" y="22"/>
                    <a:pt x="7" y="20"/>
                  </a:cubicBezTo>
                  <a:cubicBezTo>
                    <a:pt x="4" y="18"/>
                    <a:pt x="2" y="17"/>
                    <a:pt x="0" y="15"/>
                  </a:cubicBezTo>
                  <a:cubicBezTo>
                    <a:pt x="5" y="13"/>
                    <a:pt x="10" y="14"/>
                    <a:pt x="15" y="13"/>
                  </a:cubicBezTo>
                  <a:cubicBezTo>
                    <a:pt x="15" y="9"/>
                    <a:pt x="15" y="5"/>
                    <a:pt x="15" y="0"/>
                  </a:cubicBezTo>
                  <a:cubicBezTo>
                    <a:pt x="17" y="1"/>
                    <a:pt x="17" y="3"/>
                    <a:pt x="18" y="4"/>
                  </a:cubicBezTo>
                  <a:cubicBezTo>
                    <a:pt x="19" y="6"/>
                    <a:pt x="21" y="7"/>
                    <a:pt x="22" y="9"/>
                  </a:cubicBezTo>
                  <a:cubicBezTo>
                    <a:pt x="22" y="10"/>
                    <a:pt x="23" y="11"/>
                    <a:pt x="23" y="12"/>
                  </a:cubicBezTo>
                  <a:cubicBezTo>
                    <a:pt x="28" y="12"/>
                    <a:pt x="33" y="12"/>
                    <a:pt x="37" y="11"/>
                  </a:cubicBezTo>
                  <a:cubicBezTo>
                    <a:pt x="39" y="11"/>
                    <a:pt x="40" y="10"/>
                    <a:pt x="42" y="11"/>
                  </a:cubicBezTo>
                  <a:cubicBezTo>
                    <a:pt x="41" y="13"/>
                    <a:pt x="38" y="15"/>
                    <a:pt x="36" y="17"/>
                  </a:cubicBezTo>
                  <a:cubicBezTo>
                    <a:pt x="34" y="19"/>
                    <a:pt x="31" y="20"/>
                    <a:pt x="29" y="22"/>
                  </a:cubicBezTo>
                  <a:cubicBezTo>
                    <a:pt x="31" y="27"/>
                    <a:pt x="34" y="31"/>
                    <a:pt x="35" y="35"/>
                  </a:cubicBezTo>
                  <a:cubicBezTo>
                    <a:pt x="34" y="36"/>
                    <a:pt x="34" y="35"/>
                    <a:pt x="32" y="35"/>
                  </a:cubicBezTo>
                  <a:cubicBezTo>
                    <a:pt x="29" y="33"/>
                    <a:pt x="25" y="32"/>
                    <a:pt x="22" y="30"/>
                  </a:cubicBezTo>
                  <a:close/>
                  <a:moveTo>
                    <a:pt x="33" y="33"/>
                  </a:moveTo>
                  <a:cubicBezTo>
                    <a:pt x="32" y="33"/>
                    <a:pt x="31" y="33"/>
                    <a:pt x="31" y="33"/>
                  </a:cubicBezTo>
                  <a:cubicBezTo>
                    <a:pt x="31" y="33"/>
                    <a:pt x="32" y="33"/>
                    <a:pt x="33" y="34"/>
                  </a:cubicBezTo>
                  <a:cubicBezTo>
                    <a:pt x="33" y="33"/>
                    <a:pt x="33" y="33"/>
                    <a:pt x="33" y="33"/>
                  </a:cubicBezTo>
                  <a:close/>
                  <a:moveTo>
                    <a:pt x="29" y="26"/>
                  </a:moveTo>
                  <a:cubicBezTo>
                    <a:pt x="30" y="27"/>
                    <a:pt x="29" y="27"/>
                    <a:pt x="29" y="28"/>
                  </a:cubicBezTo>
                  <a:cubicBezTo>
                    <a:pt x="30" y="29"/>
                    <a:pt x="31" y="30"/>
                    <a:pt x="32" y="31"/>
                  </a:cubicBezTo>
                  <a:cubicBezTo>
                    <a:pt x="31" y="30"/>
                    <a:pt x="31" y="27"/>
                    <a:pt x="29" y="26"/>
                  </a:cubicBezTo>
                  <a:close/>
                  <a:moveTo>
                    <a:pt x="38" y="12"/>
                  </a:moveTo>
                  <a:cubicBezTo>
                    <a:pt x="39" y="12"/>
                    <a:pt x="38" y="12"/>
                    <a:pt x="39" y="12"/>
                  </a:cubicBezTo>
                  <a:cubicBezTo>
                    <a:pt x="39" y="12"/>
                    <a:pt x="40" y="12"/>
                    <a:pt x="40" y="12"/>
                  </a:cubicBezTo>
                  <a:cubicBezTo>
                    <a:pt x="39" y="11"/>
                    <a:pt x="39" y="12"/>
                    <a:pt x="38" y="12"/>
                  </a:cubicBezTo>
                  <a:close/>
                  <a:moveTo>
                    <a:pt x="25" y="28"/>
                  </a:moveTo>
                  <a:cubicBezTo>
                    <a:pt x="26" y="29"/>
                    <a:pt x="28" y="31"/>
                    <a:pt x="29" y="31"/>
                  </a:cubicBezTo>
                  <a:cubicBezTo>
                    <a:pt x="28" y="30"/>
                    <a:pt x="26" y="28"/>
                    <a:pt x="25" y="28"/>
                  </a:cubicBezTo>
                  <a:close/>
                  <a:moveTo>
                    <a:pt x="29" y="29"/>
                  </a:moveTo>
                  <a:cubicBezTo>
                    <a:pt x="29" y="29"/>
                    <a:pt x="28" y="30"/>
                    <a:pt x="29" y="30"/>
                  </a:cubicBezTo>
                  <a:cubicBezTo>
                    <a:pt x="30" y="29"/>
                    <a:pt x="29" y="29"/>
                    <a:pt x="29" y="29"/>
                  </a:cubicBezTo>
                  <a:close/>
                  <a:moveTo>
                    <a:pt x="37" y="12"/>
                  </a:moveTo>
                  <a:cubicBezTo>
                    <a:pt x="37" y="13"/>
                    <a:pt x="36" y="13"/>
                    <a:pt x="36" y="12"/>
                  </a:cubicBezTo>
                  <a:cubicBezTo>
                    <a:pt x="36" y="13"/>
                    <a:pt x="36" y="14"/>
                    <a:pt x="36" y="15"/>
                  </a:cubicBezTo>
                  <a:cubicBezTo>
                    <a:pt x="37" y="14"/>
                    <a:pt x="37" y="14"/>
                    <a:pt x="37" y="14"/>
                  </a:cubicBezTo>
                  <a:cubicBezTo>
                    <a:pt x="37" y="13"/>
                    <a:pt x="37" y="13"/>
                    <a:pt x="37" y="12"/>
                  </a:cubicBezTo>
                  <a:close/>
                  <a:moveTo>
                    <a:pt x="32" y="18"/>
                  </a:moveTo>
                  <a:cubicBezTo>
                    <a:pt x="33" y="17"/>
                    <a:pt x="34" y="18"/>
                    <a:pt x="34" y="17"/>
                  </a:cubicBezTo>
                  <a:cubicBezTo>
                    <a:pt x="33" y="16"/>
                    <a:pt x="32" y="18"/>
                    <a:pt x="32" y="18"/>
                  </a:cubicBezTo>
                  <a:close/>
                  <a:moveTo>
                    <a:pt x="35" y="13"/>
                  </a:moveTo>
                  <a:cubicBezTo>
                    <a:pt x="35" y="13"/>
                    <a:pt x="35" y="13"/>
                    <a:pt x="36" y="13"/>
                  </a:cubicBezTo>
                  <a:cubicBezTo>
                    <a:pt x="35" y="13"/>
                    <a:pt x="34" y="13"/>
                    <a:pt x="35" y="13"/>
                  </a:cubicBezTo>
                  <a:close/>
                  <a:moveTo>
                    <a:pt x="28" y="23"/>
                  </a:moveTo>
                  <a:cubicBezTo>
                    <a:pt x="28" y="24"/>
                    <a:pt x="28" y="25"/>
                    <a:pt x="29" y="25"/>
                  </a:cubicBezTo>
                  <a:cubicBezTo>
                    <a:pt x="29" y="24"/>
                    <a:pt x="29" y="24"/>
                    <a:pt x="28" y="23"/>
                  </a:cubicBezTo>
                  <a:close/>
                  <a:moveTo>
                    <a:pt x="31" y="19"/>
                  </a:moveTo>
                  <a:cubicBezTo>
                    <a:pt x="31" y="19"/>
                    <a:pt x="32" y="19"/>
                    <a:pt x="32" y="18"/>
                  </a:cubicBezTo>
                  <a:cubicBezTo>
                    <a:pt x="31" y="18"/>
                    <a:pt x="31" y="18"/>
                    <a:pt x="31" y="19"/>
                  </a:cubicBezTo>
                  <a:close/>
                  <a:moveTo>
                    <a:pt x="27" y="25"/>
                  </a:moveTo>
                  <a:cubicBezTo>
                    <a:pt x="27" y="26"/>
                    <a:pt x="27" y="26"/>
                    <a:pt x="28" y="26"/>
                  </a:cubicBezTo>
                  <a:cubicBezTo>
                    <a:pt x="28" y="26"/>
                    <a:pt x="27" y="25"/>
                    <a:pt x="27" y="25"/>
                  </a:cubicBezTo>
                  <a:close/>
                  <a:moveTo>
                    <a:pt x="26" y="26"/>
                  </a:moveTo>
                  <a:cubicBezTo>
                    <a:pt x="26" y="26"/>
                    <a:pt x="25" y="26"/>
                    <a:pt x="25" y="26"/>
                  </a:cubicBezTo>
                  <a:cubicBezTo>
                    <a:pt x="26" y="27"/>
                    <a:pt x="26" y="27"/>
                    <a:pt x="27" y="27"/>
                  </a:cubicBezTo>
                  <a:cubicBezTo>
                    <a:pt x="27" y="26"/>
                    <a:pt x="26" y="26"/>
                    <a:pt x="26" y="26"/>
                  </a:cubicBezTo>
                  <a:close/>
                  <a:moveTo>
                    <a:pt x="29" y="18"/>
                  </a:moveTo>
                  <a:cubicBezTo>
                    <a:pt x="29" y="19"/>
                    <a:pt x="28" y="18"/>
                    <a:pt x="28" y="18"/>
                  </a:cubicBezTo>
                  <a:cubicBezTo>
                    <a:pt x="29" y="18"/>
                    <a:pt x="29" y="19"/>
                    <a:pt x="30" y="19"/>
                  </a:cubicBezTo>
                  <a:cubicBezTo>
                    <a:pt x="29" y="19"/>
                    <a:pt x="30" y="18"/>
                    <a:pt x="29" y="18"/>
                  </a:cubicBezTo>
                  <a:close/>
                  <a:moveTo>
                    <a:pt x="29" y="16"/>
                  </a:moveTo>
                  <a:cubicBezTo>
                    <a:pt x="30" y="16"/>
                    <a:pt x="31" y="17"/>
                    <a:pt x="31" y="16"/>
                  </a:cubicBezTo>
                  <a:cubicBezTo>
                    <a:pt x="30" y="16"/>
                    <a:pt x="30" y="16"/>
                    <a:pt x="29" y="16"/>
                  </a:cubicBezTo>
                  <a:close/>
                  <a:moveTo>
                    <a:pt x="31" y="13"/>
                  </a:moveTo>
                  <a:cubicBezTo>
                    <a:pt x="31" y="13"/>
                    <a:pt x="32" y="13"/>
                    <a:pt x="32" y="13"/>
                  </a:cubicBezTo>
                  <a:cubicBezTo>
                    <a:pt x="32" y="13"/>
                    <a:pt x="33" y="13"/>
                    <a:pt x="33" y="12"/>
                  </a:cubicBezTo>
                  <a:cubicBezTo>
                    <a:pt x="32" y="13"/>
                    <a:pt x="31" y="12"/>
                    <a:pt x="31" y="13"/>
                  </a:cubicBezTo>
                  <a:close/>
                  <a:moveTo>
                    <a:pt x="23" y="29"/>
                  </a:moveTo>
                  <a:cubicBezTo>
                    <a:pt x="23" y="29"/>
                    <a:pt x="23" y="29"/>
                    <a:pt x="24" y="30"/>
                  </a:cubicBezTo>
                  <a:cubicBezTo>
                    <a:pt x="24" y="29"/>
                    <a:pt x="24" y="29"/>
                    <a:pt x="24" y="29"/>
                  </a:cubicBezTo>
                  <a:cubicBezTo>
                    <a:pt x="24" y="29"/>
                    <a:pt x="23" y="29"/>
                    <a:pt x="23" y="29"/>
                  </a:cubicBezTo>
                  <a:close/>
                  <a:moveTo>
                    <a:pt x="27" y="21"/>
                  </a:moveTo>
                  <a:cubicBezTo>
                    <a:pt x="26" y="21"/>
                    <a:pt x="26" y="21"/>
                    <a:pt x="26" y="21"/>
                  </a:cubicBezTo>
                  <a:cubicBezTo>
                    <a:pt x="26" y="21"/>
                    <a:pt x="27" y="22"/>
                    <a:pt x="27" y="22"/>
                  </a:cubicBezTo>
                  <a:cubicBezTo>
                    <a:pt x="27" y="21"/>
                    <a:pt x="27" y="21"/>
                    <a:pt x="27" y="21"/>
                  </a:cubicBezTo>
                  <a:close/>
                  <a:moveTo>
                    <a:pt x="22" y="24"/>
                  </a:moveTo>
                  <a:cubicBezTo>
                    <a:pt x="23" y="25"/>
                    <a:pt x="23" y="25"/>
                    <a:pt x="24" y="25"/>
                  </a:cubicBezTo>
                  <a:cubicBezTo>
                    <a:pt x="24" y="25"/>
                    <a:pt x="24" y="25"/>
                    <a:pt x="24" y="25"/>
                  </a:cubicBezTo>
                  <a:cubicBezTo>
                    <a:pt x="24" y="24"/>
                    <a:pt x="22" y="23"/>
                    <a:pt x="22" y="24"/>
                  </a:cubicBezTo>
                  <a:close/>
                  <a:moveTo>
                    <a:pt x="26" y="16"/>
                  </a:moveTo>
                  <a:cubicBezTo>
                    <a:pt x="27" y="17"/>
                    <a:pt x="28" y="17"/>
                    <a:pt x="28" y="17"/>
                  </a:cubicBezTo>
                  <a:cubicBezTo>
                    <a:pt x="27" y="16"/>
                    <a:pt x="27" y="16"/>
                    <a:pt x="26" y="16"/>
                  </a:cubicBezTo>
                  <a:close/>
                  <a:moveTo>
                    <a:pt x="24" y="23"/>
                  </a:moveTo>
                  <a:cubicBezTo>
                    <a:pt x="24" y="23"/>
                    <a:pt x="23" y="23"/>
                    <a:pt x="23" y="23"/>
                  </a:cubicBezTo>
                  <a:cubicBezTo>
                    <a:pt x="24" y="23"/>
                    <a:pt x="24" y="24"/>
                    <a:pt x="24" y="24"/>
                  </a:cubicBezTo>
                  <a:cubicBezTo>
                    <a:pt x="24" y="23"/>
                    <a:pt x="24" y="23"/>
                    <a:pt x="24" y="23"/>
                  </a:cubicBezTo>
                  <a:close/>
                  <a:moveTo>
                    <a:pt x="27" y="14"/>
                  </a:moveTo>
                  <a:cubicBezTo>
                    <a:pt x="27" y="14"/>
                    <a:pt x="28" y="15"/>
                    <a:pt x="29" y="15"/>
                  </a:cubicBezTo>
                  <a:cubicBezTo>
                    <a:pt x="29" y="15"/>
                    <a:pt x="29" y="14"/>
                    <a:pt x="29" y="14"/>
                  </a:cubicBezTo>
                  <a:cubicBezTo>
                    <a:pt x="28" y="14"/>
                    <a:pt x="28" y="14"/>
                    <a:pt x="27" y="14"/>
                  </a:cubicBezTo>
                  <a:close/>
                  <a:moveTo>
                    <a:pt x="29" y="13"/>
                  </a:moveTo>
                  <a:cubicBezTo>
                    <a:pt x="29" y="13"/>
                    <a:pt x="28" y="13"/>
                    <a:pt x="28" y="13"/>
                  </a:cubicBezTo>
                  <a:cubicBezTo>
                    <a:pt x="28" y="13"/>
                    <a:pt x="29" y="14"/>
                    <a:pt x="29" y="13"/>
                  </a:cubicBezTo>
                  <a:cubicBezTo>
                    <a:pt x="29" y="13"/>
                    <a:pt x="29" y="13"/>
                    <a:pt x="29" y="13"/>
                  </a:cubicBezTo>
                  <a:close/>
                  <a:moveTo>
                    <a:pt x="20" y="29"/>
                  </a:moveTo>
                  <a:cubicBezTo>
                    <a:pt x="20" y="29"/>
                    <a:pt x="20" y="30"/>
                    <a:pt x="20" y="30"/>
                  </a:cubicBezTo>
                  <a:cubicBezTo>
                    <a:pt x="20" y="30"/>
                    <a:pt x="21" y="29"/>
                    <a:pt x="21" y="29"/>
                  </a:cubicBezTo>
                  <a:cubicBezTo>
                    <a:pt x="20" y="29"/>
                    <a:pt x="21" y="29"/>
                    <a:pt x="20" y="29"/>
                  </a:cubicBezTo>
                  <a:close/>
                  <a:moveTo>
                    <a:pt x="16" y="24"/>
                  </a:moveTo>
                  <a:cubicBezTo>
                    <a:pt x="18" y="26"/>
                    <a:pt x="20" y="26"/>
                    <a:pt x="22" y="26"/>
                  </a:cubicBezTo>
                  <a:cubicBezTo>
                    <a:pt x="21" y="25"/>
                    <a:pt x="18" y="23"/>
                    <a:pt x="16" y="24"/>
                  </a:cubicBezTo>
                  <a:close/>
                  <a:moveTo>
                    <a:pt x="21" y="18"/>
                  </a:moveTo>
                  <a:cubicBezTo>
                    <a:pt x="22" y="19"/>
                    <a:pt x="24" y="20"/>
                    <a:pt x="25" y="20"/>
                  </a:cubicBezTo>
                  <a:cubicBezTo>
                    <a:pt x="24" y="19"/>
                    <a:pt x="22" y="17"/>
                    <a:pt x="21" y="18"/>
                  </a:cubicBezTo>
                  <a:close/>
                  <a:moveTo>
                    <a:pt x="18" y="33"/>
                  </a:moveTo>
                  <a:cubicBezTo>
                    <a:pt x="17" y="33"/>
                    <a:pt x="18" y="33"/>
                    <a:pt x="17" y="34"/>
                  </a:cubicBezTo>
                  <a:cubicBezTo>
                    <a:pt x="17" y="34"/>
                    <a:pt x="17" y="34"/>
                    <a:pt x="16" y="34"/>
                  </a:cubicBezTo>
                  <a:cubicBezTo>
                    <a:pt x="17" y="36"/>
                    <a:pt x="14" y="35"/>
                    <a:pt x="15" y="37"/>
                  </a:cubicBezTo>
                  <a:cubicBezTo>
                    <a:pt x="16" y="36"/>
                    <a:pt x="18" y="34"/>
                    <a:pt x="18" y="33"/>
                  </a:cubicBezTo>
                  <a:close/>
                  <a:moveTo>
                    <a:pt x="23" y="18"/>
                  </a:moveTo>
                  <a:cubicBezTo>
                    <a:pt x="24" y="18"/>
                    <a:pt x="25" y="19"/>
                    <a:pt x="25" y="18"/>
                  </a:cubicBezTo>
                  <a:cubicBezTo>
                    <a:pt x="24" y="18"/>
                    <a:pt x="24" y="17"/>
                    <a:pt x="23" y="18"/>
                  </a:cubicBezTo>
                  <a:close/>
                  <a:moveTo>
                    <a:pt x="19" y="21"/>
                  </a:moveTo>
                  <a:cubicBezTo>
                    <a:pt x="19" y="21"/>
                    <a:pt x="18" y="22"/>
                    <a:pt x="19" y="22"/>
                  </a:cubicBezTo>
                  <a:cubicBezTo>
                    <a:pt x="20" y="23"/>
                    <a:pt x="21" y="22"/>
                    <a:pt x="22" y="23"/>
                  </a:cubicBezTo>
                  <a:cubicBezTo>
                    <a:pt x="22" y="23"/>
                    <a:pt x="23" y="23"/>
                    <a:pt x="23" y="22"/>
                  </a:cubicBezTo>
                  <a:cubicBezTo>
                    <a:pt x="21" y="22"/>
                    <a:pt x="20" y="21"/>
                    <a:pt x="19" y="21"/>
                  </a:cubicBezTo>
                  <a:close/>
                  <a:moveTo>
                    <a:pt x="17" y="29"/>
                  </a:moveTo>
                  <a:cubicBezTo>
                    <a:pt x="17" y="30"/>
                    <a:pt x="18" y="30"/>
                    <a:pt x="18" y="30"/>
                  </a:cubicBezTo>
                  <a:cubicBezTo>
                    <a:pt x="18" y="30"/>
                    <a:pt x="19" y="30"/>
                    <a:pt x="19" y="30"/>
                  </a:cubicBezTo>
                  <a:cubicBezTo>
                    <a:pt x="18" y="30"/>
                    <a:pt x="18" y="30"/>
                    <a:pt x="17" y="29"/>
                  </a:cubicBezTo>
                  <a:close/>
                  <a:moveTo>
                    <a:pt x="26" y="13"/>
                  </a:moveTo>
                  <a:cubicBezTo>
                    <a:pt x="25" y="13"/>
                    <a:pt x="24" y="13"/>
                    <a:pt x="24" y="14"/>
                  </a:cubicBezTo>
                  <a:cubicBezTo>
                    <a:pt x="25" y="14"/>
                    <a:pt x="25" y="14"/>
                    <a:pt x="26" y="14"/>
                  </a:cubicBezTo>
                  <a:cubicBezTo>
                    <a:pt x="26" y="14"/>
                    <a:pt x="26" y="13"/>
                    <a:pt x="26" y="13"/>
                  </a:cubicBezTo>
                  <a:close/>
                  <a:moveTo>
                    <a:pt x="15" y="32"/>
                  </a:moveTo>
                  <a:cubicBezTo>
                    <a:pt x="14" y="32"/>
                    <a:pt x="15" y="32"/>
                    <a:pt x="15" y="33"/>
                  </a:cubicBezTo>
                  <a:cubicBezTo>
                    <a:pt x="15" y="33"/>
                    <a:pt x="16" y="33"/>
                    <a:pt x="16" y="33"/>
                  </a:cubicBezTo>
                  <a:cubicBezTo>
                    <a:pt x="16" y="33"/>
                    <a:pt x="17" y="33"/>
                    <a:pt x="17" y="33"/>
                  </a:cubicBezTo>
                  <a:cubicBezTo>
                    <a:pt x="16" y="32"/>
                    <a:pt x="15" y="32"/>
                    <a:pt x="15" y="32"/>
                  </a:cubicBezTo>
                  <a:close/>
                  <a:moveTo>
                    <a:pt x="15" y="34"/>
                  </a:moveTo>
                  <a:cubicBezTo>
                    <a:pt x="15" y="35"/>
                    <a:pt x="15" y="35"/>
                    <a:pt x="15" y="35"/>
                  </a:cubicBezTo>
                  <a:cubicBezTo>
                    <a:pt x="16" y="35"/>
                    <a:pt x="15" y="34"/>
                    <a:pt x="15" y="34"/>
                  </a:cubicBezTo>
                  <a:close/>
                  <a:moveTo>
                    <a:pt x="15" y="29"/>
                  </a:moveTo>
                  <a:cubicBezTo>
                    <a:pt x="15" y="30"/>
                    <a:pt x="14" y="30"/>
                    <a:pt x="15" y="31"/>
                  </a:cubicBezTo>
                  <a:cubicBezTo>
                    <a:pt x="15" y="30"/>
                    <a:pt x="16" y="31"/>
                    <a:pt x="16" y="31"/>
                  </a:cubicBezTo>
                  <a:cubicBezTo>
                    <a:pt x="15" y="30"/>
                    <a:pt x="15" y="29"/>
                    <a:pt x="15" y="29"/>
                  </a:cubicBezTo>
                  <a:close/>
                  <a:moveTo>
                    <a:pt x="15" y="26"/>
                  </a:moveTo>
                  <a:cubicBezTo>
                    <a:pt x="15" y="27"/>
                    <a:pt x="15" y="27"/>
                    <a:pt x="15" y="28"/>
                  </a:cubicBezTo>
                  <a:cubicBezTo>
                    <a:pt x="16" y="27"/>
                    <a:pt x="16" y="27"/>
                    <a:pt x="17" y="27"/>
                  </a:cubicBezTo>
                  <a:cubicBezTo>
                    <a:pt x="16" y="26"/>
                    <a:pt x="16" y="26"/>
                    <a:pt x="15" y="26"/>
                  </a:cubicBezTo>
                  <a:close/>
                  <a:moveTo>
                    <a:pt x="21" y="14"/>
                  </a:moveTo>
                  <a:cubicBezTo>
                    <a:pt x="22" y="14"/>
                    <a:pt x="22" y="14"/>
                    <a:pt x="22" y="14"/>
                  </a:cubicBezTo>
                  <a:cubicBezTo>
                    <a:pt x="22" y="14"/>
                    <a:pt x="23" y="14"/>
                    <a:pt x="23" y="14"/>
                  </a:cubicBezTo>
                  <a:cubicBezTo>
                    <a:pt x="22" y="13"/>
                    <a:pt x="22" y="13"/>
                    <a:pt x="21" y="14"/>
                  </a:cubicBezTo>
                  <a:close/>
                  <a:moveTo>
                    <a:pt x="16" y="17"/>
                  </a:moveTo>
                  <a:cubicBezTo>
                    <a:pt x="17" y="19"/>
                    <a:pt x="19" y="19"/>
                    <a:pt x="20" y="19"/>
                  </a:cubicBezTo>
                  <a:cubicBezTo>
                    <a:pt x="19" y="18"/>
                    <a:pt x="17" y="17"/>
                    <a:pt x="16" y="17"/>
                  </a:cubicBezTo>
                  <a:close/>
                  <a:moveTo>
                    <a:pt x="15" y="24"/>
                  </a:moveTo>
                  <a:cubicBezTo>
                    <a:pt x="15" y="24"/>
                    <a:pt x="16" y="25"/>
                    <a:pt x="16" y="25"/>
                  </a:cubicBezTo>
                  <a:cubicBezTo>
                    <a:pt x="16" y="24"/>
                    <a:pt x="16" y="24"/>
                    <a:pt x="15" y="24"/>
                  </a:cubicBezTo>
                  <a:close/>
                  <a:moveTo>
                    <a:pt x="21" y="10"/>
                  </a:moveTo>
                  <a:cubicBezTo>
                    <a:pt x="21" y="11"/>
                    <a:pt x="21" y="12"/>
                    <a:pt x="20" y="13"/>
                  </a:cubicBezTo>
                  <a:cubicBezTo>
                    <a:pt x="21" y="13"/>
                    <a:pt x="22" y="13"/>
                    <a:pt x="22" y="12"/>
                  </a:cubicBezTo>
                  <a:cubicBezTo>
                    <a:pt x="22" y="12"/>
                    <a:pt x="22" y="11"/>
                    <a:pt x="21" y="10"/>
                  </a:cubicBezTo>
                  <a:close/>
                  <a:moveTo>
                    <a:pt x="15" y="21"/>
                  </a:moveTo>
                  <a:cubicBezTo>
                    <a:pt x="15" y="22"/>
                    <a:pt x="16" y="23"/>
                    <a:pt x="17" y="23"/>
                  </a:cubicBezTo>
                  <a:cubicBezTo>
                    <a:pt x="16" y="22"/>
                    <a:pt x="16" y="21"/>
                    <a:pt x="15" y="21"/>
                  </a:cubicBezTo>
                  <a:close/>
                  <a:moveTo>
                    <a:pt x="15" y="19"/>
                  </a:moveTo>
                  <a:cubicBezTo>
                    <a:pt x="15" y="19"/>
                    <a:pt x="15" y="20"/>
                    <a:pt x="15" y="20"/>
                  </a:cubicBezTo>
                  <a:cubicBezTo>
                    <a:pt x="16" y="20"/>
                    <a:pt x="17" y="21"/>
                    <a:pt x="18" y="21"/>
                  </a:cubicBezTo>
                  <a:cubicBezTo>
                    <a:pt x="17" y="20"/>
                    <a:pt x="16" y="19"/>
                    <a:pt x="15" y="19"/>
                  </a:cubicBezTo>
                  <a:close/>
                  <a:moveTo>
                    <a:pt x="18" y="14"/>
                  </a:moveTo>
                  <a:cubicBezTo>
                    <a:pt x="17" y="14"/>
                    <a:pt x="16" y="14"/>
                    <a:pt x="16" y="14"/>
                  </a:cubicBezTo>
                  <a:cubicBezTo>
                    <a:pt x="17" y="15"/>
                    <a:pt x="19" y="17"/>
                    <a:pt x="20" y="16"/>
                  </a:cubicBezTo>
                  <a:cubicBezTo>
                    <a:pt x="19" y="16"/>
                    <a:pt x="18" y="15"/>
                    <a:pt x="18" y="14"/>
                  </a:cubicBezTo>
                  <a:close/>
                  <a:moveTo>
                    <a:pt x="11" y="22"/>
                  </a:moveTo>
                  <a:cubicBezTo>
                    <a:pt x="12" y="22"/>
                    <a:pt x="13" y="24"/>
                    <a:pt x="14" y="23"/>
                  </a:cubicBezTo>
                  <a:cubicBezTo>
                    <a:pt x="13" y="23"/>
                    <a:pt x="12" y="22"/>
                    <a:pt x="11" y="22"/>
                  </a:cubicBezTo>
                  <a:close/>
                  <a:moveTo>
                    <a:pt x="19" y="12"/>
                  </a:moveTo>
                  <a:cubicBezTo>
                    <a:pt x="18" y="12"/>
                    <a:pt x="19" y="13"/>
                    <a:pt x="19" y="13"/>
                  </a:cubicBezTo>
                  <a:cubicBezTo>
                    <a:pt x="19" y="12"/>
                    <a:pt x="19" y="12"/>
                    <a:pt x="19" y="12"/>
                  </a:cubicBezTo>
                  <a:close/>
                  <a:moveTo>
                    <a:pt x="19" y="10"/>
                  </a:moveTo>
                  <a:cubicBezTo>
                    <a:pt x="19" y="10"/>
                    <a:pt x="19" y="11"/>
                    <a:pt x="19" y="11"/>
                  </a:cubicBezTo>
                  <a:cubicBezTo>
                    <a:pt x="19" y="11"/>
                    <a:pt x="19" y="11"/>
                    <a:pt x="20" y="11"/>
                  </a:cubicBezTo>
                  <a:cubicBezTo>
                    <a:pt x="20" y="11"/>
                    <a:pt x="20" y="10"/>
                    <a:pt x="19" y="10"/>
                  </a:cubicBezTo>
                  <a:close/>
                  <a:moveTo>
                    <a:pt x="16" y="16"/>
                  </a:moveTo>
                  <a:cubicBezTo>
                    <a:pt x="16" y="16"/>
                    <a:pt x="16" y="16"/>
                    <a:pt x="16" y="16"/>
                  </a:cubicBezTo>
                  <a:cubicBezTo>
                    <a:pt x="16" y="17"/>
                    <a:pt x="17" y="17"/>
                    <a:pt x="17" y="16"/>
                  </a:cubicBezTo>
                  <a:cubicBezTo>
                    <a:pt x="17" y="16"/>
                    <a:pt x="16" y="16"/>
                    <a:pt x="16" y="16"/>
                  </a:cubicBezTo>
                  <a:close/>
                  <a:moveTo>
                    <a:pt x="16" y="10"/>
                  </a:moveTo>
                  <a:cubicBezTo>
                    <a:pt x="16" y="10"/>
                    <a:pt x="16" y="11"/>
                    <a:pt x="16" y="11"/>
                  </a:cubicBezTo>
                  <a:cubicBezTo>
                    <a:pt x="17" y="12"/>
                    <a:pt x="17" y="12"/>
                    <a:pt x="18" y="13"/>
                  </a:cubicBezTo>
                  <a:cubicBezTo>
                    <a:pt x="18" y="11"/>
                    <a:pt x="17" y="10"/>
                    <a:pt x="16" y="10"/>
                  </a:cubicBezTo>
                  <a:close/>
                  <a:moveTo>
                    <a:pt x="17" y="5"/>
                  </a:moveTo>
                  <a:cubicBezTo>
                    <a:pt x="16" y="7"/>
                    <a:pt x="18" y="8"/>
                    <a:pt x="20" y="9"/>
                  </a:cubicBezTo>
                  <a:cubicBezTo>
                    <a:pt x="19" y="8"/>
                    <a:pt x="18" y="6"/>
                    <a:pt x="17" y="5"/>
                  </a:cubicBezTo>
                  <a:close/>
                  <a:moveTo>
                    <a:pt x="12" y="17"/>
                  </a:moveTo>
                  <a:cubicBezTo>
                    <a:pt x="13" y="18"/>
                    <a:pt x="13" y="18"/>
                    <a:pt x="14" y="19"/>
                  </a:cubicBezTo>
                  <a:cubicBezTo>
                    <a:pt x="14" y="18"/>
                    <a:pt x="14" y="18"/>
                    <a:pt x="15" y="18"/>
                  </a:cubicBezTo>
                  <a:cubicBezTo>
                    <a:pt x="14" y="17"/>
                    <a:pt x="13" y="17"/>
                    <a:pt x="12" y="17"/>
                  </a:cubicBezTo>
                  <a:close/>
                  <a:moveTo>
                    <a:pt x="11" y="18"/>
                  </a:moveTo>
                  <a:cubicBezTo>
                    <a:pt x="11" y="18"/>
                    <a:pt x="13" y="19"/>
                    <a:pt x="13" y="19"/>
                  </a:cubicBezTo>
                  <a:cubicBezTo>
                    <a:pt x="13" y="19"/>
                    <a:pt x="12" y="18"/>
                    <a:pt x="11" y="18"/>
                  </a:cubicBezTo>
                  <a:close/>
                  <a:moveTo>
                    <a:pt x="14" y="14"/>
                  </a:moveTo>
                  <a:cubicBezTo>
                    <a:pt x="14" y="14"/>
                    <a:pt x="14" y="15"/>
                    <a:pt x="13" y="16"/>
                  </a:cubicBezTo>
                  <a:cubicBezTo>
                    <a:pt x="14" y="16"/>
                    <a:pt x="14" y="16"/>
                    <a:pt x="15" y="16"/>
                  </a:cubicBezTo>
                  <a:cubicBezTo>
                    <a:pt x="15" y="16"/>
                    <a:pt x="15" y="15"/>
                    <a:pt x="14" y="14"/>
                  </a:cubicBezTo>
                  <a:close/>
                  <a:moveTo>
                    <a:pt x="16" y="8"/>
                  </a:moveTo>
                  <a:cubicBezTo>
                    <a:pt x="16" y="9"/>
                    <a:pt x="16" y="9"/>
                    <a:pt x="16" y="9"/>
                  </a:cubicBezTo>
                  <a:cubicBezTo>
                    <a:pt x="16" y="9"/>
                    <a:pt x="17" y="9"/>
                    <a:pt x="17" y="9"/>
                  </a:cubicBezTo>
                  <a:cubicBezTo>
                    <a:pt x="16" y="9"/>
                    <a:pt x="17" y="8"/>
                    <a:pt x="16" y="8"/>
                  </a:cubicBezTo>
                  <a:close/>
                  <a:moveTo>
                    <a:pt x="11" y="15"/>
                  </a:moveTo>
                  <a:cubicBezTo>
                    <a:pt x="11" y="15"/>
                    <a:pt x="12" y="15"/>
                    <a:pt x="12" y="15"/>
                  </a:cubicBezTo>
                  <a:cubicBezTo>
                    <a:pt x="13" y="15"/>
                    <a:pt x="13" y="15"/>
                    <a:pt x="13" y="14"/>
                  </a:cubicBezTo>
                  <a:cubicBezTo>
                    <a:pt x="12" y="14"/>
                    <a:pt x="11" y="14"/>
                    <a:pt x="11" y="15"/>
                  </a:cubicBezTo>
                  <a:close/>
                  <a:moveTo>
                    <a:pt x="7" y="15"/>
                  </a:moveTo>
                  <a:cubicBezTo>
                    <a:pt x="8" y="15"/>
                    <a:pt x="10" y="17"/>
                    <a:pt x="12" y="16"/>
                  </a:cubicBezTo>
                  <a:cubicBezTo>
                    <a:pt x="11" y="15"/>
                    <a:pt x="8" y="14"/>
                    <a:pt x="7" y="15"/>
                  </a:cubicBezTo>
                  <a:close/>
                  <a:moveTo>
                    <a:pt x="16" y="3"/>
                  </a:moveTo>
                  <a:cubicBezTo>
                    <a:pt x="16" y="4"/>
                    <a:pt x="16" y="4"/>
                    <a:pt x="16" y="4"/>
                  </a:cubicBezTo>
                  <a:cubicBezTo>
                    <a:pt x="16" y="5"/>
                    <a:pt x="17" y="4"/>
                    <a:pt x="17" y="4"/>
                  </a:cubicBezTo>
                  <a:cubicBezTo>
                    <a:pt x="17" y="4"/>
                    <a:pt x="17" y="3"/>
                    <a:pt x="16" y="3"/>
                  </a:cubicBezTo>
                  <a:close/>
                  <a:moveTo>
                    <a:pt x="5" y="16"/>
                  </a:moveTo>
                  <a:cubicBezTo>
                    <a:pt x="5" y="16"/>
                    <a:pt x="6" y="17"/>
                    <a:pt x="6" y="17"/>
                  </a:cubicBezTo>
                  <a:cubicBezTo>
                    <a:pt x="6" y="16"/>
                    <a:pt x="5" y="16"/>
                    <a:pt x="5" y="16"/>
                  </a:cubicBezTo>
                  <a:close/>
                  <a:moveTo>
                    <a:pt x="3" y="15"/>
                  </a:moveTo>
                  <a:cubicBezTo>
                    <a:pt x="3" y="15"/>
                    <a:pt x="4" y="16"/>
                    <a:pt x="4" y="15"/>
                  </a:cubicBezTo>
                  <a:cubicBezTo>
                    <a:pt x="4" y="15"/>
                    <a:pt x="4" y="15"/>
                    <a:pt x="4" y="15"/>
                  </a:cubicBezTo>
                  <a:cubicBezTo>
                    <a:pt x="4" y="15"/>
                    <a:pt x="3" y="15"/>
                    <a:pt x="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6"/>
            <p:cNvSpPr>
              <a:spLocks/>
            </p:cNvSpPr>
            <p:nvPr/>
          </p:nvSpPr>
          <p:spPr bwMode="auto">
            <a:xfrm>
              <a:off x="2548" y="305"/>
              <a:ext cx="73" cy="68"/>
            </a:xfrm>
            <a:custGeom>
              <a:avLst/>
              <a:gdLst>
                <a:gd name="T0" fmla="*/ 28 w 31"/>
                <a:gd name="T1" fmla="*/ 8 h 29"/>
                <a:gd name="T2" fmla="*/ 17 w 31"/>
                <a:gd name="T3" fmla="*/ 9 h 29"/>
                <a:gd name="T4" fmla="*/ 16 w 31"/>
                <a:gd name="T5" fmla="*/ 6 h 29"/>
                <a:gd name="T6" fmla="*/ 14 w 31"/>
                <a:gd name="T7" fmla="*/ 2 h 29"/>
                <a:gd name="T8" fmla="*/ 11 w 31"/>
                <a:gd name="T9" fmla="*/ 0 h 29"/>
                <a:gd name="T10" fmla="*/ 11 w 31"/>
                <a:gd name="T11" fmla="*/ 9 h 29"/>
                <a:gd name="T12" fmla="*/ 0 w 31"/>
                <a:gd name="T13" fmla="*/ 10 h 29"/>
                <a:gd name="T14" fmla="*/ 5 w 31"/>
                <a:gd name="T15" fmla="*/ 14 h 29"/>
                <a:gd name="T16" fmla="*/ 10 w 31"/>
                <a:gd name="T17" fmla="*/ 18 h 29"/>
                <a:gd name="T18" fmla="*/ 10 w 31"/>
                <a:gd name="T19" fmla="*/ 26 h 29"/>
                <a:gd name="T20" fmla="*/ 11 w 31"/>
                <a:gd name="T21" fmla="*/ 29 h 29"/>
                <a:gd name="T22" fmla="*/ 17 w 31"/>
                <a:gd name="T23" fmla="*/ 22 h 29"/>
                <a:gd name="T24" fmla="*/ 24 w 31"/>
                <a:gd name="T25" fmla="*/ 25 h 29"/>
                <a:gd name="T26" fmla="*/ 26 w 31"/>
                <a:gd name="T27" fmla="*/ 26 h 29"/>
                <a:gd name="T28" fmla="*/ 22 w 31"/>
                <a:gd name="T29" fmla="*/ 16 h 29"/>
                <a:gd name="T30" fmla="*/ 27 w 31"/>
                <a:gd name="T31" fmla="*/ 12 h 29"/>
                <a:gd name="T32" fmla="*/ 31 w 31"/>
                <a:gd name="T33" fmla="*/ 7 h 29"/>
                <a:gd name="T34" fmla="*/ 28 w 31"/>
                <a:gd name="T35"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28" y="8"/>
                  </a:moveTo>
                  <a:cubicBezTo>
                    <a:pt x="24" y="8"/>
                    <a:pt x="21" y="8"/>
                    <a:pt x="17" y="9"/>
                  </a:cubicBezTo>
                  <a:cubicBezTo>
                    <a:pt x="17" y="8"/>
                    <a:pt x="16" y="7"/>
                    <a:pt x="16" y="6"/>
                  </a:cubicBezTo>
                  <a:cubicBezTo>
                    <a:pt x="15" y="5"/>
                    <a:pt x="14" y="4"/>
                    <a:pt x="14" y="2"/>
                  </a:cubicBezTo>
                  <a:cubicBezTo>
                    <a:pt x="13" y="1"/>
                    <a:pt x="13" y="0"/>
                    <a:pt x="11" y="0"/>
                  </a:cubicBezTo>
                  <a:cubicBezTo>
                    <a:pt x="11" y="3"/>
                    <a:pt x="11" y="6"/>
                    <a:pt x="11" y="9"/>
                  </a:cubicBezTo>
                  <a:cubicBezTo>
                    <a:pt x="7" y="10"/>
                    <a:pt x="3" y="9"/>
                    <a:pt x="0" y="10"/>
                  </a:cubicBezTo>
                  <a:cubicBezTo>
                    <a:pt x="1" y="12"/>
                    <a:pt x="3" y="13"/>
                    <a:pt x="5" y="14"/>
                  </a:cubicBezTo>
                  <a:cubicBezTo>
                    <a:pt x="7" y="16"/>
                    <a:pt x="9" y="17"/>
                    <a:pt x="10" y="18"/>
                  </a:cubicBezTo>
                  <a:cubicBezTo>
                    <a:pt x="10" y="21"/>
                    <a:pt x="10" y="24"/>
                    <a:pt x="10" y="26"/>
                  </a:cubicBezTo>
                  <a:cubicBezTo>
                    <a:pt x="10" y="27"/>
                    <a:pt x="10" y="28"/>
                    <a:pt x="11" y="29"/>
                  </a:cubicBezTo>
                  <a:cubicBezTo>
                    <a:pt x="13" y="26"/>
                    <a:pt x="15" y="23"/>
                    <a:pt x="17" y="22"/>
                  </a:cubicBezTo>
                  <a:cubicBezTo>
                    <a:pt x="19" y="23"/>
                    <a:pt x="22" y="24"/>
                    <a:pt x="24" y="25"/>
                  </a:cubicBezTo>
                  <a:cubicBezTo>
                    <a:pt x="25" y="26"/>
                    <a:pt x="26" y="26"/>
                    <a:pt x="26" y="26"/>
                  </a:cubicBezTo>
                  <a:cubicBezTo>
                    <a:pt x="25" y="22"/>
                    <a:pt x="23" y="19"/>
                    <a:pt x="22" y="16"/>
                  </a:cubicBezTo>
                  <a:cubicBezTo>
                    <a:pt x="23" y="15"/>
                    <a:pt x="25" y="13"/>
                    <a:pt x="27" y="12"/>
                  </a:cubicBezTo>
                  <a:cubicBezTo>
                    <a:pt x="29" y="11"/>
                    <a:pt x="30" y="9"/>
                    <a:pt x="31" y="7"/>
                  </a:cubicBezTo>
                  <a:cubicBezTo>
                    <a:pt x="30" y="7"/>
                    <a:pt x="29" y="7"/>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7"/>
            <p:cNvSpPr>
              <a:spLocks/>
            </p:cNvSpPr>
            <p:nvPr/>
          </p:nvSpPr>
          <p:spPr bwMode="auto">
            <a:xfrm>
              <a:off x="2472" y="406"/>
              <a:ext cx="47" cy="43"/>
            </a:xfrm>
            <a:custGeom>
              <a:avLst/>
              <a:gdLst>
                <a:gd name="T0" fmla="*/ 18 w 20"/>
                <a:gd name="T1" fmla="*/ 4 h 18"/>
                <a:gd name="T2" fmla="*/ 11 w 20"/>
                <a:gd name="T3" fmla="*/ 5 h 18"/>
                <a:gd name="T4" fmla="*/ 10 w 20"/>
                <a:gd name="T5" fmla="*/ 3 h 18"/>
                <a:gd name="T6" fmla="*/ 9 w 20"/>
                <a:gd name="T7" fmla="*/ 1 h 18"/>
                <a:gd name="T8" fmla="*/ 7 w 20"/>
                <a:gd name="T9" fmla="*/ 0 h 18"/>
                <a:gd name="T10" fmla="*/ 7 w 20"/>
                <a:gd name="T11" fmla="*/ 6 h 18"/>
                <a:gd name="T12" fmla="*/ 0 w 20"/>
                <a:gd name="T13" fmla="*/ 6 h 18"/>
                <a:gd name="T14" fmla="*/ 3 w 20"/>
                <a:gd name="T15" fmla="*/ 9 h 18"/>
                <a:gd name="T16" fmla="*/ 7 w 20"/>
                <a:gd name="T17" fmla="*/ 11 h 18"/>
                <a:gd name="T18" fmla="*/ 7 w 20"/>
                <a:gd name="T19" fmla="*/ 16 h 18"/>
                <a:gd name="T20" fmla="*/ 7 w 20"/>
                <a:gd name="T21" fmla="*/ 18 h 18"/>
                <a:gd name="T22" fmla="*/ 11 w 20"/>
                <a:gd name="T23" fmla="*/ 13 h 18"/>
                <a:gd name="T24" fmla="*/ 15 w 20"/>
                <a:gd name="T25" fmla="*/ 16 h 18"/>
                <a:gd name="T26" fmla="*/ 17 w 20"/>
                <a:gd name="T27" fmla="*/ 16 h 18"/>
                <a:gd name="T28" fmla="*/ 14 w 20"/>
                <a:gd name="T29" fmla="*/ 10 h 18"/>
                <a:gd name="T30" fmla="*/ 17 w 20"/>
                <a:gd name="T31" fmla="*/ 7 h 18"/>
                <a:gd name="T32" fmla="*/ 20 w 20"/>
                <a:gd name="T33" fmla="*/ 4 h 18"/>
                <a:gd name="T34" fmla="*/ 18 w 20"/>
                <a:gd name="T35"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18" y="4"/>
                  </a:moveTo>
                  <a:cubicBezTo>
                    <a:pt x="16" y="5"/>
                    <a:pt x="13" y="5"/>
                    <a:pt x="11" y="5"/>
                  </a:cubicBezTo>
                  <a:cubicBezTo>
                    <a:pt x="11" y="5"/>
                    <a:pt x="10" y="4"/>
                    <a:pt x="10" y="3"/>
                  </a:cubicBezTo>
                  <a:cubicBezTo>
                    <a:pt x="10" y="3"/>
                    <a:pt x="9" y="2"/>
                    <a:pt x="9" y="1"/>
                  </a:cubicBezTo>
                  <a:cubicBezTo>
                    <a:pt x="8" y="1"/>
                    <a:pt x="8" y="0"/>
                    <a:pt x="7" y="0"/>
                  </a:cubicBezTo>
                  <a:cubicBezTo>
                    <a:pt x="7" y="2"/>
                    <a:pt x="7" y="3"/>
                    <a:pt x="7" y="6"/>
                  </a:cubicBezTo>
                  <a:cubicBezTo>
                    <a:pt x="5" y="6"/>
                    <a:pt x="2" y="6"/>
                    <a:pt x="0" y="6"/>
                  </a:cubicBezTo>
                  <a:cubicBezTo>
                    <a:pt x="1" y="7"/>
                    <a:pt x="2" y="8"/>
                    <a:pt x="3" y="9"/>
                  </a:cubicBezTo>
                  <a:cubicBezTo>
                    <a:pt x="4" y="10"/>
                    <a:pt x="6" y="10"/>
                    <a:pt x="7" y="11"/>
                  </a:cubicBezTo>
                  <a:cubicBezTo>
                    <a:pt x="7" y="13"/>
                    <a:pt x="7" y="15"/>
                    <a:pt x="7" y="16"/>
                  </a:cubicBezTo>
                  <a:cubicBezTo>
                    <a:pt x="7" y="17"/>
                    <a:pt x="7" y="18"/>
                    <a:pt x="7" y="18"/>
                  </a:cubicBezTo>
                  <a:cubicBezTo>
                    <a:pt x="9" y="16"/>
                    <a:pt x="9" y="14"/>
                    <a:pt x="11" y="13"/>
                  </a:cubicBezTo>
                  <a:cubicBezTo>
                    <a:pt x="12" y="14"/>
                    <a:pt x="14" y="15"/>
                    <a:pt x="15" y="16"/>
                  </a:cubicBezTo>
                  <a:cubicBezTo>
                    <a:pt x="16" y="16"/>
                    <a:pt x="16" y="16"/>
                    <a:pt x="17" y="16"/>
                  </a:cubicBezTo>
                  <a:cubicBezTo>
                    <a:pt x="16" y="14"/>
                    <a:pt x="15" y="12"/>
                    <a:pt x="14" y="10"/>
                  </a:cubicBezTo>
                  <a:cubicBezTo>
                    <a:pt x="15" y="9"/>
                    <a:pt x="16" y="8"/>
                    <a:pt x="17" y="7"/>
                  </a:cubicBezTo>
                  <a:cubicBezTo>
                    <a:pt x="18" y="6"/>
                    <a:pt x="19" y="6"/>
                    <a:pt x="20" y="4"/>
                  </a:cubicBezTo>
                  <a:cubicBezTo>
                    <a:pt x="19" y="4"/>
                    <a:pt x="18"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Freeform 6"/>
          <p:cNvSpPr>
            <a:spLocks noEditPoints="1"/>
          </p:cNvSpPr>
          <p:nvPr/>
        </p:nvSpPr>
        <p:spPr bwMode="auto">
          <a:xfrm rot="1086619">
            <a:off x="1990931" y="803368"/>
            <a:ext cx="311432" cy="199610"/>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152" name="Group 41"/>
          <p:cNvGrpSpPr>
            <a:grpSpLocks noChangeAspect="1"/>
          </p:cNvGrpSpPr>
          <p:nvPr/>
        </p:nvGrpSpPr>
        <p:grpSpPr bwMode="auto">
          <a:xfrm>
            <a:off x="7505162" y="392113"/>
            <a:ext cx="853026" cy="1603573"/>
            <a:chOff x="4674" y="247"/>
            <a:chExt cx="591" cy="1111"/>
          </a:xfrm>
          <a:solidFill>
            <a:srgbClr val="FFFFFF">
              <a:alpha val="50000"/>
            </a:srgbClr>
          </a:solidFill>
        </p:grpSpPr>
        <p:sp>
          <p:nvSpPr>
            <p:cNvPr id="5154" name="Freeform 42"/>
            <p:cNvSpPr>
              <a:spLocks/>
            </p:cNvSpPr>
            <p:nvPr/>
          </p:nvSpPr>
          <p:spPr bwMode="auto">
            <a:xfrm>
              <a:off x="4809" y="407"/>
              <a:ext cx="12" cy="22"/>
            </a:xfrm>
            <a:custGeom>
              <a:avLst/>
              <a:gdLst>
                <a:gd name="T0" fmla="*/ 6 w 19"/>
                <a:gd name="T1" fmla="*/ 0 h 34"/>
                <a:gd name="T2" fmla="*/ 16 w 19"/>
                <a:gd name="T3" fmla="*/ 34 h 34"/>
                <a:gd name="T4" fmla="*/ 6 w 19"/>
                <a:gd name="T5" fmla="*/ 0 h 34"/>
              </a:gdLst>
              <a:ahLst/>
              <a:cxnLst>
                <a:cxn ang="0">
                  <a:pos x="T0" y="T1"/>
                </a:cxn>
                <a:cxn ang="0">
                  <a:pos x="T2" y="T3"/>
                </a:cxn>
                <a:cxn ang="0">
                  <a:pos x="T4" y="T5"/>
                </a:cxn>
              </a:cxnLst>
              <a:rect l="0" t="0" r="r" b="b"/>
              <a:pathLst>
                <a:path w="19" h="34">
                  <a:moveTo>
                    <a:pt x="6" y="0"/>
                  </a:moveTo>
                  <a:cubicBezTo>
                    <a:pt x="9" y="11"/>
                    <a:pt x="19" y="21"/>
                    <a:pt x="16" y="34"/>
                  </a:cubicBezTo>
                  <a:cubicBezTo>
                    <a:pt x="7" y="29"/>
                    <a:pt x="0" y="9"/>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5" name="Freeform 43"/>
            <p:cNvSpPr>
              <a:spLocks/>
            </p:cNvSpPr>
            <p:nvPr/>
          </p:nvSpPr>
          <p:spPr bwMode="auto">
            <a:xfrm>
              <a:off x="4865" y="421"/>
              <a:ext cx="32" cy="34"/>
            </a:xfrm>
            <a:custGeom>
              <a:avLst/>
              <a:gdLst>
                <a:gd name="T0" fmla="*/ 51 w 51"/>
                <a:gd name="T1" fmla="*/ 23 h 53"/>
                <a:gd name="T2" fmla="*/ 21 w 51"/>
                <a:gd name="T3" fmla="*/ 23 h 53"/>
                <a:gd name="T4" fmla="*/ 13 w 51"/>
                <a:gd name="T5" fmla="*/ 53 h 53"/>
                <a:gd name="T6" fmla="*/ 13 w 51"/>
                <a:gd name="T7" fmla="*/ 19 h 53"/>
                <a:gd name="T8" fmla="*/ 51 w 51"/>
                <a:gd name="T9" fmla="*/ 23 h 53"/>
              </a:gdLst>
              <a:ahLst/>
              <a:cxnLst>
                <a:cxn ang="0">
                  <a:pos x="T0" y="T1"/>
                </a:cxn>
                <a:cxn ang="0">
                  <a:pos x="T2" y="T3"/>
                </a:cxn>
                <a:cxn ang="0">
                  <a:pos x="T4" y="T5"/>
                </a:cxn>
                <a:cxn ang="0">
                  <a:pos x="T6" y="T7"/>
                </a:cxn>
                <a:cxn ang="0">
                  <a:pos x="T8" y="T9"/>
                </a:cxn>
              </a:cxnLst>
              <a:rect l="0" t="0" r="r" b="b"/>
              <a:pathLst>
                <a:path w="51" h="53">
                  <a:moveTo>
                    <a:pt x="51" y="23"/>
                  </a:moveTo>
                  <a:cubicBezTo>
                    <a:pt x="41" y="19"/>
                    <a:pt x="29" y="12"/>
                    <a:pt x="21" y="23"/>
                  </a:cubicBezTo>
                  <a:cubicBezTo>
                    <a:pt x="17" y="35"/>
                    <a:pt x="20" y="45"/>
                    <a:pt x="13" y="53"/>
                  </a:cubicBezTo>
                  <a:cubicBezTo>
                    <a:pt x="0" y="46"/>
                    <a:pt x="14" y="31"/>
                    <a:pt x="13" y="19"/>
                  </a:cubicBezTo>
                  <a:cubicBezTo>
                    <a:pt x="21" y="4"/>
                    <a:pt x="49" y="0"/>
                    <a:pt x="5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6" name="Freeform 44"/>
            <p:cNvSpPr>
              <a:spLocks noEditPoints="1"/>
            </p:cNvSpPr>
            <p:nvPr/>
          </p:nvSpPr>
          <p:spPr bwMode="auto">
            <a:xfrm>
              <a:off x="5058" y="422"/>
              <a:ext cx="109" cy="112"/>
            </a:xfrm>
            <a:custGeom>
              <a:avLst/>
              <a:gdLst>
                <a:gd name="T0" fmla="*/ 0 w 170"/>
                <a:gd name="T1" fmla="*/ 129 h 174"/>
                <a:gd name="T2" fmla="*/ 99 w 170"/>
                <a:gd name="T3" fmla="*/ 6 h 174"/>
                <a:gd name="T4" fmla="*/ 165 w 170"/>
                <a:gd name="T5" fmla="*/ 39 h 174"/>
                <a:gd name="T6" fmla="*/ 117 w 170"/>
                <a:gd name="T7" fmla="*/ 80 h 174"/>
                <a:gd name="T8" fmla="*/ 37 w 170"/>
                <a:gd name="T9" fmla="*/ 163 h 174"/>
                <a:gd name="T10" fmla="*/ 16 w 170"/>
                <a:gd name="T11" fmla="*/ 171 h 174"/>
                <a:gd name="T12" fmla="*/ 0 w 170"/>
                <a:gd name="T13" fmla="*/ 129 h 174"/>
                <a:gd name="T14" fmla="*/ 24 w 170"/>
                <a:gd name="T15" fmla="*/ 84 h 174"/>
                <a:gd name="T16" fmla="*/ 10 w 170"/>
                <a:gd name="T17" fmla="*/ 134 h 174"/>
                <a:gd name="T18" fmla="*/ 44 w 170"/>
                <a:gd name="T19" fmla="*/ 142 h 174"/>
                <a:gd name="T20" fmla="*/ 142 w 170"/>
                <a:gd name="T21" fmla="*/ 62 h 174"/>
                <a:gd name="T22" fmla="*/ 155 w 170"/>
                <a:gd name="T23" fmla="*/ 41 h 174"/>
                <a:gd name="T24" fmla="*/ 128 w 170"/>
                <a:gd name="T25" fmla="*/ 21 h 174"/>
                <a:gd name="T26" fmla="*/ 133 w 170"/>
                <a:gd name="T27" fmla="*/ 14 h 174"/>
                <a:gd name="T28" fmla="*/ 24 w 170"/>
                <a:gd name="T29" fmla="*/ 8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174">
                  <a:moveTo>
                    <a:pt x="0" y="129"/>
                  </a:moveTo>
                  <a:cubicBezTo>
                    <a:pt x="12" y="76"/>
                    <a:pt x="47" y="19"/>
                    <a:pt x="99" y="6"/>
                  </a:cubicBezTo>
                  <a:cubicBezTo>
                    <a:pt x="121" y="0"/>
                    <a:pt x="160" y="11"/>
                    <a:pt x="165" y="39"/>
                  </a:cubicBezTo>
                  <a:cubicBezTo>
                    <a:pt x="170" y="67"/>
                    <a:pt x="139" y="69"/>
                    <a:pt x="117" y="80"/>
                  </a:cubicBezTo>
                  <a:cubicBezTo>
                    <a:pt x="87" y="96"/>
                    <a:pt x="64" y="143"/>
                    <a:pt x="37" y="163"/>
                  </a:cubicBezTo>
                  <a:cubicBezTo>
                    <a:pt x="33" y="165"/>
                    <a:pt x="23" y="172"/>
                    <a:pt x="16" y="171"/>
                  </a:cubicBezTo>
                  <a:cubicBezTo>
                    <a:pt x="0" y="169"/>
                    <a:pt x="3" y="146"/>
                    <a:pt x="0" y="129"/>
                  </a:cubicBezTo>
                  <a:close/>
                  <a:moveTo>
                    <a:pt x="24" y="84"/>
                  </a:moveTo>
                  <a:cubicBezTo>
                    <a:pt x="17" y="99"/>
                    <a:pt x="10" y="118"/>
                    <a:pt x="10" y="134"/>
                  </a:cubicBezTo>
                  <a:cubicBezTo>
                    <a:pt x="8" y="174"/>
                    <a:pt x="29" y="156"/>
                    <a:pt x="44" y="142"/>
                  </a:cubicBezTo>
                  <a:cubicBezTo>
                    <a:pt x="75" y="112"/>
                    <a:pt x="98" y="68"/>
                    <a:pt x="142" y="62"/>
                  </a:cubicBezTo>
                  <a:cubicBezTo>
                    <a:pt x="149" y="56"/>
                    <a:pt x="156" y="50"/>
                    <a:pt x="155" y="41"/>
                  </a:cubicBezTo>
                  <a:cubicBezTo>
                    <a:pt x="153" y="26"/>
                    <a:pt x="134" y="29"/>
                    <a:pt x="128" y="21"/>
                  </a:cubicBezTo>
                  <a:cubicBezTo>
                    <a:pt x="126" y="15"/>
                    <a:pt x="133" y="18"/>
                    <a:pt x="133" y="14"/>
                  </a:cubicBezTo>
                  <a:cubicBezTo>
                    <a:pt x="71" y="10"/>
                    <a:pt x="44" y="46"/>
                    <a:pt x="2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7" name="Freeform 45"/>
            <p:cNvSpPr>
              <a:spLocks/>
            </p:cNvSpPr>
            <p:nvPr/>
          </p:nvSpPr>
          <p:spPr bwMode="auto">
            <a:xfrm>
              <a:off x="4900" y="438"/>
              <a:ext cx="11" cy="19"/>
            </a:xfrm>
            <a:custGeom>
              <a:avLst/>
              <a:gdLst>
                <a:gd name="T0" fmla="*/ 1 w 18"/>
                <a:gd name="T1" fmla="*/ 0 h 30"/>
                <a:gd name="T2" fmla="*/ 2 w 18"/>
                <a:gd name="T3" fmla="*/ 30 h 30"/>
                <a:gd name="T4" fmla="*/ 1 w 18"/>
                <a:gd name="T5" fmla="*/ 0 h 30"/>
              </a:gdLst>
              <a:ahLst/>
              <a:cxnLst>
                <a:cxn ang="0">
                  <a:pos x="T0" y="T1"/>
                </a:cxn>
                <a:cxn ang="0">
                  <a:pos x="T2" y="T3"/>
                </a:cxn>
                <a:cxn ang="0">
                  <a:pos x="T4" y="T5"/>
                </a:cxn>
              </a:cxnLst>
              <a:rect l="0" t="0" r="r" b="b"/>
              <a:pathLst>
                <a:path w="18" h="30">
                  <a:moveTo>
                    <a:pt x="1" y="0"/>
                  </a:moveTo>
                  <a:cubicBezTo>
                    <a:pt x="13" y="3"/>
                    <a:pt x="18" y="28"/>
                    <a:pt x="2" y="30"/>
                  </a:cubicBezTo>
                  <a:cubicBezTo>
                    <a:pt x="3" y="23"/>
                    <a:pt x="0" y="1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9" name="Freeform 46"/>
            <p:cNvSpPr>
              <a:spLocks noEditPoints="1"/>
            </p:cNvSpPr>
            <p:nvPr/>
          </p:nvSpPr>
          <p:spPr bwMode="auto">
            <a:xfrm>
              <a:off x="4741" y="444"/>
              <a:ext cx="88" cy="116"/>
            </a:xfrm>
            <a:custGeom>
              <a:avLst/>
              <a:gdLst>
                <a:gd name="T0" fmla="*/ 22 w 136"/>
                <a:gd name="T1" fmla="*/ 3 h 181"/>
                <a:gd name="T2" fmla="*/ 39 w 136"/>
                <a:gd name="T3" fmla="*/ 9 h 181"/>
                <a:gd name="T4" fmla="*/ 75 w 136"/>
                <a:gd name="T5" fmla="*/ 25 h 181"/>
                <a:gd name="T6" fmla="*/ 83 w 136"/>
                <a:gd name="T7" fmla="*/ 78 h 181"/>
                <a:gd name="T8" fmla="*/ 100 w 136"/>
                <a:gd name="T9" fmla="*/ 96 h 181"/>
                <a:gd name="T10" fmla="*/ 109 w 136"/>
                <a:gd name="T11" fmla="*/ 110 h 181"/>
                <a:gd name="T12" fmla="*/ 134 w 136"/>
                <a:gd name="T13" fmla="*/ 144 h 181"/>
                <a:gd name="T14" fmla="*/ 90 w 136"/>
                <a:gd name="T15" fmla="*/ 174 h 181"/>
                <a:gd name="T16" fmla="*/ 9 w 136"/>
                <a:gd name="T17" fmla="*/ 91 h 181"/>
                <a:gd name="T18" fmla="*/ 0 w 136"/>
                <a:gd name="T19" fmla="*/ 40 h 181"/>
                <a:gd name="T20" fmla="*/ 22 w 136"/>
                <a:gd name="T21" fmla="*/ 3 h 181"/>
                <a:gd name="T22" fmla="*/ 33 w 136"/>
                <a:gd name="T23" fmla="*/ 8 h 181"/>
                <a:gd name="T24" fmla="*/ 14 w 136"/>
                <a:gd name="T25" fmla="*/ 24 h 181"/>
                <a:gd name="T26" fmla="*/ 10 w 136"/>
                <a:gd name="T27" fmla="*/ 44 h 181"/>
                <a:gd name="T28" fmla="*/ 117 w 136"/>
                <a:gd name="T29" fmla="*/ 165 h 181"/>
                <a:gd name="T30" fmla="*/ 105 w 136"/>
                <a:gd name="T31" fmla="*/ 119 h 181"/>
                <a:gd name="T32" fmla="*/ 94 w 136"/>
                <a:gd name="T33" fmla="*/ 100 h 181"/>
                <a:gd name="T34" fmla="*/ 68 w 136"/>
                <a:gd name="T35" fmla="*/ 56 h 181"/>
                <a:gd name="T36" fmla="*/ 56 w 136"/>
                <a:gd name="T37" fmla="*/ 20 h 181"/>
                <a:gd name="T38" fmla="*/ 37 w 136"/>
                <a:gd name="T39" fmla="*/ 19 h 181"/>
                <a:gd name="T40" fmla="*/ 33 w 136"/>
                <a:gd name="T41" fmla="*/ 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6" h="181">
                  <a:moveTo>
                    <a:pt x="22" y="3"/>
                  </a:moveTo>
                  <a:cubicBezTo>
                    <a:pt x="28" y="0"/>
                    <a:pt x="38" y="3"/>
                    <a:pt x="39" y="9"/>
                  </a:cubicBezTo>
                  <a:cubicBezTo>
                    <a:pt x="53" y="7"/>
                    <a:pt x="66" y="16"/>
                    <a:pt x="75" y="25"/>
                  </a:cubicBezTo>
                  <a:cubicBezTo>
                    <a:pt x="78" y="48"/>
                    <a:pt x="74" y="63"/>
                    <a:pt x="83" y="78"/>
                  </a:cubicBezTo>
                  <a:cubicBezTo>
                    <a:pt x="86" y="84"/>
                    <a:pt x="94" y="89"/>
                    <a:pt x="100" y="96"/>
                  </a:cubicBezTo>
                  <a:cubicBezTo>
                    <a:pt x="104" y="101"/>
                    <a:pt x="105" y="106"/>
                    <a:pt x="109" y="110"/>
                  </a:cubicBezTo>
                  <a:cubicBezTo>
                    <a:pt x="119" y="121"/>
                    <a:pt x="132" y="128"/>
                    <a:pt x="134" y="144"/>
                  </a:cubicBezTo>
                  <a:cubicBezTo>
                    <a:pt x="136" y="169"/>
                    <a:pt x="116" y="181"/>
                    <a:pt x="90" y="174"/>
                  </a:cubicBezTo>
                  <a:cubicBezTo>
                    <a:pt x="56" y="164"/>
                    <a:pt x="21" y="125"/>
                    <a:pt x="9" y="91"/>
                  </a:cubicBezTo>
                  <a:cubicBezTo>
                    <a:pt x="4" y="78"/>
                    <a:pt x="4" y="56"/>
                    <a:pt x="0" y="40"/>
                  </a:cubicBezTo>
                  <a:cubicBezTo>
                    <a:pt x="4" y="24"/>
                    <a:pt x="10" y="10"/>
                    <a:pt x="22" y="3"/>
                  </a:cubicBezTo>
                  <a:close/>
                  <a:moveTo>
                    <a:pt x="33" y="8"/>
                  </a:moveTo>
                  <a:cubicBezTo>
                    <a:pt x="22" y="9"/>
                    <a:pt x="20" y="19"/>
                    <a:pt x="14" y="24"/>
                  </a:cubicBezTo>
                  <a:cubicBezTo>
                    <a:pt x="14" y="31"/>
                    <a:pt x="11" y="37"/>
                    <a:pt x="10" y="44"/>
                  </a:cubicBezTo>
                  <a:cubicBezTo>
                    <a:pt x="7" y="100"/>
                    <a:pt x="58" y="171"/>
                    <a:pt x="117" y="165"/>
                  </a:cubicBezTo>
                  <a:cubicBezTo>
                    <a:pt x="135" y="144"/>
                    <a:pt x="117" y="133"/>
                    <a:pt x="105" y="119"/>
                  </a:cubicBezTo>
                  <a:cubicBezTo>
                    <a:pt x="101" y="114"/>
                    <a:pt x="99" y="106"/>
                    <a:pt x="94" y="100"/>
                  </a:cubicBezTo>
                  <a:cubicBezTo>
                    <a:pt x="82" y="85"/>
                    <a:pt x="71" y="74"/>
                    <a:pt x="68" y="56"/>
                  </a:cubicBezTo>
                  <a:cubicBezTo>
                    <a:pt x="65" y="40"/>
                    <a:pt x="69" y="29"/>
                    <a:pt x="56" y="20"/>
                  </a:cubicBezTo>
                  <a:cubicBezTo>
                    <a:pt x="50" y="18"/>
                    <a:pt x="41" y="20"/>
                    <a:pt x="37" y="19"/>
                  </a:cubicBezTo>
                  <a:cubicBezTo>
                    <a:pt x="33" y="15"/>
                    <a:pt x="39" y="9"/>
                    <a:pt x="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0" name="Freeform 47"/>
            <p:cNvSpPr>
              <a:spLocks/>
            </p:cNvSpPr>
            <p:nvPr/>
          </p:nvSpPr>
          <p:spPr bwMode="auto">
            <a:xfrm>
              <a:off x="4829" y="449"/>
              <a:ext cx="16" cy="19"/>
            </a:xfrm>
            <a:custGeom>
              <a:avLst/>
              <a:gdLst>
                <a:gd name="T0" fmla="*/ 0 w 25"/>
                <a:gd name="T1" fmla="*/ 0 h 29"/>
                <a:gd name="T2" fmla="*/ 23 w 25"/>
                <a:gd name="T3" fmla="*/ 27 h 29"/>
                <a:gd name="T4" fmla="*/ 0 w 25"/>
                <a:gd name="T5" fmla="*/ 0 h 29"/>
              </a:gdLst>
              <a:ahLst/>
              <a:cxnLst>
                <a:cxn ang="0">
                  <a:pos x="T0" y="T1"/>
                </a:cxn>
                <a:cxn ang="0">
                  <a:pos x="T2" y="T3"/>
                </a:cxn>
                <a:cxn ang="0">
                  <a:pos x="T4" y="T5"/>
                </a:cxn>
              </a:cxnLst>
              <a:rect l="0" t="0" r="r" b="b"/>
              <a:pathLst>
                <a:path w="25" h="29">
                  <a:moveTo>
                    <a:pt x="0" y="0"/>
                  </a:moveTo>
                  <a:cubicBezTo>
                    <a:pt x="5" y="12"/>
                    <a:pt x="25" y="14"/>
                    <a:pt x="23" y="27"/>
                  </a:cubicBezTo>
                  <a:cubicBezTo>
                    <a:pt x="9" y="29"/>
                    <a:pt x="0" y="1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1" name="Freeform 48"/>
            <p:cNvSpPr>
              <a:spLocks/>
            </p:cNvSpPr>
            <p:nvPr/>
          </p:nvSpPr>
          <p:spPr bwMode="auto">
            <a:xfrm>
              <a:off x="4872" y="458"/>
              <a:ext cx="18" cy="21"/>
            </a:xfrm>
            <a:custGeom>
              <a:avLst/>
              <a:gdLst>
                <a:gd name="T0" fmla="*/ 3 w 29"/>
                <a:gd name="T1" fmla="*/ 0 h 32"/>
                <a:gd name="T2" fmla="*/ 29 w 29"/>
                <a:gd name="T3" fmla="*/ 23 h 32"/>
                <a:gd name="T4" fmla="*/ 27 w 29"/>
                <a:gd name="T5" fmla="*/ 31 h 32"/>
                <a:gd name="T6" fmla="*/ 0 w 29"/>
                <a:gd name="T7" fmla="*/ 3 h 32"/>
                <a:gd name="T8" fmla="*/ 3 w 29"/>
                <a:gd name="T9" fmla="*/ 0 h 32"/>
              </a:gdLst>
              <a:ahLst/>
              <a:cxnLst>
                <a:cxn ang="0">
                  <a:pos x="T0" y="T1"/>
                </a:cxn>
                <a:cxn ang="0">
                  <a:pos x="T2" y="T3"/>
                </a:cxn>
                <a:cxn ang="0">
                  <a:pos x="T4" y="T5"/>
                </a:cxn>
                <a:cxn ang="0">
                  <a:pos x="T6" y="T7"/>
                </a:cxn>
                <a:cxn ang="0">
                  <a:pos x="T8" y="T9"/>
                </a:cxn>
              </a:cxnLst>
              <a:rect l="0" t="0" r="r" b="b"/>
              <a:pathLst>
                <a:path w="29" h="32">
                  <a:moveTo>
                    <a:pt x="3" y="0"/>
                  </a:moveTo>
                  <a:cubicBezTo>
                    <a:pt x="15" y="4"/>
                    <a:pt x="14" y="21"/>
                    <a:pt x="29" y="23"/>
                  </a:cubicBezTo>
                  <a:cubicBezTo>
                    <a:pt x="28" y="26"/>
                    <a:pt x="27" y="28"/>
                    <a:pt x="27" y="31"/>
                  </a:cubicBezTo>
                  <a:cubicBezTo>
                    <a:pt x="9" y="32"/>
                    <a:pt x="7" y="16"/>
                    <a:pt x="0" y="3"/>
                  </a:cubicBezTo>
                  <a:cubicBezTo>
                    <a:pt x="2" y="3"/>
                    <a:pt x="3"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2" name="Freeform 49"/>
            <p:cNvSpPr>
              <a:spLocks/>
            </p:cNvSpPr>
            <p:nvPr/>
          </p:nvSpPr>
          <p:spPr bwMode="auto">
            <a:xfrm>
              <a:off x="4893" y="463"/>
              <a:ext cx="15" cy="15"/>
            </a:xfrm>
            <a:custGeom>
              <a:avLst/>
              <a:gdLst>
                <a:gd name="T0" fmla="*/ 12 w 23"/>
                <a:gd name="T1" fmla="*/ 0 h 24"/>
                <a:gd name="T2" fmla="*/ 0 w 23"/>
                <a:gd name="T3" fmla="*/ 20 h 24"/>
                <a:gd name="T4" fmla="*/ 12 w 23"/>
                <a:gd name="T5" fmla="*/ 0 h 24"/>
              </a:gdLst>
              <a:ahLst/>
              <a:cxnLst>
                <a:cxn ang="0">
                  <a:pos x="T0" y="T1"/>
                </a:cxn>
                <a:cxn ang="0">
                  <a:pos x="T2" y="T3"/>
                </a:cxn>
                <a:cxn ang="0">
                  <a:pos x="T4" y="T5"/>
                </a:cxn>
              </a:cxnLst>
              <a:rect l="0" t="0" r="r" b="b"/>
              <a:pathLst>
                <a:path w="23" h="24">
                  <a:moveTo>
                    <a:pt x="12" y="0"/>
                  </a:moveTo>
                  <a:cubicBezTo>
                    <a:pt x="23" y="6"/>
                    <a:pt x="9" y="24"/>
                    <a:pt x="0" y="20"/>
                  </a:cubicBezTo>
                  <a:cubicBezTo>
                    <a:pt x="1" y="10"/>
                    <a:pt x="9" y="7"/>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3" name="Freeform 50"/>
            <p:cNvSpPr>
              <a:spLocks/>
            </p:cNvSpPr>
            <p:nvPr/>
          </p:nvSpPr>
          <p:spPr bwMode="auto">
            <a:xfrm>
              <a:off x="4862" y="481"/>
              <a:ext cx="15" cy="16"/>
            </a:xfrm>
            <a:custGeom>
              <a:avLst/>
              <a:gdLst>
                <a:gd name="T0" fmla="*/ 0 w 24"/>
                <a:gd name="T1" fmla="*/ 0 h 25"/>
                <a:gd name="T2" fmla="*/ 24 w 24"/>
                <a:gd name="T3" fmla="*/ 22 h 25"/>
                <a:gd name="T4" fmla="*/ 0 w 24"/>
                <a:gd name="T5" fmla="*/ 0 h 25"/>
              </a:gdLst>
              <a:ahLst/>
              <a:cxnLst>
                <a:cxn ang="0">
                  <a:pos x="T0" y="T1"/>
                </a:cxn>
                <a:cxn ang="0">
                  <a:pos x="T2" y="T3"/>
                </a:cxn>
                <a:cxn ang="0">
                  <a:pos x="T4" y="T5"/>
                </a:cxn>
              </a:cxnLst>
              <a:rect l="0" t="0" r="r" b="b"/>
              <a:pathLst>
                <a:path w="24" h="25">
                  <a:moveTo>
                    <a:pt x="0" y="0"/>
                  </a:moveTo>
                  <a:cubicBezTo>
                    <a:pt x="8" y="8"/>
                    <a:pt x="21" y="10"/>
                    <a:pt x="24" y="22"/>
                  </a:cubicBezTo>
                  <a:cubicBezTo>
                    <a:pt x="15" y="25"/>
                    <a:pt x="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4" name="Freeform 51"/>
            <p:cNvSpPr>
              <a:spLocks/>
            </p:cNvSpPr>
            <p:nvPr/>
          </p:nvSpPr>
          <p:spPr bwMode="auto">
            <a:xfrm>
              <a:off x="4897" y="507"/>
              <a:ext cx="22" cy="15"/>
            </a:xfrm>
            <a:custGeom>
              <a:avLst/>
              <a:gdLst>
                <a:gd name="T0" fmla="*/ 0 w 35"/>
                <a:gd name="T1" fmla="*/ 0 h 23"/>
                <a:gd name="T2" fmla="*/ 35 w 35"/>
                <a:gd name="T3" fmla="*/ 12 h 23"/>
                <a:gd name="T4" fmla="*/ 0 w 35"/>
                <a:gd name="T5" fmla="*/ 0 h 23"/>
              </a:gdLst>
              <a:ahLst/>
              <a:cxnLst>
                <a:cxn ang="0">
                  <a:pos x="T0" y="T1"/>
                </a:cxn>
                <a:cxn ang="0">
                  <a:pos x="T2" y="T3"/>
                </a:cxn>
                <a:cxn ang="0">
                  <a:pos x="T4" y="T5"/>
                </a:cxn>
              </a:cxnLst>
              <a:rect l="0" t="0" r="r" b="b"/>
              <a:pathLst>
                <a:path w="35" h="23">
                  <a:moveTo>
                    <a:pt x="0" y="0"/>
                  </a:moveTo>
                  <a:cubicBezTo>
                    <a:pt x="14" y="3"/>
                    <a:pt x="26" y="6"/>
                    <a:pt x="35" y="12"/>
                  </a:cubicBezTo>
                  <a:cubicBezTo>
                    <a:pt x="26" y="23"/>
                    <a:pt x="5" y="8"/>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5" name="Freeform 52"/>
            <p:cNvSpPr>
              <a:spLocks noEditPoints="1"/>
            </p:cNvSpPr>
            <p:nvPr/>
          </p:nvSpPr>
          <p:spPr bwMode="auto">
            <a:xfrm>
              <a:off x="5038" y="551"/>
              <a:ext cx="43" cy="48"/>
            </a:xfrm>
            <a:custGeom>
              <a:avLst/>
              <a:gdLst>
                <a:gd name="T0" fmla="*/ 15 w 67"/>
                <a:gd name="T1" fmla="*/ 70 h 74"/>
                <a:gd name="T2" fmla="*/ 14 w 67"/>
                <a:gd name="T3" fmla="*/ 15 h 74"/>
                <a:gd name="T4" fmla="*/ 32 w 67"/>
                <a:gd name="T5" fmla="*/ 3 h 74"/>
                <a:gd name="T6" fmla="*/ 61 w 67"/>
                <a:gd name="T7" fmla="*/ 21 h 74"/>
                <a:gd name="T8" fmla="*/ 15 w 67"/>
                <a:gd name="T9" fmla="*/ 70 h 74"/>
                <a:gd name="T10" fmla="*/ 50 w 67"/>
                <a:gd name="T11" fmla="*/ 20 h 74"/>
                <a:gd name="T12" fmla="*/ 19 w 67"/>
                <a:gd name="T13" fmla="*/ 25 h 74"/>
                <a:gd name="T14" fmla="*/ 19 w 67"/>
                <a:gd name="T15" fmla="*/ 59 h 74"/>
                <a:gd name="T16" fmla="*/ 50 w 67"/>
                <a:gd name="T17"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74">
                  <a:moveTo>
                    <a:pt x="15" y="70"/>
                  </a:moveTo>
                  <a:cubicBezTo>
                    <a:pt x="0" y="57"/>
                    <a:pt x="7" y="32"/>
                    <a:pt x="14" y="15"/>
                  </a:cubicBezTo>
                  <a:cubicBezTo>
                    <a:pt x="22" y="13"/>
                    <a:pt x="24" y="5"/>
                    <a:pt x="32" y="3"/>
                  </a:cubicBezTo>
                  <a:cubicBezTo>
                    <a:pt x="43" y="0"/>
                    <a:pt x="58" y="11"/>
                    <a:pt x="61" y="21"/>
                  </a:cubicBezTo>
                  <a:cubicBezTo>
                    <a:pt x="67" y="41"/>
                    <a:pt x="43" y="74"/>
                    <a:pt x="15" y="70"/>
                  </a:cubicBezTo>
                  <a:close/>
                  <a:moveTo>
                    <a:pt x="50" y="20"/>
                  </a:moveTo>
                  <a:cubicBezTo>
                    <a:pt x="43" y="9"/>
                    <a:pt x="29" y="21"/>
                    <a:pt x="19" y="25"/>
                  </a:cubicBezTo>
                  <a:cubicBezTo>
                    <a:pt x="16" y="35"/>
                    <a:pt x="12" y="50"/>
                    <a:pt x="19" y="59"/>
                  </a:cubicBezTo>
                  <a:cubicBezTo>
                    <a:pt x="38" y="62"/>
                    <a:pt x="59" y="34"/>
                    <a:pt x="5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6" name="Freeform 53"/>
            <p:cNvSpPr>
              <a:spLocks noEditPoints="1"/>
            </p:cNvSpPr>
            <p:nvPr/>
          </p:nvSpPr>
          <p:spPr bwMode="auto">
            <a:xfrm>
              <a:off x="4844" y="552"/>
              <a:ext cx="50" cy="48"/>
            </a:xfrm>
            <a:custGeom>
              <a:avLst/>
              <a:gdLst>
                <a:gd name="T0" fmla="*/ 57 w 77"/>
                <a:gd name="T1" fmla="*/ 19 h 75"/>
                <a:gd name="T2" fmla="*/ 57 w 77"/>
                <a:gd name="T3" fmla="*/ 62 h 75"/>
                <a:gd name="T4" fmla="*/ 11 w 77"/>
                <a:gd name="T5" fmla="*/ 13 h 75"/>
                <a:gd name="T6" fmla="*/ 17 w 77"/>
                <a:gd name="T7" fmla="*/ 3 h 75"/>
                <a:gd name="T8" fmla="*/ 57 w 77"/>
                <a:gd name="T9" fmla="*/ 19 h 75"/>
                <a:gd name="T10" fmla="*/ 21 w 77"/>
                <a:gd name="T11" fmla="*/ 12 h 75"/>
                <a:gd name="T12" fmla="*/ 60 w 77"/>
                <a:gd name="T13" fmla="*/ 33 h 75"/>
                <a:gd name="T14" fmla="*/ 47 w 77"/>
                <a:gd name="T15" fmla="*/ 24 h 75"/>
                <a:gd name="T16" fmla="*/ 51 w 77"/>
                <a:gd name="T17" fmla="*/ 18 h 75"/>
                <a:gd name="T18" fmla="*/ 21 w 77"/>
                <a:gd name="T19"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75">
                  <a:moveTo>
                    <a:pt x="57" y="19"/>
                  </a:moveTo>
                  <a:cubicBezTo>
                    <a:pt x="77" y="23"/>
                    <a:pt x="73" y="57"/>
                    <a:pt x="57" y="62"/>
                  </a:cubicBezTo>
                  <a:cubicBezTo>
                    <a:pt x="37" y="61"/>
                    <a:pt x="3" y="45"/>
                    <a:pt x="11" y="13"/>
                  </a:cubicBezTo>
                  <a:cubicBezTo>
                    <a:pt x="12" y="9"/>
                    <a:pt x="15" y="7"/>
                    <a:pt x="17" y="3"/>
                  </a:cubicBezTo>
                  <a:cubicBezTo>
                    <a:pt x="33" y="0"/>
                    <a:pt x="55" y="7"/>
                    <a:pt x="57" y="19"/>
                  </a:cubicBezTo>
                  <a:close/>
                  <a:moveTo>
                    <a:pt x="21" y="12"/>
                  </a:moveTo>
                  <a:cubicBezTo>
                    <a:pt x="0" y="36"/>
                    <a:pt x="68" y="75"/>
                    <a:pt x="60" y="33"/>
                  </a:cubicBezTo>
                  <a:cubicBezTo>
                    <a:pt x="55" y="32"/>
                    <a:pt x="48" y="32"/>
                    <a:pt x="47" y="24"/>
                  </a:cubicBezTo>
                  <a:cubicBezTo>
                    <a:pt x="47" y="21"/>
                    <a:pt x="55" y="21"/>
                    <a:pt x="51" y="18"/>
                  </a:cubicBezTo>
                  <a:cubicBezTo>
                    <a:pt x="41" y="17"/>
                    <a:pt x="33" y="8"/>
                    <a:pt x="2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7" name="Freeform 54"/>
            <p:cNvSpPr>
              <a:spLocks noEditPoints="1"/>
            </p:cNvSpPr>
            <p:nvPr/>
          </p:nvSpPr>
          <p:spPr bwMode="auto">
            <a:xfrm>
              <a:off x="4674" y="247"/>
              <a:ext cx="591" cy="1111"/>
            </a:xfrm>
            <a:custGeom>
              <a:avLst/>
              <a:gdLst>
                <a:gd name="T0" fmla="*/ 462 w 921"/>
                <a:gd name="T1" fmla="*/ 596 h 1733"/>
                <a:gd name="T2" fmla="*/ 143 w 921"/>
                <a:gd name="T3" fmla="*/ 543 h 1733"/>
                <a:gd name="T4" fmla="*/ 88 w 921"/>
                <a:gd name="T5" fmla="*/ 268 h 1733"/>
                <a:gd name="T6" fmla="*/ 513 w 921"/>
                <a:gd name="T7" fmla="*/ 91 h 1733"/>
                <a:gd name="T8" fmla="*/ 604 w 921"/>
                <a:gd name="T9" fmla="*/ 311 h 1733"/>
                <a:gd name="T10" fmla="*/ 848 w 921"/>
                <a:gd name="T11" fmla="*/ 317 h 1733"/>
                <a:gd name="T12" fmla="*/ 694 w 921"/>
                <a:gd name="T13" fmla="*/ 674 h 1733"/>
                <a:gd name="T14" fmla="*/ 641 w 921"/>
                <a:gd name="T15" fmla="*/ 1051 h 1733"/>
                <a:gd name="T16" fmla="*/ 826 w 921"/>
                <a:gd name="T17" fmla="*/ 1132 h 1733"/>
                <a:gd name="T18" fmla="*/ 790 w 921"/>
                <a:gd name="T19" fmla="*/ 1727 h 1733"/>
                <a:gd name="T20" fmla="*/ 56 w 921"/>
                <a:gd name="T21" fmla="*/ 1647 h 1733"/>
                <a:gd name="T22" fmla="*/ 20 w 921"/>
                <a:gd name="T23" fmla="*/ 1190 h 1733"/>
                <a:gd name="T24" fmla="*/ 511 w 921"/>
                <a:gd name="T25" fmla="*/ 1032 h 1733"/>
                <a:gd name="T26" fmla="*/ 541 w 921"/>
                <a:gd name="T27" fmla="*/ 169 h 1733"/>
                <a:gd name="T28" fmla="*/ 275 w 921"/>
                <a:gd name="T29" fmla="*/ 230 h 1733"/>
                <a:gd name="T30" fmla="*/ 352 w 921"/>
                <a:gd name="T31" fmla="*/ 183 h 1733"/>
                <a:gd name="T32" fmla="*/ 256 w 921"/>
                <a:gd name="T33" fmla="*/ 197 h 1733"/>
                <a:gd name="T34" fmla="*/ 296 w 921"/>
                <a:gd name="T35" fmla="*/ 96 h 1733"/>
                <a:gd name="T36" fmla="*/ 198 w 921"/>
                <a:gd name="T37" fmla="*/ 226 h 1733"/>
                <a:gd name="T38" fmla="*/ 244 w 921"/>
                <a:gd name="T39" fmla="*/ 588 h 1733"/>
                <a:gd name="T40" fmla="*/ 452 w 921"/>
                <a:gd name="T41" fmla="*/ 437 h 1733"/>
                <a:gd name="T42" fmla="*/ 642 w 921"/>
                <a:gd name="T43" fmla="*/ 671 h 1733"/>
                <a:gd name="T44" fmla="*/ 508 w 921"/>
                <a:gd name="T45" fmla="*/ 439 h 1733"/>
                <a:gd name="T46" fmla="*/ 508 w 921"/>
                <a:gd name="T47" fmla="*/ 439 h 1733"/>
                <a:gd name="T48" fmla="*/ 473 w 921"/>
                <a:gd name="T49" fmla="*/ 452 h 1733"/>
                <a:gd name="T50" fmla="*/ 531 w 921"/>
                <a:gd name="T51" fmla="*/ 762 h 1733"/>
                <a:gd name="T52" fmla="*/ 531 w 921"/>
                <a:gd name="T53" fmla="*/ 468 h 1733"/>
                <a:gd name="T54" fmla="*/ 435 w 921"/>
                <a:gd name="T55" fmla="*/ 599 h 1733"/>
                <a:gd name="T56" fmla="*/ 525 w 921"/>
                <a:gd name="T57" fmla="*/ 670 h 1733"/>
                <a:gd name="T58" fmla="*/ 605 w 921"/>
                <a:gd name="T59" fmla="*/ 715 h 1733"/>
                <a:gd name="T60" fmla="*/ 594 w 921"/>
                <a:gd name="T61" fmla="*/ 1096 h 1733"/>
                <a:gd name="T62" fmla="*/ 535 w 921"/>
                <a:gd name="T63" fmla="*/ 801 h 1733"/>
                <a:gd name="T64" fmla="*/ 388 w 921"/>
                <a:gd name="T65" fmla="*/ 1033 h 1733"/>
                <a:gd name="T66" fmla="*/ 508 w 921"/>
                <a:gd name="T67" fmla="*/ 1106 h 1733"/>
                <a:gd name="T68" fmla="*/ 631 w 921"/>
                <a:gd name="T69" fmla="*/ 1127 h 1733"/>
                <a:gd name="T70" fmla="*/ 503 w 921"/>
                <a:gd name="T71" fmla="*/ 1124 h 1733"/>
                <a:gd name="T72" fmla="*/ 615 w 921"/>
                <a:gd name="T73" fmla="*/ 1133 h 1733"/>
                <a:gd name="T74" fmla="*/ 132 w 921"/>
                <a:gd name="T75" fmla="*/ 1128 h 1733"/>
                <a:gd name="T76" fmla="*/ 279 w 921"/>
                <a:gd name="T77" fmla="*/ 1132 h 1733"/>
                <a:gd name="T78" fmla="*/ 501 w 921"/>
                <a:gd name="T79" fmla="*/ 1138 h 1733"/>
                <a:gd name="T80" fmla="*/ 516 w 921"/>
                <a:gd name="T81" fmla="*/ 1152 h 1733"/>
                <a:gd name="T82" fmla="*/ 721 w 921"/>
                <a:gd name="T83" fmla="*/ 1172 h 1733"/>
                <a:gd name="T84" fmla="*/ 118 w 921"/>
                <a:gd name="T85" fmla="*/ 1158 h 1733"/>
                <a:gd name="T86" fmla="*/ 597 w 921"/>
                <a:gd name="T87" fmla="*/ 1143 h 1733"/>
                <a:gd name="T88" fmla="*/ 288 w 921"/>
                <a:gd name="T89" fmla="*/ 1147 h 1733"/>
                <a:gd name="T90" fmla="*/ 516 w 921"/>
                <a:gd name="T91" fmla="*/ 1163 h 1733"/>
                <a:gd name="T92" fmla="*/ 810 w 921"/>
                <a:gd name="T93" fmla="*/ 1164 h 1733"/>
                <a:gd name="T94" fmla="*/ 110 w 921"/>
                <a:gd name="T95" fmla="*/ 1167 h 1733"/>
                <a:gd name="T96" fmla="*/ 43 w 921"/>
                <a:gd name="T97" fmla="*/ 1177 h 1733"/>
                <a:gd name="T98" fmla="*/ 43 w 921"/>
                <a:gd name="T99" fmla="*/ 1177 h 1733"/>
                <a:gd name="T100" fmla="*/ 653 w 921"/>
                <a:gd name="T101" fmla="*/ 1184 h 1733"/>
                <a:gd name="T102" fmla="*/ 440 w 921"/>
                <a:gd name="T103" fmla="*/ 1188 h 1733"/>
                <a:gd name="T104" fmla="*/ 731 w 921"/>
                <a:gd name="T105" fmla="*/ 1182 h 1733"/>
                <a:gd name="T106" fmla="*/ 670 w 921"/>
                <a:gd name="T107" fmla="*/ 1197 h 1733"/>
                <a:gd name="T108" fmla="*/ 873 w 921"/>
                <a:gd name="T109" fmla="*/ 1187 h 1733"/>
                <a:gd name="T110" fmla="*/ 489 w 921"/>
                <a:gd name="T111" fmla="*/ 1213 h 1733"/>
                <a:gd name="T112" fmla="*/ 79 w 921"/>
                <a:gd name="T113" fmla="*/ 1205 h 1733"/>
                <a:gd name="T114" fmla="*/ 77 w 921"/>
                <a:gd name="T115" fmla="*/ 1683 h 1733"/>
                <a:gd name="T116" fmla="*/ 566 w 921"/>
                <a:gd name="T117" fmla="*/ 1722 h 1733"/>
                <a:gd name="T118" fmla="*/ 904 w 921"/>
                <a:gd name="T119" fmla="*/ 1224 h 1733"/>
                <a:gd name="T120" fmla="*/ 683 w 921"/>
                <a:gd name="T121" fmla="*/ 1339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1" h="1733">
                  <a:moveTo>
                    <a:pt x="577" y="1109"/>
                  </a:moveTo>
                  <a:cubicBezTo>
                    <a:pt x="569" y="1073"/>
                    <a:pt x="552" y="1033"/>
                    <a:pt x="543" y="995"/>
                  </a:cubicBezTo>
                  <a:cubicBezTo>
                    <a:pt x="535" y="947"/>
                    <a:pt x="531" y="906"/>
                    <a:pt x="526" y="863"/>
                  </a:cubicBezTo>
                  <a:cubicBezTo>
                    <a:pt x="525" y="849"/>
                    <a:pt x="523" y="831"/>
                    <a:pt x="524" y="818"/>
                  </a:cubicBezTo>
                  <a:cubicBezTo>
                    <a:pt x="525" y="797"/>
                    <a:pt x="530" y="783"/>
                    <a:pt x="523" y="766"/>
                  </a:cubicBezTo>
                  <a:cubicBezTo>
                    <a:pt x="499" y="712"/>
                    <a:pt x="461" y="660"/>
                    <a:pt x="462" y="596"/>
                  </a:cubicBezTo>
                  <a:cubicBezTo>
                    <a:pt x="451" y="597"/>
                    <a:pt x="435" y="619"/>
                    <a:pt x="428" y="606"/>
                  </a:cubicBezTo>
                  <a:cubicBezTo>
                    <a:pt x="424" y="599"/>
                    <a:pt x="419" y="587"/>
                    <a:pt x="414" y="581"/>
                  </a:cubicBezTo>
                  <a:cubicBezTo>
                    <a:pt x="390" y="590"/>
                    <a:pt x="372" y="601"/>
                    <a:pt x="350" y="606"/>
                  </a:cubicBezTo>
                  <a:cubicBezTo>
                    <a:pt x="332" y="610"/>
                    <a:pt x="310" y="606"/>
                    <a:pt x="290" y="605"/>
                  </a:cubicBezTo>
                  <a:cubicBezTo>
                    <a:pt x="269" y="604"/>
                    <a:pt x="250" y="602"/>
                    <a:pt x="232" y="595"/>
                  </a:cubicBezTo>
                  <a:cubicBezTo>
                    <a:pt x="201" y="583"/>
                    <a:pt x="166" y="566"/>
                    <a:pt x="143" y="543"/>
                  </a:cubicBezTo>
                  <a:cubicBezTo>
                    <a:pt x="136" y="536"/>
                    <a:pt x="131" y="526"/>
                    <a:pt x="123" y="518"/>
                  </a:cubicBezTo>
                  <a:cubicBezTo>
                    <a:pt x="115" y="510"/>
                    <a:pt x="108" y="503"/>
                    <a:pt x="103" y="494"/>
                  </a:cubicBezTo>
                  <a:cubicBezTo>
                    <a:pt x="94" y="477"/>
                    <a:pt x="81" y="453"/>
                    <a:pt x="77" y="433"/>
                  </a:cubicBezTo>
                  <a:cubicBezTo>
                    <a:pt x="68" y="393"/>
                    <a:pt x="58" y="351"/>
                    <a:pt x="71" y="312"/>
                  </a:cubicBezTo>
                  <a:cubicBezTo>
                    <a:pt x="73" y="306"/>
                    <a:pt x="78" y="300"/>
                    <a:pt x="81" y="294"/>
                  </a:cubicBezTo>
                  <a:cubicBezTo>
                    <a:pt x="83" y="286"/>
                    <a:pt x="83" y="276"/>
                    <a:pt x="88" y="268"/>
                  </a:cubicBezTo>
                  <a:cubicBezTo>
                    <a:pt x="97" y="252"/>
                    <a:pt x="124" y="232"/>
                    <a:pt x="144" y="223"/>
                  </a:cubicBezTo>
                  <a:cubicBezTo>
                    <a:pt x="160" y="216"/>
                    <a:pt x="180" y="214"/>
                    <a:pt x="208" y="217"/>
                  </a:cubicBezTo>
                  <a:cubicBezTo>
                    <a:pt x="208" y="180"/>
                    <a:pt x="203" y="130"/>
                    <a:pt x="221" y="96"/>
                  </a:cubicBezTo>
                  <a:cubicBezTo>
                    <a:pt x="235" y="70"/>
                    <a:pt x="257" y="53"/>
                    <a:pt x="276" y="35"/>
                  </a:cubicBezTo>
                  <a:cubicBezTo>
                    <a:pt x="335" y="0"/>
                    <a:pt x="425" y="20"/>
                    <a:pt x="482" y="60"/>
                  </a:cubicBezTo>
                  <a:cubicBezTo>
                    <a:pt x="493" y="68"/>
                    <a:pt x="500" y="83"/>
                    <a:pt x="513" y="91"/>
                  </a:cubicBezTo>
                  <a:cubicBezTo>
                    <a:pt x="524" y="120"/>
                    <a:pt x="545" y="144"/>
                    <a:pt x="552" y="173"/>
                  </a:cubicBezTo>
                  <a:cubicBezTo>
                    <a:pt x="551" y="187"/>
                    <a:pt x="560" y="199"/>
                    <a:pt x="562" y="213"/>
                  </a:cubicBezTo>
                  <a:cubicBezTo>
                    <a:pt x="573" y="264"/>
                    <a:pt x="564" y="322"/>
                    <a:pt x="549" y="367"/>
                  </a:cubicBezTo>
                  <a:cubicBezTo>
                    <a:pt x="541" y="391"/>
                    <a:pt x="531" y="411"/>
                    <a:pt x="518" y="428"/>
                  </a:cubicBezTo>
                  <a:cubicBezTo>
                    <a:pt x="523" y="435"/>
                    <a:pt x="531" y="439"/>
                    <a:pt x="538" y="444"/>
                  </a:cubicBezTo>
                  <a:cubicBezTo>
                    <a:pt x="551" y="396"/>
                    <a:pt x="570" y="351"/>
                    <a:pt x="604" y="311"/>
                  </a:cubicBezTo>
                  <a:cubicBezTo>
                    <a:pt x="626" y="284"/>
                    <a:pt x="669" y="256"/>
                    <a:pt x="707" y="254"/>
                  </a:cubicBezTo>
                  <a:cubicBezTo>
                    <a:pt x="724" y="253"/>
                    <a:pt x="751" y="260"/>
                    <a:pt x="772" y="263"/>
                  </a:cubicBezTo>
                  <a:cubicBezTo>
                    <a:pt x="777" y="263"/>
                    <a:pt x="783" y="260"/>
                    <a:pt x="788" y="263"/>
                  </a:cubicBezTo>
                  <a:cubicBezTo>
                    <a:pt x="791" y="264"/>
                    <a:pt x="793" y="270"/>
                    <a:pt x="797" y="274"/>
                  </a:cubicBezTo>
                  <a:cubicBezTo>
                    <a:pt x="807" y="283"/>
                    <a:pt x="829" y="292"/>
                    <a:pt x="839" y="302"/>
                  </a:cubicBezTo>
                  <a:cubicBezTo>
                    <a:pt x="843" y="307"/>
                    <a:pt x="844" y="313"/>
                    <a:pt x="848" y="317"/>
                  </a:cubicBezTo>
                  <a:cubicBezTo>
                    <a:pt x="859" y="333"/>
                    <a:pt x="872" y="347"/>
                    <a:pt x="878" y="366"/>
                  </a:cubicBezTo>
                  <a:cubicBezTo>
                    <a:pt x="883" y="400"/>
                    <a:pt x="892" y="431"/>
                    <a:pt x="886" y="467"/>
                  </a:cubicBezTo>
                  <a:cubicBezTo>
                    <a:pt x="883" y="485"/>
                    <a:pt x="874" y="506"/>
                    <a:pt x="866" y="524"/>
                  </a:cubicBezTo>
                  <a:cubicBezTo>
                    <a:pt x="846" y="570"/>
                    <a:pt x="814" y="596"/>
                    <a:pt x="777" y="626"/>
                  </a:cubicBezTo>
                  <a:cubicBezTo>
                    <a:pt x="761" y="639"/>
                    <a:pt x="746" y="654"/>
                    <a:pt x="724" y="662"/>
                  </a:cubicBezTo>
                  <a:cubicBezTo>
                    <a:pt x="714" y="663"/>
                    <a:pt x="702" y="667"/>
                    <a:pt x="694" y="674"/>
                  </a:cubicBezTo>
                  <a:cubicBezTo>
                    <a:pt x="668" y="680"/>
                    <a:pt x="633" y="684"/>
                    <a:pt x="607" y="677"/>
                  </a:cubicBezTo>
                  <a:cubicBezTo>
                    <a:pt x="613" y="693"/>
                    <a:pt x="624" y="728"/>
                    <a:pt x="602" y="728"/>
                  </a:cubicBezTo>
                  <a:cubicBezTo>
                    <a:pt x="588" y="728"/>
                    <a:pt x="587" y="710"/>
                    <a:pt x="576" y="703"/>
                  </a:cubicBezTo>
                  <a:cubicBezTo>
                    <a:pt x="613" y="821"/>
                    <a:pt x="627" y="973"/>
                    <a:pt x="602" y="1107"/>
                  </a:cubicBezTo>
                  <a:cubicBezTo>
                    <a:pt x="606" y="1110"/>
                    <a:pt x="614" y="1101"/>
                    <a:pt x="621" y="1099"/>
                  </a:cubicBezTo>
                  <a:cubicBezTo>
                    <a:pt x="626" y="1086"/>
                    <a:pt x="631" y="1068"/>
                    <a:pt x="641" y="1051"/>
                  </a:cubicBezTo>
                  <a:cubicBezTo>
                    <a:pt x="651" y="1033"/>
                    <a:pt x="677" y="999"/>
                    <a:pt x="688" y="1032"/>
                  </a:cubicBezTo>
                  <a:cubicBezTo>
                    <a:pt x="682" y="1061"/>
                    <a:pt x="665" y="1079"/>
                    <a:pt x="646" y="1096"/>
                  </a:cubicBezTo>
                  <a:cubicBezTo>
                    <a:pt x="669" y="1090"/>
                    <a:pt x="717" y="1069"/>
                    <a:pt x="726" y="1102"/>
                  </a:cubicBezTo>
                  <a:cubicBezTo>
                    <a:pt x="717" y="1118"/>
                    <a:pt x="701" y="1123"/>
                    <a:pt x="686" y="1129"/>
                  </a:cubicBezTo>
                  <a:cubicBezTo>
                    <a:pt x="721" y="1132"/>
                    <a:pt x="765" y="1138"/>
                    <a:pt x="800" y="1128"/>
                  </a:cubicBezTo>
                  <a:cubicBezTo>
                    <a:pt x="810" y="1132"/>
                    <a:pt x="818" y="1132"/>
                    <a:pt x="826" y="1132"/>
                  </a:cubicBezTo>
                  <a:cubicBezTo>
                    <a:pt x="858" y="1153"/>
                    <a:pt x="881" y="1182"/>
                    <a:pt x="914" y="1202"/>
                  </a:cubicBezTo>
                  <a:cubicBezTo>
                    <a:pt x="921" y="1237"/>
                    <a:pt x="917" y="1283"/>
                    <a:pt x="915" y="1324"/>
                  </a:cubicBezTo>
                  <a:cubicBezTo>
                    <a:pt x="912" y="1395"/>
                    <a:pt x="918" y="1465"/>
                    <a:pt x="910" y="1532"/>
                  </a:cubicBezTo>
                  <a:cubicBezTo>
                    <a:pt x="905" y="1574"/>
                    <a:pt x="899" y="1615"/>
                    <a:pt x="894" y="1655"/>
                  </a:cubicBezTo>
                  <a:cubicBezTo>
                    <a:pt x="891" y="1674"/>
                    <a:pt x="885" y="1690"/>
                    <a:pt x="885" y="1711"/>
                  </a:cubicBezTo>
                  <a:cubicBezTo>
                    <a:pt x="857" y="1722"/>
                    <a:pt x="823" y="1727"/>
                    <a:pt x="790" y="1727"/>
                  </a:cubicBezTo>
                  <a:cubicBezTo>
                    <a:pt x="754" y="1727"/>
                    <a:pt x="716" y="1726"/>
                    <a:pt x="678" y="1728"/>
                  </a:cubicBezTo>
                  <a:cubicBezTo>
                    <a:pt x="608" y="1733"/>
                    <a:pt x="531" y="1731"/>
                    <a:pt x="454" y="1730"/>
                  </a:cubicBezTo>
                  <a:cubicBezTo>
                    <a:pt x="334" y="1727"/>
                    <a:pt x="206" y="1728"/>
                    <a:pt x="86" y="1711"/>
                  </a:cubicBezTo>
                  <a:cubicBezTo>
                    <a:pt x="77" y="1705"/>
                    <a:pt x="74" y="1697"/>
                    <a:pt x="68" y="1690"/>
                  </a:cubicBezTo>
                  <a:cubicBezTo>
                    <a:pt x="65" y="1686"/>
                    <a:pt x="61" y="1683"/>
                    <a:pt x="59" y="1680"/>
                  </a:cubicBezTo>
                  <a:cubicBezTo>
                    <a:pt x="55" y="1671"/>
                    <a:pt x="56" y="1657"/>
                    <a:pt x="56" y="1647"/>
                  </a:cubicBezTo>
                  <a:cubicBezTo>
                    <a:pt x="51" y="1587"/>
                    <a:pt x="36" y="1521"/>
                    <a:pt x="26" y="1451"/>
                  </a:cubicBezTo>
                  <a:cubicBezTo>
                    <a:pt x="19" y="1405"/>
                    <a:pt x="18" y="1355"/>
                    <a:pt x="13" y="1312"/>
                  </a:cubicBezTo>
                  <a:cubicBezTo>
                    <a:pt x="12" y="1296"/>
                    <a:pt x="7" y="1279"/>
                    <a:pt x="6" y="1263"/>
                  </a:cubicBezTo>
                  <a:cubicBezTo>
                    <a:pt x="5" y="1255"/>
                    <a:pt x="7" y="1248"/>
                    <a:pt x="6" y="1241"/>
                  </a:cubicBezTo>
                  <a:cubicBezTo>
                    <a:pt x="5" y="1231"/>
                    <a:pt x="0" y="1222"/>
                    <a:pt x="3" y="1212"/>
                  </a:cubicBezTo>
                  <a:cubicBezTo>
                    <a:pt x="5" y="1205"/>
                    <a:pt x="14" y="1198"/>
                    <a:pt x="20" y="1190"/>
                  </a:cubicBezTo>
                  <a:cubicBezTo>
                    <a:pt x="25" y="1183"/>
                    <a:pt x="30" y="1174"/>
                    <a:pt x="34" y="1169"/>
                  </a:cubicBezTo>
                  <a:cubicBezTo>
                    <a:pt x="56" y="1147"/>
                    <a:pt x="83" y="1130"/>
                    <a:pt x="103" y="1111"/>
                  </a:cubicBezTo>
                  <a:cubicBezTo>
                    <a:pt x="151" y="1100"/>
                    <a:pt x="226" y="1121"/>
                    <a:pt x="282" y="1121"/>
                  </a:cubicBezTo>
                  <a:cubicBezTo>
                    <a:pt x="291" y="1087"/>
                    <a:pt x="304" y="1059"/>
                    <a:pt x="323" y="1036"/>
                  </a:cubicBezTo>
                  <a:cubicBezTo>
                    <a:pt x="356" y="1023"/>
                    <a:pt x="392" y="1024"/>
                    <a:pt x="428" y="1025"/>
                  </a:cubicBezTo>
                  <a:cubicBezTo>
                    <a:pt x="453" y="1025"/>
                    <a:pt x="479" y="1023"/>
                    <a:pt x="511" y="1032"/>
                  </a:cubicBezTo>
                  <a:cubicBezTo>
                    <a:pt x="543" y="1047"/>
                    <a:pt x="567" y="1070"/>
                    <a:pt x="576" y="1107"/>
                  </a:cubicBezTo>
                  <a:cubicBezTo>
                    <a:pt x="577" y="1107"/>
                    <a:pt x="577" y="1107"/>
                    <a:pt x="577" y="1108"/>
                  </a:cubicBezTo>
                  <a:cubicBezTo>
                    <a:pt x="577" y="1109"/>
                    <a:pt x="577" y="1109"/>
                    <a:pt x="577" y="1109"/>
                  </a:cubicBezTo>
                  <a:close/>
                  <a:moveTo>
                    <a:pt x="509" y="422"/>
                  </a:moveTo>
                  <a:cubicBezTo>
                    <a:pt x="528" y="399"/>
                    <a:pt x="539" y="360"/>
                    <a:pt x="549" y="331"/>
                  </a:cubicBezTo>
                  <a:cubicBezTo>
                    <a:pt x="566" y="280"/>
                    <a:pt x="557" y="219"/>
                    <a:pt x="541" y="169"/>
                  </a:cubicBezTo>
                  <a:cubicBezTo>
                    <a:pt x="536" y="151"/>
                    <a:pt x="525" y="134"/>
                    <a:pt x="515" y="117"/>
                  </a:cubicBezTo>
                  <a:cubicBezTo>
                    <a:pt x="505" y="100"/>
                    <a:pt x="494" y="83"/>
                    <a:pt x="482" y="72"/>
                  </a:cubicBezTo>
                  <a:cubicBezTo>
                    <a:pt x="447" y="43"/>
                    <a:pt x="388" y="23"/>
                    <a:pt x="337" y="27"/>
                  </a:cubicBezTo>
                  <a:cubicBezTo>
                    <a:pt x="295" y="31"/>
                    <a:pt x="272" y="49"/>
                    <a:pt x="249" y="75"/>
                  </a:cubicBezTo>
                  <a:cubicBezTo>
                    <a:pt x="214" y="112"/>
                    <a:pt x="213" y="159"/>
                    <a:pt x="215" y="218"/>
                  </a:cubicBezTo>
                  <a:cubicBezTo>
                    <a:pt x="232" y="225"/>
                    <a:pt x="254" y="227"/>
                    <a:pt x="275" y="230"/>
                  </a:cubicBezTo>
                  <a:cubicBezTo>
                    <a:pt x="270" y="221"/>
                    <a:pt x="259" y="217"/>
                    <a:pt x="252" y="205"/>
                  </a:cubicBezTo>
                  <a:cubicBezTo>
                    <a:pt x="242" y="186"/>
                    <a:pt x="242" y="159"/>
                    <a:pt x="241" y="132"/>
                  </a:cubicBezTo>
                  <a:cubicBezTo>
                    <a:pt x="249" y="111"/>
                    <a:pt x="264" y="91"/>
                    <a:pt x="285" y="87"/>
                  </a:cubicBezTo>
                  <a:cubicBezTo>
                    <a:pt x="296" y="66"/>
                    <a:pt x="326" y="78"/>
                    <a:pt x="335" y="96"/>
                  </a:cubicBezTo>
                  <a:cubicBezTo>
                    <a:pt x="340" y="108"/>
                    <a:pt x="334" y="121"/>
                    <a:pt x="336" y="137"/>
                  </a:cubicBezTo>
                  <a:cubicBezTo>
                    <a:pt x="338" y="154"/>
                    <a:pt x="352" y="165"/>
                    <a:pt x="352" y="183"/>
                  </a:cubicBezTo>
                  <a:cubicBezTo>
                    <a:pt x="352" y="215"/>
                    <a:pt x="334" y="237"/>
                    <a:pt x="311" y="244"/>
                  </a:cubicBezTo>
                  <a:cubicBezTo>
                    <a:pt x="390" y="282"/>
                    <a:pt x="453" y="344"/>
                    <a:pt x="462" y="444"/>
                  </a:cubicBezTo>
                  <a:cubicBezTo>
                    <a:pt x="486" y="443"/>
                    <a:pt x="494" y="432"/>
                    <a:pt x="509" y="422"/>
                  </a:cubicBezTo>
                  <a:close/>
                  <a:moveTo>
                    <a:pt x="284" y="96"/>
                  </a:moveTo>
                  <a:cubicBezTo>
                    <a:pt x="264" y="110"/>
                    <a:pt x="248" y="123"/>
                    <a:pt x="250" y="154"/>
                  </a:cubicBezTo>
                  <a:cubicBezTo>
                    <a:pt x="251" y="168"/>
                    <a:pt x="252" y="186"/>
                    <a:pt x="256" y="197"/>
                  </a:cubicBezTo>
                  <a:cubicBezTo>
                    <a:pt x="264" y="216"/>
                    <a:pt x="292" y="236"/>
                    <a:pt x="312" y="233"/>
                  </a:cubicBezTo>
                  <a:cubicBezTo>
                    <a:pt x="332" y="230"/>
                    <a:pt x="344" y="205"/>
                    <a:pt x="343" y="183"/>
                  </a:cubicBezTo>
                  <a:cubicBezTo>
                    <a:pt x="343" y="164"/>
                    <a:pt x="328" y="149"/>
                    <a:pt x="327" y="133"/>
                  </a:cubicBezTo>
                  <a:cubicBezTo>
                    <a:pt x="326" y="117"/>
                    <a:pt x="334" y="89"/>
                    <a:pt x="308" y="86"/>
                  </a:cubicBezTo>
                  <a:cubicBezTo>
                    <a:pt x="304" y="85"/>
                    <a:pt x="299" y="88"/>
                    <a:pt x="293" y="89"/>
                  </a:cubicBezTo>
                  <a:cubicBezTo>
                    <a:pt x="293" y="93"/>
                    <a:pt x="298" y="91"/>
                    <a:pt x="296" y="96"/>
                  </a:cubicBezTo>
                  <a:cubicBezTo>
                    <a:pt x="292" y="96"/>
                    <a:pt x="288" y="96"/>
                    <a:pt x="284" y="96"/>
                  </a:cubicBezTo>
                  <a:close/>
                  <a:moveTo>
                    <a:pt x="428" y="358"/>
                  </a:moveTo>
                  <a:cubicBezTo>
                    <a:pt x="406" y="318"/>
                    <a:pt x="373" y="292"/>
                    <a:pt x="336" y="268"/>
                  </a:cubicBezTo>
                  <a:cubicBezTo>
                    <a:pt x="319" y="257"/>
                    <a:pt x="302" y="246"/>
                    <a:pt x="285" y="241"/>
                  </a:cubicBezTo>
                  <a:cubicBezTo>
                    <a:pt x="268" y="237"/>
                    <a:pt x="251" y="238"/>
                    <a:pt x="235" y="235"/>
                  </a:cubicBezTo>
                  <a:cubicBezTo>
                    <a:pt x="222" y="233"/>
                    <a:pt x="212" y="228"/>
                    <a:pt x="198" y="226"/>
                  </a:cubicBezTo>
                  <a:cubicBezTo>
                    <a:pt x="169" y="223"/>
                    <a:pt x="150" y="232"/>
                    <a:pt x="130" y="243"/>
                  </a:cubicBezTo>
                  <a:cubicBezTo>
                    <a:pt x="88" y="266"/>
                    <a:pt x="68" y="342"/>
                    <a:pt x="81" y="398"/>
                  </a:cubicBezTo>
                  <a:cubicBezTo>
                    <a:pt x="84" y="413"/>
                    <a:pt x="85" y="430"/>
                    <a:pt x="89" y="443"/>
                  </a:cubicBezTo>
                  <a:cubicBezTo>
                    <a:pt x="96" y="462"/>
                    <a:pt x="110" y="479"/>
                    <a:pt x="117" y="500"/>
                  </a:cubicBezTo>
                  <a:cubicBezTo>
                    <a:pt x="130" y="508"/>
                    <a:pt x="136" y="522"/>
                    <a:pt x="147" y="533"/>
                  </a:cubicBezTo>
                  <a:cubicBezTo>
                    <a:pt x="171" y="557"/>
                    <a:pt x="208" y="576"/>
                    <a:pt x="244" y="588"/>
                  </a:cubicBezTo>
                  <a:cubicBezTo>
                    <a:pt x="298" y="605"/>
                    <a:pt x="357" y="598"/>
                    <a:pt x="402" y="576"/>
                  </a:cubicBezTo>
                  <a:cubicBezTo>
                    <a:pt x="410" y="569"/>
                    <a:pt x="417" y="560"/>
                    <a:pt x="428" y="555"/>
                  </a:cubicBezTo>
                  <a:cubicBezTo>
                    <a:pt x="428" y="538"/>
                    <a:pt x="447" y="533"/>
                    <a:pt x="452" y="520"/>
                  </a:cubicBezTo>
                  <a:cubicBezTo>
                    <a:pt x="459" y="500"/>
                    <a:pt x="451" y="477"/>
                    <a:pt x="453" y="447"/>
                  </a:cubicBezTo>
                  <a:cubicBezTo>
                    <a:pt x="438" y="450"/>
                    <a:pt x="409" y="441"/>
                    <a:pt x="406" y="429"/>
                  </a:cubicBezTo>
                  <a:cubicBezTo>
                    <a:pt x="421" y="434"/>
                    <a:pt x="437" y="440"/>
                    <a:pt x="452" y="437"/>
                  </a:cubicBezTo>
                  <a:cubicBezTo>
                    <a:pt x="445" y="410"/>
                    <a:pt x="441" y="383"/>
                    <a:pt x="428" y="358"/>
                  </a:cubicBezTo>
                  <a:close/>
                  <a:moveTo>
                    <a:pt x="760" y="270"/>
                  </a:moveTo>
                  <a:cubicBezTo>
                    <a:pt x="709" y="257"/>
                    <a:pt x="657" y="276"/>
                    <a:pt x="626" y="305"/>
                  </a:cubicBezTo>
                  <a:cubicBezTo>
                    <a:pt x="579" y="351"/>
                    <a:pt x="538" y="434"/>
                    <a:pt x="534" y="520"/>
                  </a:cubicBezTo>
                  <a:cubicBezTo>
                    <a:pt x="531" y="573"/>
                    <a:pt x="540" y="619"/>
                    <a:pt x="570" y="646"/>
                  </a:cubicBezTo>
                  <a:cubicBezTo>
                    <a:pt x="588" y="662"/>
                    <a:pt x="609" y="671"/>
                    <a:pt x="642" y="671"/>
                  </a:cubicBezTo>
                  <a:cubicBezTo>
                    <a:pt x="713" y="671"/>
                    <a:pt x="768" y="627"/>
                    <a:pt x="809" y="590"/>
                  </a:cubicBezTo>
                  <a:cubicBezTo>
                    <a:pt x="829" y="573"/>
                    <a:pt x="850" y="542"/>
                    <a:pt x="860" y="518"/>
                  </a:cubicBezTo>
                  <a:cubicBezTo>
                    <a:pt x="888" y="449"/>
                    <a:pt x="884" y="372"/>
                    <a:pt x="839" y="316"/>
                  </a:cubicBezTo>
                  <a:cubicBezTo>
                    <a:pt x="824" y="305"/>
                    <a:pt x="810" y="292"/>
                    <a:pt x="795" y="281"/>
                  </a:cubicBezTo>
                  <a:cubicBezTo>
                    <a:pt x="783" y="280"/>
                    <a:pt x="772" y="273"/>
                    <a:pt x="760" y="270"/>
                  </a:cubicBezTo>
                  <a:close/>
                  <a:moveTo>
                    <a:pt x="508" y="439"/>
                  </a:moveTo>
                  <a:cubicBezTo>
                    <a:pt x="504" y="447"/>
                    <a:pt x="493" y="448"/>
                    <a:pt x="486" y="453"/>
                  </a:cubicBezTo>
                  <a:cubicBezTo>
                    <a:pt x="485" y="451"/>
                    <a:pt x="481" y="451"/>
                    <a:pt x="479" y="453"/>
                  </a:cubicBezTo>
                  <a:cubicBezTo>
                    <a:pt x="476" y="464"/>
                    <a:pt x="477" y="482"/>
                    <a:pt x="485" y="486"/>
                  </a:cubicBezTo>
                  <a:cubicBezTo>
                    <a:pt x="500" y="484"/>
                    <a:pt x="502" y="468"/>
                    <a:pt x="511" y="461"/>
                  </a:cubicBezTo>
                  <a:cubicBezTo>
                    <a:pt x="521" y="461"/>
                    <a:pt x="525" y="462"/>
                    <a:pt x="533" y="459"/>
                  </a:cubicBezTo>
                  <a:cubicBezTo>
                    <a:pt x="531" y="446"/>
                    <a:pt x="521" y="441"/>
                    <a:pt x="508" y="439"/>
                  </a:cubicBezTo>
                  <a:close/>
                  <a:moveTo>
                    <a:pt x="560" y="655"/>
                  </a:moveTo>
                  <a:cubicBezTo>
                    <a:pt x="561" y="655"/>
                    <a:pt x="563" y="654"/>
                    <a:pt x="561" y="654"/>
                  </a:cubicBezTo>
                  <a:cubicBezTo>
                    <a:pt x="559" y="652"/>
                    <a:pt x="558" y="651"/>
                    <a:pt x="555" y="650"/>
                  </a:cubicBezTo>
                  <a:cubicBezTo>
                    <a:pt x="527" y="599"/>
                    <a:pt x="516" y="545"/>
                    <a:pt x="501" y="489"/>
                  </a:cubicBezTo>
                  <a:cubicBezTo>
                    <a:pt x="493" y="492"/>
                    <a:pt x="482" y="498"/>
                    <a:pt x="474" y="493"/>
                  </a:cubicBezTo>
                  <a:cubicBezTo>
                    <a:pt x="469" y="479"/>
                    <a:pt x="470" y="466"/>
                    <a:pt x="473" y="452"/>
                  </a:cubicBezTo>
                  <a:cubicBezTo>
                    <a:pt x="469" y="452"/>
                    <a:pt x="464" y="453"/>
                    <a:pt x="462" y="451"/>
                  </a:cubicBezTo>
                  <a:cubicBezTo>
                    <a:pt x="467" y="476"/>
                    <a:pt x="458" y="516"/>
                    <a:pt x="464" y="537"/>
                  </a:cubicBezTo>
                  <a:cubicBezTo>
                    <a:pt x="476" y="536"/>
                    <a:pt x="489" y="544"/>
                    <a:pt x="491" y="556"/>
                  </a:cubicBezTo>
                  <a:cubicBezTo>
                    <a:pt x="487" y="567"/>
                    <a:pt x="480" y="570"/>
                    <a:pt x="470" y="574"/>
                  </a:cubicBezTo>
                  <a:cubicBezTo>
                    <a:pt x="465" y="609"/>
                    <a:pt x="477" y="652"/>
                    <a:pt x="491" y="681"/>
                  </a:cubicBezTo>
                  <a:cubicBezTo>
                    <a:pt x="506" y="710"/>
                    <a:pt x="518" y="738"/>
                    <a:pt x="531" y="762"/>
                  </a:cubicBezTo>
                  <a:cubicBezTo>
                    <a:pt x="536" y="743"/>
                    <a:pt x="540" y="723"/>
                    <a:pt x="549" y="708"/>
                  </a:cubicBezTo>
                  <a:cubicBezTo>
                    <a:pt x="544" y="701"/>
                    <a:pt x="542" y="691"/>
                    <a:pt x="536" y="684"/>
                  </a:cubicBezTo>
                  <a:cubicBezTo>
                    <a:pt x="525" y="683"/>
                    <a:pt x="514" y="682"/>
                    <a:pt x="513" y="671"/>
                  </a:cubicBezTo>
                  <a:cubicBezTo>
                    <a:pt x="515" y="648"/>
                    <a:pt x="546" y="654"/>
                    <a:pt x="560" y="655"/>
                  </a:cubicBezTo>
                  <a:close/>
                  <a:moveTo>
                    <a:pt x="524" y="542"/>
                  </a:moveTo>
                  <a:cubicBezTo>
                    <a:pt x="524" y="513"/>
                    <a:pt x="527" y="491"/>
                    <a:pt x="531" y="468"/>
                  </a:cubicBezTo>
                  <a:cubicBezTo>
                    <a:pt x="493" y="468"/>
                    <a:pt x="522" y="516"/>
                    <a:pt x="524" y="542"/>
                  </a:cubicBezTo>
                  <a:close/>
                  <a:moveTo>
                    <a:pt x="438" y="559"/>
                  </a:moveTo>
                  <a:cubicBezTo>
                    <a:pt x="444" y="555"/>
                    <a:pt x="449" y="550"/>
                    <a:pt x="450" y="542"/>
                  </a:cubicBezTo>
                  <a:cubicBezTo>
                    <a:pt x="439" y="541"/>
                    <a:pt x="440" y="551"/>
                    <a:pt x="438" y="559"/>
                  </a:cubicBezTo>
                  <a:close/>
                  <a:moveTo>
                    <a:pt x="430" y="579"/>
                  </a:moveTo>
                  <a:cubicBezTo>
                    <a:pt x="434" y="582"/>
                    <a:pt x="433" y="591"/>
                    <a:pt x="435" y="599"/>
                  </a:cubicBezTo>
                  <a:cubicBezTo>
                    <a:pt x="445" y="594"/>
                    <a:pt x="456" y="590"/>
                    <a:pt x="459" y="578"/>
                  </a:cubicBezTo>
                  <a:cubicBezTo>
                    <a:pt x="448" y="561"/>
                    <a:pt x="478" y="568"/>
                    <a:pt x="479" y="556"/>
                  </a:cubicBezTo>
                  <a:cubicBezTo>
                    <a:pt x="480" y="546"/>
                    <a:pt x="469" y="549"/>
                    <a:pt x="460" y="545"/>
                  </a:cubicBezTo>
                  <a:cubicBezTo>
                    <a:pt x="456" y="561"/>
                    <a:pt x="442" y="568"/>
                    <a:pt x="430" y="579"/>
                  </a:cubicBezTo>
                  <a:close/>
                  <a:moveTo>
                    <a:pt x="570" y="670"/>
                  </a:moveTo>
                  <a:cubicBezTo>
                    <a:pt x="552" y="667"/>
                    <a:pt x="536" y="658"/>
                    <a:pt x="525" y="670"/>
                  </a:cubicBezTo>
                  <a:cubicBezTo>
                    <a:pt x="534" y="673"/>
                    <a:pt x="537" y="671"/>
                    <a:pt x="544" y="672"/>
                  </a:cubicBezTo>
                  <a:cubicBezTo>
                    <a:pt x="548" y="678"/>
                    <a:pt x="547" y="690"/>
                    <a:pt x="551" y="696"/>
                  </a:cubicBezTo>
                  <a:cubicBezTo>
                    <a:pt x="556" y="696"/>
                    <a:pt x="558" y="695"/>
                    <a:pt x="561" y="695"/>
                  </a:cubicBezTo>
                  <a:cubicBezTo>
                    <a:pt x="560" y="686"/>
                    <a:pt x="562" y="682"/>
                    <a:pt x="571" y="684"/>
                  </a:cubicBezTo>
                  <a:cubicBezTo>
                    <a:pt x="574" y="686"/>
                    <a:pt x="570" y="687"/>
                    <a:pt x="572" y="690"/>
                  </a:cubicBezTo>
                  <a:cubicBezTo>
                    <a:pt x="590" y="690"/>
                    <a:pt x="589" y="720"/>
                    <a:pt x="605" y="715"/>
                  </a:cubicBezTo>
                  <a:cubicBezTo>
                    <a:pt x="605" y="704"/>
                    <a:pt x="602" y="687"/>
                    <a:pt x="595" y="680"/>
                  </a:cubicBezTo>
                  <a:cubicBezTo>
                    <a:pt x="583" y="680"/>
                    <a:pt x="572" y="679"/>
                    <a:pt x="570" y="670"/>
                  </a:cubicBezTo>
                  <a:close/>
                  <a:moveTo>
                    <a:pt x="560" y="705"/>
                  </a:moveTo>
                  <a:cubicBezTo>
                    <a:pt x="553" y="723"/>
                    <a:pt x="535" y="751"/>
                    <a:pt x="538" y="777"/>
                  </a:cubicBezTo>
                  <a:cubicBezTo>
                    <a:pt x="539" y="800"/>
                    <a:pt x="555" y="825"/>
                    <a:pt x="562" y="849"/>
                  </a:cubicBezTo>
                  <a:cubicBezTo>
                    <a:pt x="585" y="926"/>
                    <a:pt x="587" y="1012"/>
                    <a:pt x="594" y="1096"/>
                  </a:cubicBezTo>
                  <a:cubicBezTo>
                    <a:pt x="595" y="1077"/>
                    <a:pt x="601" y="1058"/>
                    <a:pt x="602" y="1037"/>
                  </a:cubicBezTo>
                  <a:cubicBezTo>
                    <a:pt x="608" y="959"/>
                    <a:pt x="607" y="892"/>
                    <a:pt x="595" y="822"/>
                  </a:cubicBezTo>
                  <a:cubicBezTo>
                    <a:pt x="588" y="781"/>
                    <a:pt x="581" y="740"/>
                    <a:pt x="564" y="705"/>
                  </a:cubicBezTo>
                  <a:cubicBezTo>
                    <a:pt x="562" y="705"/>
                    <a:pt x="562" y="706"/>
                    <a:pt x="560" y="705"/>
                  </a:cubicBezTo>
                  <a:close/>
                  <a:moveTo>
                    <a:pt x="585" y="1099"/>
                  </a:moveTo>
                  <a:cubicBezTo>
                    <a:pt x="580" y="993"/>
                    <a:pt x="569" y="884"/>
                    <a:pt x="535" y="801"/>
                  </a:cubicBezTo>
                  <a:cubicBezTo>
                    <a:pt x="530" y="910"/>
                    <a:pt x="550" y="1011"/>
                    <a:pt x="585" y="1099"/>
                  </a:cubicBezTo>
                  <a:close/>
                  <a:moveTo>
                    <a:pt x="633" y="1094"/>
                  </a:moveTo>
                  <a:cubicBezTo>
                    <a:pt x="651" y="1078"/>
                    <a:pt x="681" y="1060"/>
                    <a:pt x="675" y="1028"/>
                  </a:cubicBezTo>
                  <a:cubicBezTo>
                    <a:pt x="651" y="1041"/>
                    <a:pt x="641" y="1066"/>
                    <a:pt x="633" y="1094"/>
                  </a:cubicBezTo>
                  <a:close/>
                  <a:moveTo>
                    <a:pt x="462" y="1033"/>
                  </a:moveTo>
                  <a:cubicBezTo>
                    <a:pt x="439" y="1032"/>
                    <a:pt x="408" y="1036"/>
                    <a:pt x="388" y="1033"/>
                  </a:cubicBezTo>
                  <a:cubicBezTo>
                    <a:pt x="368" y="1041"/>
                    <a:pt x="344" y="1037"/>
                    <a:pt x="327" y="1048"/>
                  </a:cubicBezTo>
                  <a:cubicBezTo>
                    <a:pt x="309" y="1061"/>
                    <a:pt x="292" y="1112"/>
                    <a:pt x="292" y="1136"/>
                  </a:cubicBezTo>
                  <a:cubicBezTo>
                    <a:pt x="313" y="1140"/>
                    <a:pt x="329" y="1143"/>
                    <a:pt x="348" y="1149"/>
                  </a:cubicBezTo>
                  <a:cubicBezTo>
                    <a:pt x="349" y="1143"/>
                    <a:pt x="348" y="1127"/>
                    <a:pt x="348" y="1114"/>
                  </a:cubicBezTo>
                  <a:cubicBezTo>
                    <a:pt x="352" y="1110"/>
                    <a:pt x="359" y="1100"/>
                    <a:pt x="367" y="1096"/>
                  </a:cubicBezTo>
                  <a:cubicBezTo>
                    <a:pt x="399" y="1077"/>
                    <a:pt x="486" y="1078"/>
                    <a:pt x="508" y="1106"/>
                  </a:cubicBezTo>
                  <a:cubicBezTo>
                    <a:pt x="515" y="1116"/>
                    <a:pt x="514" y="1129"/>
                    <a:pt x="518" y="1142"/>
                  </a:cubicBezTo>
                  <a:cubicBezTo>
                    <a:pt x="544" y="1143"/>
                    <a:pt x="556" y="1135"/>
                    <a:pt x="571" y="1123"/>
                  </a:cubicBezTo>
                  <a:cubicBezTo>
                    <a:pt x="556" y="1060"/>
                    <a:pt x="520" y="1037"/>
                    <a:pt x="462" y="1033"/>
                  </a:cubicBezTo>
                  <a:close/>
                  <a:moveTo>
                    <a:pt x="691" y="1119"/>
                  </a:moveTo>
                  <a:cubicBezTo>
                    <a:pt x="708" y="1112"/>
                    <a:pt x="721" y="1101"/>
                    <a:pt x="707" y="1091"/>
                  </a:cubicBezTo>
                  <a:cubicBezTo>
                    <a:pt x="682" y="1096"/>
                    <a:pt x="636" y="1095"/>
                    <a:pt x="631" y="1127"/>
                  </a:cubicBezTo>
                  <a:cubicBezTo>
                    <a:pt x="651" y="1136"/>
                    <a:pt x="674" y="1127"/>
                    <a:pt x="691" y="1119"/>
                  </a:cubicBezTo>
                  <a:close/>
                  <a:moveTo>
                    <a:pt x="498" y="1111"/>
                  </a:moveTo>
                  <a:cubicBezTo>
                    <a:pt x="459" y="1087"/>
                    <a:pt x="396" y="1088"/>
                    <a:pt x="362" y="1113"/>
                  </a:cubicBezTo>
                  <a:cubicBezTo>
                    <a:pt x="360" y="1117"/>
                    <a:pt x="358" y="1127"/>
                    <a:pt x="359" y="1131"/>
                  </a:cubicBezTo>
                  <a:cubicBezTo>
                    <a:pt x="369" y="1119"/>
                    <a:pt x="391" y="1126"/>
                    <a:pt x="406" y="1124"/>
                  </a:cubicBezTo>
                  <a:cubicBezTo>
                    <a:pt x="431" y="1122"/>
                    <a:pt x="466" y="1119"/>
                    <a:pt x="503" y="1124"/>
                  </a:cubicBezTo>
                  <a:cubicBezTo>
                    <a:pt x="505" y="1120"/>
                    <a:pt x="498" y="1116"/>
                    <a:pt x="498" y="1111"/>
                  </a:cubicBezTo>
                  <a:close/>
                  <a:moveTo>
                    <a:pt x="615" y="1133"/>
                  </a:moveTo>
                  <a:cubicBezTo>
                    <a:pt x="615" y="1134"/>
                    <a:pt x="621" y="1121"/>
                    <a:pt x="612" y="1116"/>
                  </a:cubicBezTo>
                  <a:cubicBezTo>
                    <a:pt x="607" y="1122"/>
                    <a:pt x="603" y="1122"/>
                    <a:pt x="604" y="1133"/>
                  </a:cubicBezTo>
                  <a:cubicBezTo>
                    <a:pt x="605" y="1135"/>
                    <a:pt x="609" y="1134"/>
                    <a:pt x="611" y="1136"/>
                  </a:cubicBezTo>
                  <a:cubicBezTo>
                    <a:pt x="611" y="1134"/>
                    <a:pt x="614" y="1129"/>
                    <a:pt x="615" y="1133"/>
                  </a:cubicBezTo>
                  <a:close/>
                  <a:moveTo>
                    <a:pt x="213" y="1128"/>
                  </a:moveTo>
                  <a:cubicBezTo>
                    <a:pt x="201" y="1127"/>
                    <a:pt x="190" y="1121"/>
                    <a:pt x="179" y="1119"/>
                  </a:cubicBezTo>
                  <a:cubicBezTo>
                    <a:pt x="158" y="1117"/>
                    <a:pt x="119" y="1119"/>
                    <a:pt x="104" y="1126"/>
                  </a:cubicBezTo>
                  <a:cubicBezTo>
                    <a:pt x="84" y="1135"/>
                    <a:pt x="72" y="1156"/>
                    <a:pt x="53" y="1169"/>
                  </a:cubicBezTo>
                  <a:cubicBezTo>
                    <a:pt x="70" y="1170"/>
                    <a:pt x="80" y="1164"/>
                    <a:pt x="99" y="1168"/>
                  </a:cubicBezTo>
                  <a:cubicBezTo>
                    <a:pt x="103" y="1157"/>
                    <a:pt x="121" y="1131"/>
                    <a:pt x="132" y="1128"/>
                  </a:cubicBezTo>
                  <a:cubicBezTo>
                    <a:pt x="139" y="1126"/>
                    <a:pt x="155" y="1135"/>
                    <a:pt x="168" y="1136"/>
                  </a:cubicBezTo>
                  <a:cubicBezTo>
                    <a:pt x="191" y="1137"/>
                    <a:pt x="213" y="1126"/>
                    <a:pt x="224" y="1139"/>
                  </a:cubicBezTo>
                  <a:cubicBezTo>
                    <a:pt x="225" y="1144"/>
                    <a:pt x="225" y="1150"/>
                    <a:pt x="227" y="1154"/>
                  </a:cubicBezTo>
                  <a:cubicBezTo>
                    <a:pt x="225" y="1161"/>
                    <a:pt x="224" y="1169"/>
                    <a:pt x="221" y="1175"/>
                  </a:cubicBezTo>
                  <a:cubicBezTo>
                    <a:pt x="244" y="1169"/>
                    <a:pt x="257" y="1173"/>
                    <a:pt x="277" y="1172"/>
                  </a:cubicBezTo>
                  <a:cubicBezTo>
                    <a:pt x="258" y="1163"/>
                    <a:pt x="276" y="1147"/>
                    <a:pt x="279" y="1132"/>
                  </a:cubicBezTo>
                  <a:cubicBezTo>
                    <a:pt x="256" y="1128"/>
                    <a:pt x="235" y="1129"/>
                    <a:pt x="213" y="1128"/>
                  </a:cubicBezTo>
                  <a:close/>
                  <a:moveTo>
                    <a:pt x="359" y="1136"/>
                  </a:moveTo>
                  <a:cubicBezTo>
                    <a:pt x="364" y="1152"/>
                    <a:pt x="352" y="1169"/>
                    <a:pt x="353" y="1182"/>
                  </a:cubicBezTo>
                  <a:cubicBezTo>
                    <a:pt x="402" y="1172"/>
                    <a:pt x="454" y="1180"/>
                    <a:pt x="503" y="1174"/>
                  </a:cubicBezTo>
                  <a:cubicBezTo>
                    <a:pt x="503" y="1166"/>
                    <a:pt x="506" y="1154"/>
                    <a:pt x="506" y="1149"/>
                  </a:cubicBezTo>
                  <a:cubicBezTo>
                    <a:pt x="505" y="1144"/>
                    <a:pt x="498" y="1145"/>
                    <a:pt x="501" y="1138"/>
                  </a:cubicBezTo>
                  <a:cubicBezTo>
                    <a:pt x="505" y="1137"/>
                    <a:pt x="508" y="1142"/>
                    <a:pt x="508" y="1137"/>
                  </a:cubicBezTo>
                  <a:cubicBezTo>
                    <a:pt x="460" y="1124"/>
                    <a:pt x="415" y="1139"/>
                    <a:pt x="359" y="1136"/>
                  </a:cubicBezTo>
                  <a:close/>
                  <a:moveTo>
                    <a:pt x="516" y="1152"/>
                  </a:moveTo>
                  <a:cubicBezTo>
                    <a:pt x="534" y="1164"/>
                    <a:pt x="561" y="1149"/>
                    <a:pt x="579" y="1138"/>
                  </a:cubicBezTo>
                  <a:cubicBezTo>
                    <a:pt x="577" y="1135"/>
                    <a:pt x="582" y="1133"/>
                    <a:pt x="579" y="1132"/>
                  </a:cubicBezTo>
                  <a:cubicBezTo>
                    <a:pt x="566" y="1143"/>
                    <a:pt x="533" y="1151"/>
                    <a:pt x="516" y="1152"/>
                  </a:cubicBezTo>
                  <a:close/>
                  <a:moveTo>
                    <a:pt x="826" y="1147"/>
                  </a:moveTo>
                  <a:cubicBezTo>
                    <a:pt x="808" y="1139"/>
                    <a:pt x="792" y="1144"/>
                    <a:pt x="770" y="1144"/>
                  </a:cubicBezTo>
                  <a:cubicBezTo>
                    <a:pt x="739" y="1144"/>
                    <a:pt x="706" y="1138"/>
                    <a:pt x="675" y="1143"/>
                  </a:cubicBezTo>
                  <a:cubicBezTo>
                    <a:pt x="670" y="1137"/>
                    <a:pt x="660" y="1135"/>
                    <a:pt x="655" y="1142"/>
                  </a:cubicBezTo>
                  <a:cubicBezTo>
                    <a:pt x="670" y="1148"/>
                    <a:pt x="681" y="1160"/>
                    <a:pt x="689" y="1173"/>
                  </a:cubicBezTo>
                  <a:cubicBezTo>
                    <a:pt x="705" y="1172"/>
                    <a:pt x="708" y="1174"/>
                    <a:pt x="721" y="1172"/>
                  </a:cubicBezTo>
                  <a:cubicBezTo>
                    <a:pt x="714" y="1145"/>
                    <a:pt x="736" y="1148"/>
                    <a:pt x="757" y="1149"/>
                  </a:cubicBezTo>
                  <a:cubicBezTo>
                    <a:pt x="776" y="1151"/>
                    <a:pt x="797" y="1148"/>
                    <a:pt x="815" y="1150"/>
                  </a:cubicBezTo>
                  <a:cubicBezTo>
                    <a:pt x="828" y="1159"/>
                    <a:pt x="840" y="1190"/>
                    <a:pt x="864" y="1177"/>
                  </a:cubicBezTo>
                  <a:cubicBezTo>
                    <a:pt x="849" y="1168"/>
                    <a:pt x="842" y="1153"/>
                    <a:pt x="826" y="1147"/>
                  </a:cubicBezTo>
                  <a:close/>
                  <a:moveTo>
                    <a:pt x="140" y="1141"/>
                  </a:moveTo>
                  <a:cubicBezTo>
                    <a:pt x="133" y="1145"/>
                    <a:pt x="115" y="1150"/>
                    <a:pt x="118" y="1158"/>
                  </a:cubicBezTo>
                  <a:cubicBezTo>
                    <a:pt x="160" y="1158"/>
                    <a:pt x="178" y="1157"/>
                    <a:pt x="215" y="1158"/>
                  </a:cubicBezTo>
                  <a:cubicBezTo>
                    <a:pt x="215" y="1154"/>
                    <a:pt x="219" y="1153"/>
                    <a:pt x="218" y="1148"/>
                  </a:cubicBezTo>
                  <a:cubicBezTo>
                    <a:pt x="191" y="1142"/>
                    <a:pt x="167" y="1148"/>
                    <a:pt x="140" y="1141"/>
                  </a:cubicBezTo>
                  <a:close/>
                  <a:moveTo>
                    <a:pt x="585" y="1182"/>
                  </a:moveTo>
                  <a:cubicBezTo>
                    <a:pt x="605" y="1179"/>
                    <a:pt x="624" y="1176"/>
                    <a:pt x="645" y="1175"/>
                  </a:cubicBezTo>
                  <a:cubicBezTo>
                    <a:pt x="639" y="1160"/>
                    <a:pt x="617" y="1141"/>
                    <a:pt x="597" y="1143"/>
                  </a:cubicBezTo>
                  <a:cubicBezTo>
                    <a:pt x="605" y="1156"/>
                    <a:pt x="602" y="1178"/>
                    <a:pt x="585" y="1182"/>
                  </a:cubicBezTo>
                  <a:close/>
                  <a:moveTo>
                    <a:pt x="655" y="1174"/>
                  </a:moveTo>
                  <a:cubicBezTo>
                    <a:pt x="665" y="1173"/>
                    <a:pt x="671" y="1174"/>
                    <a:pt x="678" y="1172"/>
                  </a:cubicBezTo>
                  <a:cubicBezTo>
                    <a:pt x="668" y="1157"/>
                    <a:pt x="648" y="1142"/>
                    <a:pt x="630" y="1144"/>
                  </a:cubicBezTo>
                  <a:cubicBezTo>
                    <a:pt x="639" y="1153"/>
                    <a:pt x="648" y="1163"/>
                    <a:pt x="655" y="1174"/>
                  </a:cubicBezTo>
                  <a:close/>
                  <a:moveTo>
                    <a:pt x="288" y="1147"/>
                  </a:moveTo>
                  <a:cubicBezTo>
                    <a:pt x="285" y="1151"/>
                    <a:pt x="285" y="1162"/>
                    <a:pt x="288" y="1167"/>
                  </a:cubicBezTo>
                  <a:cubicBezTo>
                    <a:pt x="304" y="1170"/>
                    <a:pt x="317" y="1173"/>
                    <a:pt x="337" y="1173"/>
                  </a:cubicBezTo>
                  <a:cubicBezTo>
                    <a:pt x="341" y="1168"/>
                    <a:pt x="347" y="1165"/>
                    <a:pt x="347" y="1155"/>
                  </a:cubicBezTo>
                  <a:cubicBezTo>
                    <a:pt x="326" y="1152"/>
                    <a:pt x="311" y="1153"/>
                    <a:pt x="288" y="1147"/>
                  </a:cubicBezTo>
                  <a:close/>
                  <a:moveTo>
                    <a:pt x="584" y="1149"/>
                  </a:moveTo>
                  <a:cubicBezTo>
                    <a:pt x="572" y="1158"/>
                    <a:pt x="539" y="1172"/>
                    <a:pt x="516" y="1163"/>
                  </a:cubicBezTo>
                  <a:cubicBezTo>
                    <a:pt x="517" y="1167"/>
                    <a:pt x="514" y="1167"/>
                    <a:pt x="515" y="1172"/>
                  </a:cubicBezTo>
                  <a:cubicBezTo>
                    <a:pt x="518" y="1172"/>
                    <a:pt x="520" y="1172"/>
                    <a:pt x="523" y="1172"/>
                  </a:cubicBezTo>
                  <a:cubicBezTo>
                    <a:pt x="522" y="1175"/>
                    <a:pt x="527" y="1176"/>
                    <a:pt x="524" y="1179"/>
                  </a:cubicBezTo>
                  <a:cubicBezTo>
                    <a:pt x="547" y="1183"/>
                    <a:pt x="578" y="1179"/>
                    <a:pt x="590" y="1164"/>
                  </a:cubicBezTo>
                  <a:cubicBezTo>
                    <a:pt x="586" y="1158"/>
                    <a:pt x="589" y="1152"/>
                    <a:pt x="584" y="1149"/>
                  </a:cubicBezTo>
                  <a:close/>
                  <a:moveTo>
                    <a:pt x="810" y="1164"/>
                  </a:moveTo>
                  <a:cubicBezTo>
                    <a:pt x="785" y="1159"/>
                    <a:pt x="758" y="1160"/>
                    <a:pt x="742" y="1159"/>
                  </a:cubicBezTo>
                  <a:cubicBezTo>
                    <a:pt x="739" y="1159"/>
                    <a:pt x="730" y="1160"/>
                    <a:pt x="731" y="1168"/>
                  </a:cubicBezTo>
                  <a:cubicBezTo>
                    <a:pt x="737" y="1165"/>
                    <a:pt x="737" y="1171"/>
                    <a:pt x="742" y="1174"/>
                  </a:cubicBezTo>
                  <a:cubicBezTo>
                    <a:pt x="767" y="1175"/>
                    <a:pt x="796" y="1180"/>
                    <a:pt x="820" y="1175"/>
                  </a:cubicBezTo>
                  <a:cubicBezTo>
                    <a:pt x="819" y="1170"/>
                    <a:pt x="810" y="1171"/>
                    <a:pt x="810" y="1164"/>
                  </a:cubicBezTo>
                  <a:close/>
                  <a:moveTo>
                    <a:pt x="110" y="1167"/>
                  </a:moveTo>
                  <a:cubicBezTo>
                    <a:pt x="111" y="1170"/>
                    <a:pt x="105" y="1173"/>
                    <a:pt x="108" y="1175"/>
                  </a:cubicBezTo>
                  <a:cubicBezTo>
                    <a:pt x="112" y="1172"/>
                    <a:pt x="124" y="1177"/>
                    <a:pt x="127" y="1172"/>
                  </a:cubicBezTo>
                  <a:cubicBezTo>
                    <a:pt x="147" y="1181"/>
                    <a:pt x="183" y="1179"/>
                    <a:pt x="203" y="1182"/>
                  </a:cubicBezTo>
                  <a:cubicBezTo>
                    <a:pt x="203" y="1176"/>
                    <a:pt x="209" y="1176"/>
                    <a:pt x="209" y="1170"/>
                  </a:cubicBezTo>
                  <a:cubicBezTo>
                    <a:pt x="169" y="1165"/>
                    <a:pt x="143" y="1171"/>
                    <a:pt x="110" y="1167"/>
                  </a:cubicBezTo>
                  <a:close/>
                  <a:moveTo>
                    <a:pt x="43" y="1177"/>
                  </a:moveTo>
                  <a:cubicBezTo>
                    <a:pt x="36" y="1188"/>
                    <a:pt x="22" y="1198"/>
                    <a:pt x="20" y="1210"/>
                  </a:cubicBezTo>
                  <a:cubicBezTo>
                    <a:pt x="25" y="1198"/>
                    <a:pt x="42" y="1194"/>
                    <a:pt x="57" y="1193"/>
                  </a:cubicBezTo>
                  <a:cubicBezTo>
                    <a:pt x="108" y="1187"/>
                    <a:pt x="147" y="1198"/>
                    <a:pt x="196" y="1193"/>
                  </a:cubicBezTo>
                  <a:cubicBezTo>
                    <a:pt x="156" y="1194"/>
                    <a:pt x="132" y="1181"/>
                    <a:pt x="99" y="1187"/>
                  </a:cubicBezTo>
                  <a:cubicBezTo>
                    <a:pt x="97" y="1183"/>
                    <a:pt x="94" y="1180"/>
                    <a:pt x="92" y="1177"/>
                  </a:cubicBezTo>
                  <a:cubicBezTo>
                    <a:pt x="78" y="1174"/>
                    <a:pt x="55" y="1178"/>
                    <a:pt x="43" y="1177"/>
                  </a:cubicBezTo>
                  <a:close/>
                  <a:moveTo>
                    <a:pt x="249" y="1182"/>
                  </a:moveTo>
                  <a:cubicBezTo>
                    <a:pt x="236" y="1182"/>
                    <a:pt x="216" y="1182"/>
                    <a:pt x="210" y="1197"/>
                  </a:cubicBezTo>
                  <a:cubicBezTo>
                    <a:pt x="253" y="1198"/>
                    <a:pt x="318" y="1206"/>
                    <a:pt x="367" y="1194"/>
                  </a:cubicBezTo>
                  <a:cubicBezTo>
                    <a:pt x="371" y="1196"/>
                    <a:pt x="373" y="1200"/>
                    <a:pt x="377" y="1202"/>
                  </a:cubicBezTo>
                  <a:cubicBezTo>
                    <a:pt x="463" y="1204"/>
                    <a:pt x="568" y="1203"/>
                    <a:pt x="661" y="1197"/>
                  </a:cubicBezTo>
                  <a:cubicBezTo>
                    <a:pt x="659" y="1191"/>
                    <a:pt x="657" y="1187"/>
                    <a:pt x="653" y="1184"/>
                  </a:cubicBezTo>
                  <a:cubicBezTo>
                    <a:pt x="635" y="1189"/>
                    <a:pt x="621" y="1189"/>
                    <a:pt x="605" y="1189"/>
                  </a:cubicBezTo>
                  <a:cubicBezTo>
                    <a:pt x="595" y="1189"/>
                    <a:pt x="585" y="1193"/>
                    <a:pt x="577" y="1193"/>
                  </a:cubicBezTo>
                  <a:cubicBezTo>
                    <a:pt x="573" y="1193"/>
                    <a:pt x="569" y="1189"/>
                    <a:pt x="565" y="1189"/>
                  </a:cubicBezTo>
                  <a:cubicBezTo>
                    <a:pt x="546" y="1188"/>
                    <a:pt x="532" y="1197"/>
                    <a:pt x="515" y="1189"/>
                  </a:cubicBezTo>
                  <a:cubicBezTo>
                    <a:pt x="511" y="1187"/>
                    <a:pt x="508" y="1184"/>
                    <a:pt x="506" y="1184"/>
                  </a:cubicBezTo>
                  <a:cubicBezTo>
                    <a:pt x="487" y="1181"/>
                    <a:pt x="463" y="1187"/>
                    <a:pt x="440" y="1188"/>
                  </a:cubicBezTo>
                  <a:cubicBezTo>
                    <a:pt x="400" y="1189"/>
                    <a:pt x="373" y="1188"/>
                    <a:pt x="335" y="1192"/>
                  </a:cubicBezTo>
                  <a:cubicBezTo>
                    <a:pt x="333" y="1188"/>
                    <a:pt x="334" y="1187"/>
                    <a:pt x="336" y="1184"/>
                  </a:cubicBezTo>
                  <a:cubicBezTo>
                    <a:pt x="305" y="1183"/>
                    <a:pt x="277" y="1181"/>
                    <a:pt x="249" y="1182"/>
                  </a:cubicBezTo>
                  <a:close/>
                  <a:moveTo>
                    <a:pt x="697" y="1183"/>
                  </a:moveTo>
                  <a:cubicBezTo>
                    <a:pt x="702" y="1211"/>
                    <a:pt x="728" y="1192"/>
                    <a:pt x="748" y="1200"/>
                  </a:cubicBezTo>
                  <a:cubicBezTo>
                    <a:pt x="739" y="1195"/>
                    <a:pt x="739" y="1188"/>
                    <a:pt x="731" y="1182"/>
                  </a:cubicBezTo>
                  <a:cubicBezTo>
                    <a:pt x="718" y="1183"/>
                    <a:pt x="707" y="1184"/>
                    <a:pt x="697" y="1183"/>
                  </a:cubicBezTo>
                  <a:close/>
                  <a:moveTo>
                    <a:pt x="670" y="1197"/>
                  </a:moveTo>
                  <a:cubicBezTo>
                    <a:pt x="680" y="1197"/>
                    <a:pt x="683" y="1195"/>
                    <a:pt x="692" y="1195"/>
                  </a:cubicBezTo>
                  <a:cubicBezTo>
                    <a:pt x="691" y="1190"/>
                    <a:pt x="689" y="1185"/>
                    <a:pt x="684" y="1183"/>
                  </a:cubicBezTo>
                  <a:cubicBezTo>
                    <a:pt x="678" y="1186"/>
                    <a:pt x="670" y="1184"/>
                    <a:pt x="663" y="1183"/>
                  </a:cubicBezTo>
                  <a:cubicBezTo>
                    <a:pt x="664" y="1189"/>
                    <a:pt x="670" y="1190"/>
                    <a:pt x="670" y="1197"/>
                  </a:cubicBezTo>
                  <a:close/>
                  <a:moveTo>
                    <a:pt x="775" y="1188"/>
                  </a:moveTo>
                  <a:cubicBezTo>
                    <a:pt x="769" y="1187"/>
                    <a:pt x="763" y="1185"/>
                    <a:pt x="758" y="1185"/>
                  </a:cubicBezTo>
                  <a:cubicBezTo>
                    <a:pt x="770" y="1190"/>
                    <a:pt x="783" y="1191"/>
                    <a:pt x="797" y="1193"/>
                  </a:cubicBezTo>
                  <a:cubicBezTo>
                    <a:pt x="810" y="1195"/>
                    <a:pt x="826" y="1200"/>
                    <a:pt x="840" y="1193"/>
                  </a:cubicBezTo>
                  <a:cubicBezTo>
                    <a:pt x="825" y="1181"/>
                    <a:pt x="797" y="1189"/>
                    <a:pt x="775" y="1188"/>
                  </a:cubicBezTo>
                  <a:close/>
                  <a:moveTo>
                    <a:pt x="873" y="1187"/>
                  </a:moveTo>
                  <a:cubicBezTo>
                    <a:pt x="870" y="1192"/>
                    <a:pt x="857" y="1188"/>
                    <a:pt x="853" y="1190"/>
                  </a:cubicBezTo>
                  <a:cubicBezTo>
                    <a:pt x="860" y="1192"/>
                    <a:pt x="860" y="1203"/>
                    <a:pt x="860" y="1208"/>
                  </a:cubicBezTo>
                  <a:cubicBezTo>
                    <a:pt x="871" y="1206"/>
                    <a:pt x="887" y="1212"/>
                    <a:pt x="901" y="1212"/>
                  </a:cubicBezTo>
                  <a:cubicBezTo>
                    <a:pt x="894" y="1200"/>
                    <a:pt x="884" y="1193"/>
                    <a:pt x="873" y="1187"/>
                  </a:cubicBezTo>
                  <a:close/>
                  <a:moveTo>
                    <a:pt x="554" y="1215"/>
                  </a:moveTo>
                  <a:cubicBezTo>
                    <a:pt x="532" y="1212"/>
                    <a:pt x="509" y="1212"/>
                    <a:pt x="489" y="1213"/>
                  </a:cubicBezTo>
                  <a:cubicBezTo>
                    <a:pt x="437" y="1214"/>
                    <a:pt x="376" y="1204"/>
                    <a:pt x="321" y="1215"/>
                  </a:cubicBezTo>
                  <a:cubicBezTo>
                    <a:pt x="324" y="1212"/>
                    <a:pt x="320" y="1212"/>
                    <a:pt x="318" y="1210"/>
                  </a:cubicBezTo>
                  <a:cubicBezTo>
                    <a:pt x="290" y="1212"/>
                    <a:pt x="268" y="1210"/>
                    <a:pt x="242" y="1209"/>
                  </a:cubicBezTo>
                  <a:cubicBezTo>
                    <a:pt x="217" y="1208"/>
                    <a:pt x="189" y="1206"/>
                    <a:pt x="152" y="1205"/>
                  </a:cubicBezTo>
                  <a:cubicBezTo>
                    <a:pt x="135" y="1205"/>
                    <a:pt x="120" y="1202"/>
                    <a:pt x="105" y="1203"/>
                  </a:cubicBezTo>
                  <a:cubicBezTo>
                    <a:pt x="98" y="1203"/>
                    <a:pt x="89" y="1205"/>
                    <a:pt x="79" y="1205"/>
                  </a:cubicBezTo>
                  <a:cubicBezTo>
                    <a:pt x="69" y="1205"/>
                    <a:pt x="57" y="1202"/>
                    <a:pt x="49" y="1204"/>
                  </a:cubicBezTo>
                  <a:cubicBezTo>
                    <a:pt x="34" y="1207"/>
                    <a:pt x="27" y="1219"/>
                    <a:pt x="15" y="1224"/>
                  </a:cubicBezTo>
                  <a:cubicBezTo>
                    <a:pt x="19" y="1307"/>
                    <a:pt x="31" y="1391"/>
                    <a:pt x="39" y="1463"/>
                  </a:cubicBezTo>
                  <a:cubicBezTo>
                    <a:pt x="42" y="1484"/>
                    <a:pt x="45" y="1507"/>
                    <a:pt x="48" y="1529"/>
                  </a:cubicBezTo>
                  <a:cubicBezTo>
                    <a:pt x="55" y="1575"/>
                    <a:pt x="64" y="1620"/>
                    <a:pt x="68" y="1666"/>
                  </a:cubicBezTo>
                  <a:cubicBezTo>
                    <a:pt x="73" y="1673"/>
                    <a:pt x="73" y="1674"/>
                    <a:pt x="77" y="1683"/>
                  </a:cubicBezTo>
                  <a:cubicBezTo>
                    <a:pt x="85" y="1688"/>
                    <a:pt x="91" y="1696"/>
                    <a:pt x="98" y="1702"/>
                  </a:cubicBezTo>
                  <a:cubicBezTo>
                    <a:pt x="110" y="1702"/>
                    <a:pt x="123" y="1706"/>
                    <a:pt x="132" y="1708"/>
                  </a:cubicBezTo>
                  <a:cubicBezTo>
                    <a:pt x="157" y="1714"/>
                    <a:pt x="185" y="1710"/>
                    <a:pt x="213" y="1711"/>
                  </a:cubicBezTo>
                  <a:cubicBezTo>
                    <a:pt x="267" y="1713"/>
                    <a:pt x="325" y="1721"/>
                    <a:pt x="378" y="1720"/>
                  </a:cubicBezTo>
                  <a:cubicBezTo>
                    <a:pt x="417" y="1718"/>
                    <a:pt x="449" y="1720"/>
                    <a:pt x="486" y="1720"/>
                  </a:cubicBezTo>
                  <a:cubicBezTo>
                    <a:pt x="513" y="1719"/>
                    <a:pt x="540" y="1722"/>
                    <a:pt x="566" y="1722"/>
                  </a:cubicBezTo>
                  <a:cubicBezTo>
                    <a:pt x="592" y="1723"/>
                    <a:pt x="618" y="1718"/>
                    <a:pt x="642" y="1717"/>
                  </a:cubicBezTo>
                  <a:cubicBezTo>
                    <a:pt x="693" y="1716"/>
                    <a:pt x="737" y="1721"/>
                    <a:pt x="785" y="1713"/>
                  </a:cubicBezTo>
                  <a:cubicBezTo>
                    <a:pt x="812" y="1718"/>
                    <a:pt x="844" y="1714"/>
                    <a:pt x="873" y="1705"/>
                  </a:cubicBezTo>
                  <a:cubicBezTo>
                    <a:pt x="887" y="1626"/>
                    <a:pt x="901" y="1542"/>
                    <a:pt x="905" y="1457"/>
                  </a:cubicBezTo>
                  <a:cubicBezTo>
                    <a:pt x="907" y="1416"/>
                    <a:pt x="905" y="1374"/>
                    <a:pt x="906" y="1331"/>
                  </a:cubicBezTo>
                  <a:cubicBezTo>
                    <a:pt x="907" y="1297"/>
                    <a:pt x="912" y="1253"/>
                    <a:pt x="904" y="1224"/>
                  </a:cubicBezTo>
                  <a:cubicBezTo>
                    <a:pt x="835" y="1213"/>
                    <a:pt x="768" y="1213"/>
                    <a:pt x="711" y="1212"/>
                  </a:cubicBezTo>
                  <a:cubicBezTo>
                    <a:pt x="708" y="1216"/>
                    <a:pt x="718" y="1225"/>
                    <a:pt x="712" y="1230"/>
                  </a:cubicBezTo>
                  <a:cubicBezTo>
                    <a:pt x="707" y="1221"/>
                    <a:pt x="699" y="1213"/>
                    <a:pt x="698" y="1205"/>
                  </a:cubicBezTo>
                  <a:cubicBezTo>
                    <a:pt x="687" y="1207"/>
                    <a:pt x="685" y="1203"/>
                    <a:pt x="676" y="1208"/>
                  </a:cubicBezTo>
                  <a:cubicBezTo>
                    <a:pt x="686" y="1230"/>
                    <a:pt x="694" y="1257"/>
                    <a:pt x="688" y="1286"/>
                  </a:cubicBezTo>
                  <a:cubicBezTo>
                    <a:pt x="685" y="1304"/>
                    <a:pt x="680" y="1322"/>
                    <a:pt x="683" y="1339"/>
                  </a:cubicBezTo>
                  <a:cubicBezTo>
                    <a:pt x="688" y="1361"/>
                    <a:pt x="704" y="1372"/>
                    <a:pt x="704" y="1393"/>
                  </a:cubicBezTo>
                  <a:cubicBezTo>
                    <a:pt x="693" y="1380"/>
                    <a:pt x="685" y="1367"/>
                    <a:pt x="680" y="1352"/>
                  </a:cubicBezTo>
                  <a:cubicBezTo>
                    <a:pt x="665" y="1311"/>
                    <a:pt x="697" y="1246"/>
                    <a:pt x="666" y="1207"/>
                  </a:cubicBezTo>
                  <a:cubicBezTo>
                    <a:pt x="628" y="1209"/>
                    <a:pt x="589" y="1206"/>
                    <a:pt x="554" y="1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矩形 57"/>
          <p:cNvSpPr/>
          <p:nvPr/>
        </p:nvSpPr>
        <p:spPr>
          <a:xfrm>
            <a:off x="3923928" y="1959896"/>
            <a:ext cx="1415772" cy="461665"/>
          </a:xfrm>
          <a:prstGeom prst="rect">
            <a:avLst/>
          </a:prstGeom>
        </p:spPr>
        <p:txBody>
          <a:bodyPr wrap="none">
            <a:spAutoFit/>
          </a:bodyPr>
          <a:lstStyle/>
          <a:p>
            <a:r>
              <a:rPr lang="zh-CN" altLang="en-US" sz="2400" dirty="0">
                <a:solidFill>
                  <a:prstClr val="white">
                    <a:alpha val="70000"/>
                  </a:prstClr>
                </a:solidFill>
                <a:latin typeface="方正卡通简体"/>
                <a:ea typeface="方正卡通简体"/>
              </a:rPr>
              <a:t>谢谢观看</a:t>
            </a:r>
          </a:p>
        </p:txBody>
      </p:sp>
      <p:grpSp>
        <p:nvGrpSpPr>
          <p:cNvPr id="3" name="组合 2"/>
          <p:cNvGrpSpPr/>
          <p:nvPr/>
        </p:nvGrpSpPr>
        <p:grpSpPr>
          <a:xfrm>
            <a:off x="5940152" y="1046439"/>
            <a:ext cx="864096" cy="1829457"/>
            <a:chOff x="5940152" y="1046439"/>
            <a:chExt cx="864096" cy="1829457"/>
          </a:xfrm>
        </p:grpSpPr>
        <p:cxnSp>
          <p:nvCxnSpPr>
            <p:cNvPr id="5169" name="直接连接符 5168"/>
            <p:cNvCxnSpPr/>
            <p:nvPr/>
          </p:nvCxnSpPr>
          <p:spPr>
            <a:xfrm flipV="1">
              <a:off x="5940152" y="1046439"/>
              <a:ext cx="504056" cy="373183"/>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172" name="直接连接符 5171"/>
            <p:cNvCxnSpPr/>
            <p:nvPr/>
          </p:nvCxnSpPr>
          <p:spPr>
            <a:xfrm flipV="1">
              <a:off x="6084168" y="1959682"/>
              <a:ext cx="720080" cy="7200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174" name="直接连接符 5173"/>
            <p:cNvCxnSpPr/>
            <p:nvPr/>
          </p:nvCxnSpPr>
          <p:spPr>
            <a:xfrm>
              <a:off x="6069285" y="2633971"/>
              <a:ext cx="720080" cy="241925"/>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495968" y="1096660"/>
            <a:ext cx="734963" cy="1728960"/>
            <a:chOff x="2495968" y="1096660"/>
            <a:chExt cx="734963" cy="1728960"/>
          </a:xfrm>
        </p:grpSpPr>
        <p:cxnSp>
          <p:nvCxnSpPr>
            <p:cNvPr id="67" name="直接连接符 66"/>
            <p:cNvCxnSpPr/>
            <p:nvPr/>
          </p:nvCxnSpPr>
          <p:spPr>
            <a:xfrm flipH="1" flipV="1">
              <a:off x="2674221" y="1096660"/>
              <a:ext cx="504056" cy="373183"/>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flipV="1">
              <a:off x="2510851" y="1909406"/>
              <a:ext cx="720080" cy="7200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2495968" y="2583695"/>
              <a:ext cx="720080" cy="241925"/>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632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left)">
                                      <p:cBhvr>
                                        <p:cTn id="13" dur="500"/>
                                        <p:tgtEl>
                                          <p:spTgt spid="5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0-#ppt_w/2"/>
                                          </p:val>
                                        </p:tav>
                                        <p:tav tm="100000">
                                          <p:val>
                                            <p:strVal val="#ppt_x"/>
                                          </p:val>
                                        </p:tav>
                                      </p:tavLst>
                                    </p:anim>
                                    <p:anim calcmode="lin" valueType="num">
                                      <p:cBhvr additive="base">
                                        <p:cTn id="25" dur="500" fill="hold"/>
                                        <p:tgtEl>
                                          <p:spTgt spid="4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30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0-#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00"/>
                                  </p:stCondLst>
                                  <p:childTnLst>
                                    <p:set>
                                      <p:cBhvr>
                                        <p:cTn id="31" dur="1" fill="hold">
                                          <p:stCondLst>
                                            <p:cond delay="0"/>
                                          </p:stCondLst>
                                        </p:cTn>
                                        <p:tgtEl>
                                          <p:spTgt spid="5152"/>
                                        </p:tgtEl>
                                        <p:attrNameLst>
                                          <p:attrName>style.visibility</p:attrName>
                                        </p:attrNameLst>
                                      </p:cBhvr>
                                      <p:to>
                                        <p:strVal val="visible"/>
                                      </p:to>
                                    </p:set>
                                    <p:animEffect transition="in" filter="fade">
                                      <p:cBhvr>
                                        <p:cTn id="32" dur="1000"/>
                                        <p:tgtEl>
                                          <p:spTgt spid="5152"/>
                                        </p:tgtEl>
                                      </p:cBhvr>
                                    </p:animEffect>
                                    <p:anim calcmode="lin" valueType="num">
                                      <p:cBhvr>
                                        <p:cTn id="33" dur="1000" fill="hold"/>
                                        <p:tgtEl>
                                          <p:spTgt spid="5152"/>
                                        </p:tgtEl>
                                        <p:attrNameLst>
                                          <p:attrName>ppt_x</p:attrName>
                                        </p:attrNameLst>
                                      </p:cBhvr>
                                      <p:tavLst>
                                        <p:tav tm="0">
                                          <p:val>
                                            <p:strVal val="#ppt_x"/>
                                          </p:val>
                                        </p:tav>
                                        <p:tav tm="100000">
                                          <p:val>
                                            <p:strVal val="#ppt_x"/>
                                          </p:val>
                                        </p:tav>
                                      </p:tavLst>
                                    </p:anim>
                                    <p:anim calcmode="lin" valueType="num">
                                      <p:cBhvr>
                                        <p:cTn id="34" dur="1000" fill="hold"/>
                                        <p:tgtEl>
                                          <p:spTgt spid="5152"/>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3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3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1" grpId="0" animBg="1"/>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e49447effcd608e75555da7a94e3b5cc1e1ffa7"/>
</p:tagLst>
</file>

<file path=ppt/tags/tag2.xml><?xml version="1.0" encoding="utf-8"?>
<p:tagLst xmlns:a="http://schemas.openxmlformats.org/drawingml/2006/main" xmlns:r="http://schemas.openxmlformats.org/officeDocument/2006/relationships" xmlns:p="http://schemas.openxmlformats.org/presentationml/2006/main">
  <p:tag name="REFSHAPE" val="287144780"/>
  <p:tag name="KSO_WM_UNIT_PLACING_PICTURE_USER_VIEWPORT" val="{&quot;height&quot;:7934,&quot;width&quot;:15840}"/>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da3d0ccf-c131-49fc-9b41-7130f9bb9cb1}"/>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zoOPfAs1fkegZ1XWEMJB4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3lQHV04eYUWkkGoaBq9lP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a1op3NQH50uuDgmzRYEQ6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VdDWp4IluEmyF2WAC0hUH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BzXdAeC0e0yZM9FqXyqiU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0EoqWKAUiRp6bwLw4mW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OU5hr3Ip00.fAzN5jTThD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g.lR_RjMrUqDgo9cq777u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BQxP19Tlx0q.RzOS9NSJP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Yy2.9NDdq0awgENrsag0x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N3Jeptlc0O9S89k6gpm4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XqCU6BnzzEaxHyR2P7sRf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mvhPMlS9IkmDLlZJ4IdkYA"/>
</p:tagLst>
</file>

<file path=ppt/tags/tag28.xml><?xml version="1.0" encoding="utf-8"?>
<p:tagLst xmlns:a="http://schemas.openxmlformats.org/drawingml/2006/main" xmlns:r="http://schemas.openxmlformats.org/officeDocument/2006/relationships" xmlns:p="http://schemas.openxmlformats.org/presentationml/2006/main">
  <p:tag name="REFSHAPE" val="855029756"/>
  <p:tag name="KSO_WM_UNIT_PLACING_PICTURE_USER_VIEWPORT" val="{&quot;height&quot;:3230,&quot;width&quot;:12430}"/>
</p:tagLst>
</file>

<file path=ppt/tags/tag29.xml><?xml version="1.0" encoding="utf-8"?>
<p:tagLst xmlns:a="http://schemas.openxmlformats.org/drawingml/2006/main" xmlns:r="http://schemas.openxmlformats.org/officeDocument/2006/relationships" xmlns:p="http://schemas.openxmlformats.org/presentationml/2006/main">
  <p:tag name="REFSHAPE" val="334412724"/>
  <p:tag name="KSO_WM_UNIT_PLACING_PICTURE_USER_VIEWPORT" val="{&quot;height&quot;:5190,&quot;width&quot;:958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学校">
      <a:majorFont>
        <a:latin typeface="Arial"/>
        <a:ea typeface="方正卡通简体"/>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6621</TotalTime>
  <Words>3879</Words>
  <Application>Microsoft Office PowerPoint</Application>
  <PresentationFormat>全屏显示(16:9)</PresentationFormat>
  <Paragraphs>711</Paragraphs>
  <Slides>46</Slides>
  <Notes>46</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46</vt:i4>
      </vt:variant>
    </vt:vector>
  </HeadingPairs>
  <TitlesOfParts>
    <vt:vector size="56" baseType="lpstr">
      <vt:lpstr>方正卡通简体</vt:lpstr>
      <vt:lpstr>华文细黑</vt:lpstr>
      <vt:lpstr>宋体</vt:lpstr>
      <vt:lpstr>微软雅黑</vt:lpstr>
      <vt:lpstr>Agency FB</vt:lpstr>
      <vt:lpstr>Arial</vt:lpstr>
      <vt:lpstr>Calibri</vt:lpstr>
      <vt:lpstr>Wingdings</vt:lpstr>
      <vt:lpstr>Office 主题</vt:lpstr>
      <vt:lpstr>Microsoft Word 文档</vt:lpstr>
      <vt:lpstr>PowerPoint 演示文稿</vt:lpstr>
      <vt:lpstr>PowerPoint 演示文稿</vt:lpstr>
      <vt:lpstr>PowerPoint 演示文稿</vt:lpstr>
      <vt:lpstr>OA/门户/金蝶分类</vt:lpstr>
      <vt:lpstr>日常业务类型</vt:lpstr>
      <vt:lpstr>不同业务节点对应单据类型</vt:lpstr>
      <vt:lpstr>PowerPoint 演示文稿</vt:lpstr>
      <vt:lpstr>合同会签单</vt:lpstr>
      <vt:lpstr>合同会签单</vt:lpstr>
      <vt:lpstr>合同会签单</vt:lpstr>
      <vt:lpstr>合同挂账单的前世今生</vt:lpstr>
      <vt:lpstr>合同挂账单</vt:lpstr>
      <vt:lpstr>合同挂账单</vt:lpstr>
      <vt:lpstr>合同挂账单</vt:lpstr>
      <vt:lpstr>合同挂账单</vt:lpstr>
      <vt:lpstr>合同付款单</vt:lpstr>
      <vt:lpstr>合同付款单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相关填写说明-关键词及解释</vt:lpstr>
      <vt:lpstr>相关填写说明-关键词及解释</vt:lpstr>
      <vt:lpstr>高频流程的费用类型、流程描述、附件指引-物资采购类</vt:lpstr>
      <vt:lpstr>高频流程的费用类型、流程描述、附件指引-外包类</vt:lpstr>
      <vt:lpstr>高频流程的费用类型、流程描述、附件指引-工程维修维保</vt:lpstr>
      <vt:lpstr>高频流程的费用类型、流程描述、附件指引-电梯维保/能耗费</vt:lpstr>
      <vt:lpstr>答疑：水电费发票粘贴单如何填写费用分摊？</vt:lpstr>
      <vt:lpstr>答疑：金蝶合同管理如何发起续签合同及补充合同？</vt:lpstr>
      <vt:lpstr>PowerPoint 演示文稿</vt:lpstr>
      <vt:lpstr>票据管理红线问题</vt:lpstr>
      <vt:lpstr>票据使用要点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ABC</dc:creator>
  <cp:lastModifiedBy>Administrator</cp:lastModifiedBy>
  <cp:revision>195</cp:revision>
  <dcterms:created xsi:type="dcterms:W3CDTF">2014-01-02T04:39:58Z</dcterms:created>
  <dcterms:modified xsi:type="dcterms:W3CDTF">2020-05-20T10:05:15Z</dcterms:modified>
</cp:coreProperties>
</file>